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7" r:id="rId4"/>
    <p:sldId id="268" r:id="rId5"/>
    <p:sldId id="269" r:id="rId6"/>
    <p:sldId id="270" r:id="rId7"/>
    <p:sldId id="271" r:id="rId8"/>
    <p:sldId id="272" r:id="rId9"/>
    <p:sldId id="273" r:id="rId10"/>
    <p:sldId id="274" r:id="rId11"/>
    <p:sldId id="275" r:id="rId12"/>
    <p:sldId id="276" r:id="rId13"/>
    <p:sldId id="278" r:id="rId14"/>
    <p:sldId id="277" r:id="rId15"/>
    <p:sldId id="279" r:id="rId16"/>
    <p:sldId id="291" r:id="rId17"/>
    <p:sldId id="280" r:id="rId18"/>
    <p:sldId id="293" r:id="rId19"/>
    <p:sldId id="294" r:id="rId20"/>
    <p:sldId id="295" r:id="rId21"/>
    <p:sldId id="281" r:id="rId22"/>
    <p:sldId id="292" r:id="rId23"/>
    <p:sldId id="282" r:id="rId24"/>
    <p:sldId id="283" r:id="rId25"/>
    <p:sldId id="284" r:id="rId26"/>
    <p:sldId id="285" r:id="rId27"/>
    <p:sldId id="286" r:id="rId28"/>
    <p:sldId id="287" r:id="rId29"/>
    <p:sldId id="288" r:id="rId30"/>
    <p:sldId id="289" r:id="rId31"/>
    <p:sldId id="290" r:id="rId32"/>
    <p:sldId id="29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9DF857-4EEC-4AF3-8AF5-6DA813E8B7CE}" type="datetimeFigureOut">
              <a:rPr lang="ru-RU" smtClean="0"/>
              <a:pPr/>
              <a:t>10.03.2016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D6209F-C826-4104-8B27-332E4D0F833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DF857-4EEC-4AF3-8AF5-6DA813E8B7CE}" type="datetimeFigureOut">
              <a:rPr lang="ru-RU" smtClean="0"/>
              <a:pPr/>
              <a:t>10.03.2016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6209F-C826-4104-8B27-332E4D0F833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3" name="Заголовок 1"/>
          <p:cNvSpPr>
            <a:spLocks noGrp="1"/>
          </p:cNvSpPr>
          <p:nvPr/>
        </p:nvSpPr>
        <p:spPr bwMode="auto">
          <a:xfrm>
            <a:off x="5429250" y="5500688"/>
            <a:ext cx="3786188" cy="10715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827584" y="1484784"/>
            <a:ext cx="7776864" cy="4154984"/>
          </a:xfrm>
          <a:prstGeom prst="rect">
            <a:avLst/>
          </a:prstGeom>
          <a:noFill/>
        </p:spPr>
        <p:txBody>
          <a:bodyPr wrap="square" rtlCol="0">
            <a:spAutoFit/>
          </a:bodyPr>
          <a:lstStyle/>
          <a:p>
            <a:pPr algn="ctr"/>
            <a:r>
              <a:rPr lang="ru-RU" sz="2400" b="1" dirty="0" smtClean="0">
                <a:solidFill>
                  <a:srgbClr val="FF0000"/>
                </a:solidFill>
              </a:rPr>
              <a:t>Государственная инспекция строительного и жилищного надзора Ненецкого автономного округа</a:t>
            </a:r>
          </a:p>
          <a:p>
            <a:pPr algn="ctr"/>
            <a:endParaRPr lang="ru-RU" sz="2800" b="1" dirty="0" smtClean="0"/>
          </a:p>
          <a:p>
            <a:pPr algn="ctr"/>
            <a:endParaRPr lang="ru-RU" sz="2800" b="1" dirty="0"/>
          </a:p>
          <a:p>
            <a:pPr algn="ctr"/>
            <a:r>
              <a:rPr lang="ru-RU" sz="2800" b="1" dirty="0" smtClean="0">
                <a:solidFill>
                  <a:srgbClr val="7030A0"/>
                </a:solidFill>
              </a:rPr>
              <a:t>ИЗМЕНЕНИЯ </a:t>
            </a:r>
          </a:p>
          <a:p>
            <a:pPr algn="ctr"/>
            <a:r>
              <a:rPr lang="ru-RU" sz="2800" b="1" dirty="0" smtClean="0">
                <a:solidFill>
                  <a:srgbClr val="7030A0"/>
                </a:solidFill>
              </a:rPr>
              <a:t>В ЖИЛИЩНОМ ЗАКОНОДАТЕЛЬСТВЕ</a:t>
            </a:r>
          </a:p>
          <a:p>
            <a:pPr algn="ctr"/>
            <a:endParaRPr lang="ru-RU" sz="2800" b="1" dirty="0" smtClean="0"/>
          </a:p>
          <a:p>
            <a:pPr algn="ctr"/>
            <a:endParaRPr lang="ru-RU" sz="2800" b="1" dirty="0"/>
          </a:p>
          <a:p>
            <a:pPr algn="ctr"/>
            <a:r>
              <a:rPr lang="ru-RU" sz="2400" b="1" dirty="0" smtClean="0">
                <a:solidFill>
                  <a:srgbClr val="FF0000"/>
                </a:solidFill>
              </a:rPr>
              <a:t>10 </a:t>
            </a:r>
            <a:r>
              <a:rPr lang="ru-RU" sz="2400" b="1" smtClean="0">
                <a:solidFill>
                  <a:srgbClr val="FF0000"/>
                </a:solidFill>
              </a:rPr>
              <a:t>марта </a:t>
            </a:r>
            <a:r>
              <a:rPr lang="ru-RU" sz="2400" b="1" smtClean="0">
                <a:solidFill>
                  <a:srgbClr val="FF0000"/>
                </a:solidFill>
              </a:rPr>
              <a:t>2016 года</a:t>
            </a:r>
            <a:endParaRPr lang="ru-RU" sz="2400" b="1" dirty="0" smtClean="0">
              <a:solidFill>
                <a:srgbClr val="FF0000"/>
              </a:solidFill>
            </a:endParaRPr>
          </a:p>
          <a:p>
            <a:pPr algn="ctr"/>
            <a:r>
              <a:rPr lang="ru-RU" sz="2400" b="1" dirty="0" smtClean="0">
                <a:solidFill>
                  <a:srgbClr val="FF0000"/>
                </a:solidFill>
              </a:rPr>
              <a:t>г. Нарьян-Мар</a:t>
            </a:r>
            <a:endParaRPr lang="ru-RU" sz="24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За некачественные коммунальные услуги потребители получат денежные компенсации:</a:t>
            </a:r>
          </a:p>
          <a:p>
            <a:pPr algn="ctr"/>
            <a:endParaRPr lang="ru-RU" sz="2400" b="1" dirty="0" smtClean="0">
              <a:solidFill>
                <a:srgbClr val="0070C0"/>
              </a:solidFill>
            </a:endParaRPr>
          </a:p>
          <a:p>
            <a:pPr algn="just"/>
            <a:r>
              <a:rPr lang="ru-RU" sz="2400" b="1" dirty="0" smtClean="0">
                <a:solidFill>
                  <a:srgbClr val="0070C0"/>
                </a:solidFill>
              </a:rPr>
              <a:t>Согласно ч. 4 ст. 157 ЖК РФ при предоставлении некачественной коммунальной услуги потребителю производится снижение оплаты. Дополнительно виновник нарушения качества КУ обязан уплатить потребителю штраф.</a:t>
            </a:r>
          </a:p>
          <a:p>
            <a:pPr algn="just"/>
            <a:endParaRPr lang="ru-RU" sz="2400" b="1" dirty="0" smtClean="0">
              <a:solidFill>
                <a:srgbClr val="7030A0"/>
              </a:solidFill>
            </a:endParaRPr>
          </a:p>
          <a:p>
            <a:pPr algn="just"/>
            <a:r>
              <a:rPr lang="ru-RU" sz="2400" b="1" dirty="0" smtClean="0">
                <a:solidFill>
                  <a:srgbClr val="7030A0"/>
                </a:solidFill>
              </a:rPr>
              <a:t>Раньше: некачественная КУ </a:t>
            </a:r>
            <a:r>
              <a:rPr lang="ru-RU" sz="2400" b="1" dirty="0" smtClean="0">
                <a:solidFill>
                  <a:srgbClr val="7030A0"/>
                </a:solidFill>
                <a:sym typeface="Symbol"/>
              </a:rPr>
              <a:t> снижение оплаты</a:t>
            </a:r>
          </a:p>
          <a:p>
            <a:pPr algn="just"/>
            <a:endParaRPr lang="ru-RU" sz="2400" b="1" dirty="0" smtClean="0">
              <a:solidFill>
                <a:srgbClr val="7030A0"/>
              </a:solidFill>
              <a:sym typeface="Symbol"/>
            </a:endParaRPr>
          </a:p>
          <a:p>
            <a:pPr algn="just"/>
            <a:r>
              <a:rPr lang="ru-RU" sz="2400" b="1" dirty="0" smtClean="0">
                <a:solidFill>
                  <a:srgbClr val="7030A0"/>
                </a:solidFill>
                <a:sym typeface="Symbol"/>
              </a:rPr>
              <a:t>Теперь: некачественная КУ  снижение оплаты + штраф с УК или РСО в пользу потребителя</a:t>
            </a:r>
            <a:endParaRPr lang="ru-RU" sz="2400" b="1" dirty="0" smtClean="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За ошибки в квитанциях потребители получат денежные компенсации:</a:t>
            </a:r>
          </a:p>
          <a:p>
            <a:pPr algn="ctr"/>
            <a:endParaRPr lang="ru-RU" sz="2400" b="1" dirty="0" smtClean="0">
              <a:solidFill>
                <a:srgbClr val="0070C0"/>
              </a:solidFill>
            </a:endParaRPr>
          </a:p>
          <a:p>
            <a:pPr algn="just"/>
            <a:r>
              <a:rPr lang="ru-RU" sz="2400" b="1" dirty="0" smtClean="0">
                <a:solidFill>
                  <a:srgbClr val="0070C0"/>
                </a:solidFill>
              </a:rPr>
              <a:t>Согласно ч. 6 ст. 157 ЖК РФ при неправильном начислении платы за КУ, если это повлекло увеличение размера платы, виновное лицо обязано выплатить штраф потребителю (за исключением случаев, когда ошибка в квитанции обнаружена и устранена до обращения потребителя и (или) оплаты этой квитанции).</a:t>
            </a:r>
          </a:p>
          <a:p>
            <a:pPr algn="just"/>
            <a:r>
              <a:rPr lang="ru-RU" sz="2400" b="1" dirty="0" smtClean="0">
                <a:solidFill>
                  <a:srgbClr val="7030A0"/>
                </a:solidFill>
              </a:rPr>
              <a:t>Раньше: ошибка в квитанции </a:t>
            </a:r>
            <a:r>
              <a:rPr lang="ru-RU" sz="2400" b="1" dirty="0" smtClean="0">
                <a:solidFill>
                  <a:srgbClr val="7030A0"/>
                </a:solidFill>
                <a:sym typeface="Symbol"/>
              </a:rPr>
              <a:t> перерасчет</a:t>
            </a:r>
          </a:p>
          <a:p>
            <a:pPr algn="just"/>
            <a:r>
              <a:rPr lang="ru-RU" sz="2400" b="1" dirty="0" smtClean="0">
                <a:solidFill>
                  <a:srgbClr val="7030A0"/>
                </a:solidFill>
                <a:sym typeface="Symbol"/>
              </a:rPr>
              <a:t>Теперь: ошибка в квитанции  перерасчет + штраф в пользу потребителя</a:t>
            </a:r>
            <a:endParaRPr lang="ru-RU" sz="2400" b="1" dirty="0" smtClean="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154984"/>
          </a:xfrm>
          <a:prstGeom prst="rect">
            <a:avLst/>
          </a:prstGeom>
          <a:noFill/>
        </p:spPr>
        <p:txBody>
          <a:bodyPr wrap="square" rtlCol="0">
            <a:spAutoFit/>
          </a:bodyPr>
          <a:lstStyle/>
          <a:p>
            <a:pPr algn="ctr"/>
            <a:r>
              <a:rPr lang="ru-RU" sz="2400" b="1" dirty="0" smtClean="0">
                <a:solidFill>
                  <a:srgbClr val="7030A0"/>
                </a:solidFill>
              </a:rPr>
              <a:t>За некачественные коммунальные услуги и ошибки в квитанциях потребители получат денежные компенсации:</a:t>
            </a:r>
          </a:p>
          <a:p>
            <a:pPr algn="ctr"/>
            <a:endParaRPr lang="ru-RU" sz="2400" b="1" dirty="0" smtClean="0">
              <a:solidFill>
                <a:srgbClr val="0070C0"/>
              </a:solidFill>
            </a:endParaRPr>
          </a:p>
          <a:p>
            <a:pPr algn="just"/>
            <a:r>
              <a:rPr lang="ru-RU" sz="2400" b="1" dirty="0" smtClean="0">
                <a:solidFill>
                  <a:srgbClr val="0070C0"/>
                </a:solidFill>
              </a:rPr>
              <a:t>Пример: в МКД предоставлялась некачественная КУ, при этом потребители получили квитанции на оплату в 100 % размере.</a:t>
            </a:r>
          </a:p>
          <a:p>
            <a:pPr algn="just"/>
            <a:endParaRPr lang="ru-RU" sz="2400" b="1" dirty="0" smtClean="0">
              <a:solidFill>
                <a:srgbClr val="0070C0"/>
              </a:solidFill>
            </a:endParaRPr>
          </a:p>
          <a:p>
            <a:pPr algn="just"/>
            <a:r>
              <a:rPr lang="ru-RU" sz="2400" b="1" dirty="0" smtClean="0">
                <a:solidFill>
                  <a:srgbClr val="7030A0"/>
                </a:solidFill>
              </a:rPr>
              <a:t>Раньше: обращение потребителя в УК </a:t>
            </a:r>
            <a:r>
              <a:rPr lang="ru-RU" sz="2400" b="1" dirty="0" smtClean="0">
                <a:solidFill>
                  <a:srgbClr val="7030A0"/>
                </a:solidFill>
                <a:sym typeface="Symbol"/>
              </a:rPr>
              <a:t> перерасчет</a:t>
            </a:r>
          </a:p>
          <a:p>
            <a:pPr algn="just"/>
            <a:endParaRPr lang="ru-RU" sz="2400" b="1" dirty="0" smtClean="0">
              <a:solidFill>
                <a:srgbClr val="7030A0"/>
              </a:solidFill>
              <a:sym typeface="Symbol"/>
            </a:endParaRPr>
          </a:p>
          <a:p>
            <a:pPr algn="just"/>
            <a:r>
              <a:rPr lang="ru-RU" sz="2400" b="1" dirty="0" smtClean="0">
                <a:solidFill>
                  <a:srgbClr val="7030A0"/>
                </a:solidFill>
                <a:sym typeface="Symbol"/>
              </a:rPr>
              <a:t>Теперь: обращение потребителя в УК  перерасчет + штраф с в пользу потребителя за некачественную КУ + штраф в пользу потребителя за ошибки в квитанции</a:t>
            </a:r>
            <a:endParaRPr lang="ru-RU" sz="2400" b="1" dirty="0" smtClean="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3" name="Заголовок 1"/>
          <p:cNvSpPr>
            <a:spLocks noGrp="1"/>
          </p:cNvSpPr>
          <p:nvPr/>
        </p:nvSpPr>
        <p:spPr bwMode="auto">
          <a:xfrm>
            <a:off x="5429250" y="5500688"/>
            <a:ext cx="3786188" cy="10715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2204864"/>
            <a:ext cx="8496944" cy="3416320"/>
          </a:xfrm>
          <a:prstGeom prst="rect">
            <a:avLst/>
          </a:prstGeom>
          <a:noFill/>
        </p:spPr>
        <p:txBody>
          <a:bodyPr wrap="square" rtlCol="0">
            <a:spAutoFit/>
          </a:bodyPr>
          <a:lstStyle/>
          <a:p>
            <a:pPr algn="ctr"/>
            <a:r>
              <a:rPr lang="ru-RU" sz="3600" b="1" dirty="0" smtClean="0"/>
              <a:t>Федеральный закон от 03.11.2015 </a:t>
            </a:r>
          </a:p>
          <a:p>
            <a:pPr algn="ctr"/>
            <a:r>
              <a:rPr lang="ru-RU" sz="3600" b="1" dirty="0" smtClean="0"/>
              <a:t>№</a:t>
            </a:r>
            <a:r>
              <a:rPr lang="en-US" sz="3600" b="1" dirty="0" smtClean="0"/>
              <a:t> 307-</a:t>
            </a:r>
            <a:r>
              <a:rPr lang="ru-RU" sz="3600" b="1" dirty="0" smtClean="0"/>
              <a:t>ФЗ «О внесении изменений в отдельные законодательные акты Российской Федерации в связи с укреплением платежной дисциплины потребителей энергетических ресурсов»</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Ужесточены меры в отношении должников:</a:t>
            </a:r>
          </a:p>
          <a:p>
            <a:pPr algn="ctr"/>
            <a:endParaRPr lang="ru-RU" sz="2400" b="1" dirty="0" smtClean="0">
              <a:solidFill>
                <a:srgbClr val="0070C0"/>
              </a:solidFill>
            </a:endParaRPr>
          </a:p>
          <a:p>
            <a:pPr algn="just"/>
            <a:r>
              <a:rPr lang="ru-RU" sz="2400" b="1" dirty="0" smtClean="0">
                <a:solidFill>
                  <a:srgbClr val="0070C0"/>
                </a:solidFill>
              </a:rPr>
              <a:t>Лица, несвоевременно и (или) не полностью внесшие плату за жилое помещение и коммунальные услуги, обязаны уплатить кредитору пени:</a:t>
            </a:r>
          </a:p>
          <a:p>
            <a:pPr algn="just"/>
            <a:endParaRPr lang="ru-RU" sz="2400" b="1" dirty="0" smtClean="0">
              <a:solidFill>
                <a:srgbClr val="0070C0"/>
              </a:solidFill>
            </a:endParaRPr>
          </a:p>
          <a:p>
            <a:pPr algn="just"/>
            <a:r>
              <a:rPr lang="ru-RU" sz="2400" b="1" dirty="0" smtClean="0">
                <a:solidFill>
                  <a:srgbClr val="0070C0"/>
                </a:solidFill>
              </a:rPr>
              <a:t>1/300 ставки рефинансирования Центробанка за 31-90 дни просрочки платежа;</a:t>
            </a:r>
          </a:p>
          <a:p>
            <a:pPr algn="just"/>
            <a:r>
              <a:rPr lang="ru-RU" sz="2400" b="1" dirty="0" smtClean="0">
                <a:solidFill>
                  <a:srgbClr val="0070C0"/>
                </a:solidFill>
              </a:rPr>
              <a:t>1/130 ставки рефинансирования Центробанка с 91 дня просрочки платежа.</a:t>
            </a:r>
          </a:p>
          <a:p>
            <a:pPr algn="just"/>
            <a:endParaRPr lang="ru-RU" sz="2400" b="1" dirty="0" smtClean="0">
              <a:solidFill>
                <a:srgbClr val="0070C0"/>
              </a:solidFill>
            </a:endParaRPr>
          </a:p>
          <a:p>
            <a:pPr algn="just"/>
            <a:r>
              <a:rPr lang="ru-RU" sz="2400" b="1" dirty="0" smtClean="0">
                <a:solidFill>
                  <a:srgbClr val="7030A0"/>
                </a:solidFill>
              </a:rPr>
              <a:t>Аналогично увеличены пени для УК и ТСЖ в отношении РСО.</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154984"/>
          </a:xfrm>
          <a:prstGeom prst="rect">
            <a:avLst/>
          </a:prstGeom>
          <a:noFill/>
        </p:spPr>
        <p:txBody>
          <a:bodyPr wrap="square" rtlCol="0">
            <a:spAutoFit/>
          </a:bodyPr>
          <a:lstStyle/>
          <a:p>
            <a:pPr algn="ctr"/>
            <a:r>
              <a:rPr lang="ru-RU" sz="2400" b="1" dirty="0" smtClean="0">
                <a:solidFill>
                  <a:srgbClr val="7030A0"/>
                </a:solidFill>
              </a:rPr>
              <a:t>Ужесточены меры в отношении должников:</a:t>
            </a:r>
          </a:p>
          <a:p>
            <a:pPr algn="ctr"/>
            <a:endParaRPr lang="ru-RU" sz="2400" b="1" dirty="0" smtClean="0">
              <a:solidFill>
                <a:srgbClr val="0070C0"/>
              </a:solidFill>
            </a:endParaRPr>
          </a:p>
          <a:p>
            <a:pPr algn="just"/>
            <a:r>
              <a:rPr lang="ru-RU" sz="2400" b="1" dirty="0" smtClean="0">
                <a:solidFill>
                  <a:srgbClr val="0070C0"/>
                </a:solidFill>
              </a:rPr>
              <a:t>Пример расчета пени за долг в размере 10000 руб., срок долга 100 дней:</a:t>
            </a:r>
          </a:p>
          <a:p>
            <a:pPr algn="just"/>
            <a:endParaRPr lang="ru-RU" sz="2400" b="1" dirty="0" smtClean="0">
              <a:solidFill>
                <a:srgbClr val="0070C0"/>
              </a:solidFill>
            </a:endParaRPr>
          </a:p>
          <a:p>
            <a:pPr algn="just"/>
            <a:r>
              <a:rPr lang="ru-RU" sz="2400" b="1" i="1" dirty="0" smtClean="0">
                <a:solidFill>
                  <a:srgbClr val="00B050"/>
                </a:solidFill>
              </a:rPr>
              <a:t>С 01.01.2016 размер ставки рефинансирования 11 % или 0,11 (ранее была 8,25 % или 0,0825).</a:t>
            </a:r>
          </a:p>
          <a:p>
            <a:pPr algn="just"/>
            <a:endParaRPr lang="ru-RU" sz="2400" b="1" dirty="0" smtClean="0">
              <a:solidFill>
                <a:srgbClr val="0070C0"/>
              </a:solidFill>
            </a:endParaRPr>
          </a:p>
          <a:p>
            <a:pPr algn="just"/>
            <a:r>
              <a:rPr lang="ru-RU" sz="2400" b="1" dirty="0" smtClean="0">
                <a:solidFill>
                  <a:srgbClr val="0070C0"/>
                </a:solidFill>
              </a:rPr>
              <a:t>Раньше: Пени = 10000 * (0,0825/300) * 100 = 275 рублей</a:t>
            </a:r>
          </a:p>
          <a:p>
            <a:pPr algn="just"/>
            <a:endParaRPr lang="ru-RU" sz="2400" b="1" dirty="0" smtClean="0">
              <a:solidFill>
                <a:srgbClr val="0070C0"/>
              </a:solidFill>
            </a:endParaRPr>
          </a:p>
          <a:p>
            <a:pPr algn="just"/>
            <a:r>
              <a:rPr lang="ru-RU" sz="2400" b="1" dirty="0" smtClean="0">
                <a:solidFill>
                  <a:srgbClr val="0070C0"/>
                </a:solidFill>
              </a:rPr>
              <a:t>Теперь: Пени = 10000 * (0,11/130) * 100 = 846 рублей</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3" name="Заголовок 1"/>
          <p:cNvSpPr>
            <a:spLocks noGrp="1"/>
          </p:cNvSpPr>
          <p:nvPr/>
        </p:nvSpPr>
        <p:spPr bwMode="auto">
          <a:xfrm>
            <a:off x="5429250" y="5500688"/>
            <a:ext cx="3786188" cy="10715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2204864"/>
            <a:ext cx="8496944" cy="3970318"/>
          </a:xfrm>
          <a:prstGeom prst="rect">
            <a:avLst/>
          </a:prstGeom>
          <a:noFill/>
        </p:spPr>
        <p:txBody>
          <a:bodyPr wrap="square" rtlCol="0">
            <a:spAutoFit/>
          </a:bodyPr>
          <a:lstStyle/>
          <a:p>
            <a:pPr algn="ctr"/>
            <a:r>
              <a:rPr lang="ru-RU" sz="3600" b="1" dirty="0" smtClean="0"/>
              <a:t>Федеральный закон </a:t>
            </a:r>
          </a:p>
          <a:p>
            <a:pPr algn="ctr"/>
            <a:r>
              <a:rPr lang="ru-RU" sz="3600" b="1" dirty="0" smtClean="0"/>
              <a:t>от 2 марта 2016 года № 45-ФЗ </a:t>
            </a:r>
          </a:p>
          <a:p>
            <a:pPr algn="ctr"/>
            <a:r>
              <a:rPr lang="ru-RU" sz="3600" b="1" dirty="0" smtClean="0"/>
              <a:t>«О внесении изменений в Гражданский процессуальный кодекс Российской Федерации и Арбитражный процессуальный кодекс Российской Федерации»</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Упрощена процедура взыскания задолженности за ЖКУ:</a:t>
            </a:r>
          </a:p>
          <a:p>
            <a:pPr algn="ctr"/>
            <a:endParaRPr lang="ru-RU" sz="2400" b="1" dirty="0" smtClean="0">
              <a:solidFill>
                <a:srgbClr val="0070C0"/>
              </a:solidFill>
            </a:endParaRPr>
          </a:p>
          <a:p>
            <a:pPr algn="just"/>
            <a:r>
              <a:rPr lang="ru-RU" sz="2400" b="1" dirty="0" smtClean="0">
                <a:solidFill>
                  <a:srgbClr val="0070C0"/>
                </a:solidFill>
              </a:rPr>
              <a:t>Взыскание задолженности по оплате жилищно-коммунальных услуг будет производиться в порядке приказного производства. </a:t>
            </a:r>
          </a:p>
          <a:p>
            <a:pPr algn="just"/>
            <a:r>
              <a:rPr lang="ru-RU" sz="2400" b="1" dirty="0" smtClean="0">
                <a:solidFill>
                  <a:srgbClr val="FF0000"/>
                </a:solidFill>
              </a:rPr>
              <a:t>Согласно новой редакции статьей 121, 122 Гражданского процессуального кодекса Российской Федерации при поступлении в суд заявления о взыскании задолженности по оплате жилищно-коммунальных услуг, взносов на капитальный ремонт, обязательных платежей и взносов с членов ТСЖ, если сумма иска не превышает 500 тысяч рублей, судья единолично будет выносить судебный приказ.</a:t>
            </a:r>
            <a:endParaRPr lang="ru-RU" sz="2400"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Упрощена процедура взыскания задолженности за ЖКУ:</a:t>
            </a:r>
          </a:p>
          <a:p>
            <a:pPr algn="ctr"/>
            <a:endParaRPr lang="ru-RU" sz="2400" b="1" dirty="0" smtClean="0">
              <a:solidFill>
                <a:srgbClr val="0070C0"/>
              </a:solidFill>
            </a:endParaRPr>
          </a:p>
          <a:p>
            <a:pPr algn="just"/>
            <a:r>
              <a:rPr lang="ru-RU" sz="2400" b="1" dirty="0" smtClean="0">
                <a:solidFill>
                  <a:srgbClr val="0070C0"/>
                </a:solidFill>
              </a:rPr>
              <a:t>Согласно статье 126 ГПК РФ судебный приказ по существу заявленного требования выносится в течение 5 дней со дня поступления заявления о вынесении судебного приказа в суд. Судебный приказ выносится без судебного разбирательства и вызова сторон для заслушивания их объяснений. </a:t>
            </a:r>
          </a:p>
          <a:p>
            <a:pPr algn="just"/>
            <a:r>
              <a:rPr lang="ru-RU" sz="2400" b="1" i="1" dirty="0" smtClean="0">
                <a:solidFill>
                  <a:srgbClr val="0070C0"/>
                </a:solidFill>
              </a:rPr>
              <a:t>Таким образом, внесенные в законодательство поправки существенно сократят сроки и упростят процедуру рассмотрения исков в отношении лиц, имеющих просроченную задолженность по оплате жилищно-коммунальных услуг.</a:t>
            </a:r>
            <a:endParaRPr lang="ru-RU" sz="2400" i="1" dirty="0" smtClean="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Упрощена процедура взыскания задолженности за ЖКУ:</a:t>
            </a:r>
          </a:p>
          <a:p>
            <a:pPr algn="ctr"/>
            <a:endParaRPr lang="ru-RU" sz="2400" b="1" dirty="0" smtClean="0">
              <a:solidFill>
                <a:srgbClr val="0070C0"/>
              </a:solidFill>
            </a:endParaRPr>
          </a:p>
          <a:p>
            <a:pPr algn="just"/>
            <a:r>
              <a:rPr lang="ru-RU" sz="2400" b="1" u="sng" dirty="0" smtClean="0">
                <a:solidFill>
                  <a:srgbClr val="0070C0"/>
                </a:solidFill>
              </a:rPr>
              <a:t>Сейчас:</a:t>
            </a:r>
            <a:r>
              <a:rPr lang="ru-RU" sz="2400" b="1" dirty="0" smtClean="0">
                <a:solidFill>
                  <a:srgbClr val="0070C0"/>
                </a:solidFill>
              </a:rPr>
              <a:t> </a:t>
            </a:r>
            <a:r>
              <a:rPr lang="ru-RU" sz="2400" b="1" i="1" dirty="0" smtClean="0"/>
              <a:t>УК подает иск в суд</a:t>
            </a:r>
            <a:r>
              <a:rPr lang="ru-RU" sz="2400" b="1" i="1" dirty="0" smtClean="0">
                <a:solidFill>
                  <a:srgbClr val="0070C0"/>
                </a:solidFill>
              </a:rPr>
              <a:t> </a:t>
            </a:r>
            <a:r>
              <a:rPr lang="ru-RU" sz="2400" b="1" i="1" dirty="0" smtClean="0">
                <a:solidFill>
                  <a:srgbClr val="0070C0"/>
                </a:solidFill>
                <a:sym typeface="Symbol"/>
              </a:rPr>
              <a:t> Суд назначает дату разбирательства  Суд оповещает ответчика и истца о дате, времени и месте разбирательства  Суд проводит разбирательство по делу, заслушивая объяснения сторон  При необходимости суд привлекает к участию в разбирательстве третьих лиц и запрашивает дополнительные документы   </a:t>
            </a:r>
            <a:r>
              <a:rPr lang="ru-RU" sz="2400" b="1" i="1" dirty="0" smtClean="0">
                <a:sym typeface="Symbol"/>
              </a:rPr>
              <a:t>Вынесение постановления. </a:t>
            </a:r>
            <a:r>
              <a:rPr lang="ru-RU" sz="2400" b="1" dirty="0" smtClean="0">
                <a:solidFill>
                  <a:srgbClr val="0070C0"/>
                </a:solidFill>
                <a:sym typeface="Symbol"/>
              </a:rPr>
              <a:t>Срок - ??? (6-8 недель).</a:t>
            </a:r>
            <a:endParaRPr lang="ru-RU" sz="2400" b="1" dirty="0" smtClean="0">
              <a:sym typeface="Symbol"/>
            </a:endParaRPr>
          </a:p>
          <a:p>
            <a:pPr algn="just"/>
            <a:r>
              <a:rPr lang="ru-RU" sz="2400" b="1" u="sng" dirty="0" smtClean="0">
                <a:solidFill>
                  <a:srgbClr val="0070C0"/>
                </a:solidFill>
                <a:sym typeface="Symbol"/>
              </a:rPr>
              <a:t>С 01.06.2016:</a:t>
            </a:r>
            <a:r>
              <a:rPr lang="ru-RU" sz="2400" b="1" i="1" dirty="0" smtClean="0">
                <a:solidFill>
                  <a:srgbClr val="0070C0"/>
                </a:solidFill>
                <a:sym typeface="Symbol"/>
              </a:rPr>
              <a:t> </a:t>
            </a:r>
            <a:r>
              <a:rPr lang="ru-RU" sz="2400" b="1" i="1" dirty="0" smtClean="0"/>
              <a:t>УК подает иск в суд</a:t>
            </a:r>
            <a:r>
              <a:rPr lang="ru-RU" sz="2400" b="1" i="1" dirty="0" smtClean="0">
                <a:solidFill>
                  <a:srgbClr val="0070C0"/>
                </a:solidFill>
              </a:rPr>
              <a:t> </a:t>
            </a:r>
            <a:r>
              <a:rPr lang="ru-RU" sz="2400" b="1" i="1" dirty="0" smtClean="0">
                <a:solidFill>
                  <a:srgbClr val="0070C0"/>
                </a:solidFill>
                <a:sym typeface="Symbol"/>
              </a:rPr>
              <a:t> </a:t>
            </a:r>
            <a:r>
              <a:rPr lang="ru-RU" sz="2400" b="1" i="1" dirty="0" smtClean="0">
                <a:sym typeface="Symbol"/>
              </a:rPr>
              <a:t>Вынесение судебного приказа. </a:t>
            </a:r>
            <a:r>
              <a:rPr lang="ru-RU" sz="2400" b="1" dirty="0" smtClean="0">
                <a:solidFill>
                  <a:srgbClr val="0070C0"/>
                </a:solidFill>
                <a:sym typeface="Symbol"/>
              </a:rPr>
              <a:t>Срок 5 дней.</a:t>
            </a:r>
            <a:endParaRPr lang="ru-RU" sz="2400" u="sng" dirty="0" smtClean="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3" name="Заголовок 1"/>
          <p:cNvSpPr>
            <a:spLocks noGrp="1"/>
          </p:cNvSpPr>
          <p:nvPr/>
        </p:nvSpPr>
        <p:spPr bwMode="auto">
          <a:xfrm>
            <a:off x="5429250" y="5500688"/>
            <a:ext cx="3786188" cy="10715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2420888"/>
            <a:ext cx="8496944" cy="3416320"/>
          </a:xfrm>
          <a:prstGeom prst="rect">
            <a:avLst/>
          </a:prstGeom>
          <a:noFill/>
        </p:spPr>
        <p:txBody>
          <a:bodyPr wrap="square" rtlCol="0">
            <a:spAutoFit/>
          </a:bodyPr>
          <a:lstStyle/>
          <a:p>
            <a:pPr algn="ctr"/>
            <a:r>
              <a:rPr lang="ru-RU" sz="3600" b="1" dirty="0" smtClean="0"/>
              <a:t>Федеральный закон от 29.06.2015 </a:t>
            </a:r>
          </a:p>
          <a:p>
            <a:pPr algn="ctr"/>
            <a:r>
              <a:rPr lang="ru-RU" sz="3600" b="1" dirty="0" smtClean="0"/>
              <a:t>№ 176-ФЗ «О внесении изменений в Жилищный кодекс Российской Федерации и отдельные законодательные акты Российской Федерации»</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3170099"/>
          </a:xfrm>
          <a:prstGeom prst="rect">
            <a:avLst/>
          </a:prstGeom>
          <a:noFill/>
        </p:spPr>
        <p:txBody>
          <a:bodyPr wrap="square" rtlCol="0">
            <a:spAutoFit/>
          </a:bodyPr>
          <a:lstStyle/>
          <a:p>
            <a:pPr algn="ctr"/>
            <a:r>
              <a:rPr lang="ru-RU" sz="2400" b="1" dirty="0" smtClean="0">
                <a:solidFill>
                  <a:srgbClr val="7030A0"/>
                </a:solidFill>
              </a:rPr>
              <a:t>Упрощена процедура взыскания задолженности за ЖКУ:</a:t>
            </a:r>
          </a:p>
          <a:p>
            <a:pPr algn="ctr"/>
            <a:endParaRPr lang="ru-RU" sz="2400" b="1" dirty="0" smtClean="0">
              <a:solidFill>
                <a:srgbClr val="0070C0"/>
              </a:solidFill>
            </a:endParaRPr>
          </a:p>
          <a:p>
            <a:pPr algn="just"/>
            <a:endParaRPr lang="ru-RU" sz="2400" b="1" dirty="0" smtClean="0">
              <a:solidFill>
                <a:srgbClr val="0070C0"/>
              </a:solidFill>
            </a:endParaRPr>
          </a:p>
          <a:p>
            <a:pPr algn="just"/>
            <a:r>
              <a:rPr lang="ru-RU" sz="3200" b="1" dirty="0" smtClean="0">
                <a:solidFill>
                  <a:srgbClr val="0070C0"/>
                </a:solidFill>
              </a:rPr>
              <a:t>Федеральный закон от 02.03.2016 № 45-ФЗ вступает в силу по истечении 90 дней после дня его официального опубликования, то есть с 1 июня 2016 года.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3" name="Заголовок 1"/>
          <p:cNvSpPr>
            <a:spLocks noGrp="1"/>
          </p:cNvSpPr>
          <p:nvPr/>
        </p:nvSpPr>
        <p:spPr bwMode="auto">
          <a:xfrm>
            <a:off x="5429250" y="5500688"/>
            <a:ext cx="3786188" cy="10715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2204864"/>
            <a:ext cx="8496944" cy="3416320"/>
          </a:xfrm>
          <a:prstGeom prst="rect">
            <a:avLst/>
          </a:prstGeom>
          <a:noFill/>
        </p:spPr>
        <p:txBody>
          <a:bodyPr wrap="square" rtlCol="0">
            <a:spAutoFit/>
          </a:bodyPr>
          <a:lstStyle/>
          <a:p>
            <a:pPr algn="ctr"/>
            <a:r>
              <a:rPr lang="ru-RU" sz="3600" b="1" dirty="0" smtClean="0"/>
              <a:t>Приказ Минстроя России от 26.10.2015 </a:t>
            </a:r>
          </a:p>
          <a:p>
            <a:pPr algn="ctr"/>
            <a:r>
              <a:rPr lang="ru-RU" sz="3600" b="1" dirty="0" smtClean="0"/>
              <a:t>№ 761/</a:t>
            </a:r>
            <a:r>
              <a:rPr lang="ru-RU" sz="3600" b="1" dirty="0" err="1" smtClean="0"/>
              <a:t>пр</a:t>
            </a:r>
            <a:r>
              <a:rPr lang="ru-RU" sz="3600" b="1" dirty="0" smtClean="0"/>
              <a:t> «Об утверждении формы акта приемки оказанных услуг и (или) выполненных работ по содержанию и текущему ремонту общего имущества в многоквартирном доме»</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154984"/>
          </a:xfrm>
          <a:prstGeom prst="rect">
            <a:avLst/>
          </a:prstGeom>
          <a:noFill/>
        </p:spPr>
        <p:txBody>
          <a:bodyPr wrap="square" rtlCol="0">
            <a:spAutoFit/>
          </a:bodyPr>
          <a:lstStyle/>
          <a:p>
            <a:pPr algn="ctr"/>
            <a:r>
              <a:rPr lang="ru-RU" sz="2400" b="1" dirty="0" smtClean="0">
                <a:solidFill>
                  <a:srgbClr val="7030A0"/>
                </a:solidFill>
              </a:rPr>
              <a:t>Управляющие организации будут ежемесячно отчитываться перед собственниками за выполненные в МКД работы:</a:t>
            </a:r>
          </a:p>
          <a:p>
            <a:pPr algn="ctr"/>
            <a:endParaRPr lang="ru-RU" sz="2400" b="1" dirty="0" smtClean="0">
              <a:solidFill>
                <a:srgbClr val="0070C0"/>
              </a:solidFill>
            </a:endParaRPr>
          </a:p>
          <a:p>
            <a:pPr algn="ctr"/>
            <a:r>
              <a:rPr lang="ru-RU" sz="3200" b="1" dirty="0" smtClean="0">
                <a:solidFill>
                  <a:srgbClr val="0070C0"/>
                </a:solidFill>
              </a:rPr>
              <a:t>Правила оказания услуг и выполнения работ, необходимых для обеспечения надлежащего содержания общего имущества в многоквартирном доме</a:t>
            </a:r>
          </a:p>
          <a:p>
            <a:pPr algn="ctr"/>
            <a:r>
              <a:rPr lang="ru-RU" sz="3200" b="1" dirty="0" smtClean="0">
                <a:solidFill>
                  <a:srgbClr val="0070C0"/>
                </a:solidFill>
              </a:rPr>
              <a:t>(утверждены Постановлением Правительства РФ от 03.04.2013 № 290)</a:t>
            </a:r>
            <a:endParaRPr lang="ru-RU" sz="3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Управляющие организации будут ежемесячно отчитываться перед собственниками за выполненные в МКД работы:</a:t>
            </a:r>
          </a:p>
          <a:p>
            <a:pPr algn="just"/>
            <a:endParaRPr lang="ru-RU" sz="2400" dirty="0" smtClean="0">
              <a:solidFill>
                <a:srgbClr val="002060"/>
              </a:solidFill>
            </a:endParaRPr>
          </a:p>
          <a:p>
            <a:pPr algn="just"/>
            <a:r>
              <a:rPr lang="ru-RU" sz="2400" dirty="0" smtClean="0">
                <a:solidFill>
                  <a:srgbClr val="002060"/>
                </a:solidFill>
              </a:rPr>
              <a:t>Пункт 9 Правил: </a:t>
            </a:r>
            <a:r>
              <a:rPr lang="ru-RU" sz="2400" u="sng" dirty="0" smtClean="0">
                <a:solidFill>
                  <a:srgbClr val="002060"/>
                </a:solidFill>
              </a:rPr>
              <a:t>Сведения об оказании услуг и выполнении работ, предусмотренных перечнем услуг и работ, отражаются в актах</a:t>
            </a:r>
            <a:r>
              <a:rPr lang="ru-RU" sz="2400" dirty="0" smtClean="0">
                <a:solidFill>
                  <a:srgbClr val="002060"/>
                </a:solidFill>
              </a:rPr>
              <a:t>, составляемых по форме, установленной федеральным органом исполнительной власти, осуществляющим функции по выработке государственной политики и нормативному правовому регулированию в сфере строительства, архитектуры, градостроительства и жилищно-коммунального хозяйства, </a:t>
            </a:r>
            <a:r>
              <a:rPr lang="ru-RU" sz="2400" u="sng" dirty="0" smtClean="0">
                <a:solidFill>
                  <a:srgbClr val="002060"/>
                </a:solidFill>
              </a:rPr>
              <a:t>и являются составной частью технической документации многоквартирного дома.</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3785652"/>
          </a:xfrm>
          <a:prstGeom prst="rect">
            <a:avLst/>
          </a:prstGeom>
          <a:noFill/>
        </p:spPr>
        <p:txBody>
          <a:bodyPr wrap="square" rtlCol="0">
            <a:spAutoFit/>
          </a:bodyPr>
          <a:lstStyle/>
          <a:p>
            <a:pPr algn="ctr"/>
            <a:r>
              <a:rPr lang="ru-RU" sz="2400" b="1" dirty="0" smtClean="0">
                <a:solidFill>
                  <a:srgbClr val="7030A0"/>
                </a:solidFill>
              </a:rPr>
              <a:t>Управляющие организации будут ежемесячно отчитываться перед собственниками за выполненные в МКД работы:</a:t>
            </a:r>
          </a:p>
          <a:p>
            <a:pPr algn="just"/>
            <a:endParaRPr lang="ru-RU" sz="2400" dirty="0" smtClean="0">
              <a:solidFill>
                <a:srgbClr val="002060"/>
              </a:solidFill>
            </a:endParaRPr>
          </a:p>
          <a:p>
            <a:pPr algn="just"/>
            <a:r>
              <a:rPr lang="ru-RU" sz="2400" b="1" dirty="0" smtClean="0">
                <a:solidFill>
                  <a:srgbClr val="0070C0"/>
                </a:solidFill>
              </a:rPr>
              <a:t>В сфере управления МКД: </a:t>
            </a:r>
            <a:r>
              <a:rPr lang="ru-RU" sz="2400" b="1" dirty="0" smtClean="0">
                <a:solidFill>
                  <a:srgbClr val="00B050"/>
                </a:solidFill>
              </a:rPr>
              <a:t>Выбор УК </a:t>
            </a:r>
            <a:r>
              <a:rPr lang="ru-RU" sz="2400" b="1" dirty="0" smtClean="0">
                <a:solidFill>
                  <a:srgbClr val="00B050"/>
                </a:solidFill>
                <a:sym typeface="Symbol"/>
              </a:rPr>
              <a:t> </a:t>
            </a:r>
            <a:r>
              <a:rPr lang="ru-RU" sz="2400" b="1" dirty="0" smtClean="0">
                <a:solidFill>
                  <a:srgbClr val="00B050"/>
                </a:solidFill>
              </a:rPr>
              <a:t>Заключение договора УМКД </a:t>
            </a:r>
            <a:r>
              <a:rPr lang="ru-RU" sz="2400" b="1" dirty="0" smtClean="0">
                <a:solidFill>
                  <a:srgbClr val="00B050"/>
                </a:solidFill>
                <a:sym typeface="Symbol"/>
              </a:rPr>
              <a:t> Выполнение работ и услуг в МКД  Оформление квитанций на оплату ЖКУ  Оплата ЖКУ</a:t>
            </a:r>
          </a:p>
          <a:p>
            <a:pPr algn="just"/>
            <a:endParaRPr lang="ru-RU" sz="2400" b="1" dirty="0" smtClean="0">
              <a:solidFill>
                <a:srgbClr val="0070C0"/>
              </a:solidFill>
              <a:sym typeface="Symbol"/>
            </a:endParaRPr>
          </a:p>
          <a:p>
            <a:pPr algn="just"/>
            <a:r>
              <a:rPr lang="ru-RU" sz="2400" b="1" dirty="0" smtClean="0">
                <a:solidFill>
                  <a:srgbClr val="0070C0"/>
                </a:solidFill>
                <a:sym typeface="Symbol"/>
              </a:rPr>
              <a:t>В других сферах: </a:t>
            </a:r>
            <a:r>
              <a:rPr lang="ru-RU" sz="2400" b="1" dirty="0" smtClean="0">
                <a:solidFill>
                  <a:srgbClr val="00B050"/>
                </a:solidFill>
                <a:sym typeface="Symbol"/>
              </a:rPr>
              <a:t>Выбор подрядчика  Заключение договора  Выполнение работ и услуг  </a:t>
            </a:r>
            <a:r>
              <a:rPr lang="ru-RU" sz="2400" b="1" u="sng" dirty="0" smtClean="0">
                <a:solidFill>
                  <a:srgbClr val="00B050"/>
                </a:solidFill>
                <a:sym typeface="Symbol"/>
              </a:rPr>
              <a:t>Приемка работ и услуг</a:t>
            </a:r>
            <a:r>
              <a:rPr lang="ru-RU" sz="2400" b="1" dirty="0" smtClean="0">
                <a:solidFill>
                  <a:srgbClr val="00B050"/>
                </a:solidFill>
                <a:sym typeface="Symbol"/>
              </a:rPr>
              <a:t>  Оформление счета на оплату  Оплата</a:t>
            </a:r>
            <a:endParaRPr lang="ru-RU" sz="2400" b="1" dirty="0" smtClean="0">
              <a:solidFill>
                <a:srgbClr val="00B05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196752"/>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700808"/>
            <a:ext cx="8496944" cy="4893647"/>
          </a:xfrm>
          <a:prstGeom prst="rect">
            <a:avLst/>
          </a:prstGeom>
          <a:noFill/>
        </p:spPr>
        <p:txBody>
          <a:bodyPr wrap="square" rtlCol="0">
            <a:spAutoFit/>
          </a:bodyPr>
          <a:lstStyle/>
          <a:p>
            <a:pPr algn="ctr"/>
            <a:r>
              <a:rPr lang="ru-RU" sz="2400" b="1" dirty="0" smtClean="0">
                <a:solidFill>
                  <a:srgbClr val="7030A0"/>
                </a:solidFill>
              </a:rPr>
              <a:t>Управляющие организации будут ежемесячно отчитываться перед собственниками за выполненные в МКД работы:</a:t>
            </a:r>
          </a:p>
          <a:p>
            <a:pPr algn="just"/>
            <a:endParaRPr lang="ru-RU" sz="2400" dirty="0" smtClean="0">
              <a:solidFill>
                <a:srgbClr val="002060"/>
              </a:solidFill>
            </a:endParaRPr>
          </a:p>
          <a:p>
            <a:pPr algn="just"/>
            <a:r>
              <a:rPr lang="ru-RU" sz="2400" b="1" dirty="0" smtClean="0">
                <a:solidFill>
                  <a:srgbClr val="0070C0"/>
                </a:solidFill>
              </a:rPr>
              <a:t>С 16 февраля 2016 года начал действовать приказ Минстроя РФ от 26.10.2015 № 761/</a:t>
            </a:r>
            <a:r>
              <a:rPr lang="ru-RU" sz="2400" b="1" dirty="0" err="1" smtClean="0">
                <a:solidFill>
                  <a:srgbClr val="0070C0"/>
                </a:solidFill>
              </a:rPr>
              <a:t>пр</a:t>
            </a:r>
            <a:r>
              <a:rPr lang="ru-RU" sz="2400" b="1" dirty="0" smtClean="0">
                <a:solidFill>
                  <a:srgbClr val="0070C0"/>
                </a:solidFill>
              </a:rPr>
              <a:t>, которым утверждена форма акта приемки оказанных услуг и (или) выполненных работ по содержанию и текущему ремонту общего имущества в многоквартирном доме.</a:t>
            </a:r>
          </a:p>
          <a:p>
            <a:pPr algn="just"/>
            <a:endParaRPr lang="ru-RU" sz="1400" b="1" dirty="0" smtClean="0">
              <a:solidFill>
                <a:srgbClr val="0070C0"/>
              </a:solidFill>
            </a:endParaRPr>
          </a:p>
          <a:p>
            <a:pPr algn="just"/>
            <a:r>
              <a:rPr lang="ru-RU" sz="2400" b="1" dirty="0" smtClean="0">
                <a:solidFill>
                  <a:srgbClr val="0070C0"/>
                </a:solidFill>
              </a:rPr>
              <a:t>Теперь в сфере управления МКД: </a:t>
            </a:r>
            <a:r>
              <a:rPr lang="ru-RU" sz="2400" b="1" dirty="0" smtClean="0">
                <a:solidFill>
                  <a:srgbClr val="00B050"/>
                </a:solidFill>
              </a:rPr>
              <a:t>Выбор УК </a:t>
            </a:r>
            <a:r>
              <a:rPr lang="ru-RU" sz="2400" b="1" dirty="0" smtClean="0">
                <a:solidFill>
                  <a:srgbClr val="00B050"/>
                </a:solidFill>
                <a:sym typeface="Symbol"/>
              </a:rPr>
              <a:t> </a:t>
            </a:r>
            <a:r>
              <a:rPr lang="ru-RU" sz="2400" b="1" dirty="0" smtClean="0">
                <a:solidFill>
                  <a:srgbClr val="00B050"/>
                </a:solidFill>
              </a:rPr>
              <a:t>Заключение договора УМКД </a:t>
            </a:r>
            <a:r>
              <a:rPr lang="ru-RU" sz="2400" b="1" dirty="0" smtClean="0">
                <a:solidFill>
                  <a:srgbClr val="00B050"/>
                </a:solidFill>
                <a:sym typeface="Symbol"/>
              </a:rPr>
              <a:t> Выполнение работ и услуг в МКД  Приемка собственникам работ и услуг в МКД  Оформление квитанций на оплату ЖКУ  Оплата ЖКУ</a:t>
            </a:r>
            <a:endParaRPr lang="ru-RU" sz="2400" b="1" dirty="0" smtClean="0">
              <a:solidFill>
                <a:srgbClr val="00B05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pic>
        <p:nvPicPr>
          <p:cNvPr id="10" name="Рисунок 9" descr="Акт приемки часть 1.jpg"/>
          <p:cNvPicPr>
            <a:picLocks noChangeAspect="1"/>
          </p:cNvPicPr>
          <p:nvPr/>
        </p:nvPicPr>
        <p:blipFill>
          <a:blip r:embed="rId4" cstate="print"/>
          <a:stretch>
            <a:fillRect/>
          </a:stretch>
        </p:blipFill>
        <p:spPr>
          <a:xfrm>
            <a:off x="179512" y="1052736"/>
            <a:ext cx="8784976" cy="540372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pic>
        <p:nvPicPr>
          <p:cNvPr id="10" name="Рисунок 9" descr="Акт приемки часть 1.jpg"/>
          <p:cNvPicPr>
            <a:picLocks noChangeAspect="1"/>
          </p:cNvPicPr>
          <p:nvPr/>
        </p:nvPicPr>
        <p:blipFill>
          <a:blip r:embed="rId4" cstate="print"/>
          <a:stretch>
            <a:fillRect/>
          </a:stretch>
        </p:blipFill>
        <p:spPr>
          <a:xfrm>
            <a:off x="179512" y="1052736"/>
            <a:ext cx="8784975" cy="5403726"/>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pic>
        <p:nvPicPr>
          <p:cNvPr id="10" name="Рисунок 9" descr="Акт приемки часть 1.jpg"/>
          <p:cNvPicPr>
            <a:picLocks noChangeAspect="1"/>
          </p:cNvPicPr>
          <p:nvPr/>
        </p:nvPicPr>
        <p:blipFill>
          <a:blip r:embed="rId4" cstate="print"/>
          <a:stretch>
            <a:fillRect/>
          </a:stretch>
        </p:blipFill>
        <p:spPr>
          <a:xfrm>
            <a:off x="539552" y="1052736"/>
            <a:ext cx="8064896" cy="5403726"/>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196752"/>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700808"/>
            <a:ext cx="8496944" cy="4524315"/>
          </a:xfrm>
          <a:prstGeom prst="rect">
            <a:avLst/>
          </a:prstGeom>
          <a:noFill/>
        </p:spPr>
        <p:txBody>
          <a:bodyPr wrap="square" rtlCol="0">
            <a:spAutoFit/>
          </a:bodyPr>
          <a:lstStyle/>
          <a:p>
            <a:pPr algn="ctr"/>
            <a:r>
              <a:rPr lang="ru-RU" sz="2400" b="1" dirty="0" smtClean="0">
                <a:solidFill>
                  <a:srgbClr val="7030A0"/>
                </a:solidFill>
              </a:rPr>
              <a:t>Управляющие организации будут ежемесячно отчитываться перед собственниками за выполненные в МКД работы:</a:t>
            </a:r>
          </a:p>
          <a:p>
            <a:pPr algn="just"/>
            <a:endParaRPr lang="ru-RU" sz="2400" dirty="0" smtClean="0">
              <a:solidFill>
                <a:srgbClr val="002060"/>
              </a:solidFill>
            </a:endParaRPr>
          </a:p>
          <a:p>
            <a:pPr algn="just"/>
            <a:r>
              <a:rPr lang="ru-RU" sz="2400" b="1" dirty="0" smtClean="0">
                <a:solidFill>
                  <a:srgbClr val="0070C0"/>
                </a:solidFill>
              </a:rPr>
              <a:t>Пункт 4 части 8 статьи 161.1 ЖК РФ:</a:t>
            </a:r>
          </a:p>
          <a:p>
            <a:pPr algn="just"/>
            <a:endParaRPr lang="ru-RU" sz="2400" b="1" dirty="0" smtClean="0">
              <a:solidFill>
                <a:srgbClr val="0070C0"/>
              </a:solidFill>
            </a:endParaRPr>
          </a:p>
          <a:p>
            <a:pPr algn="just"/>
            <a:r>
              <a:rPr lang="ru-RU" sz="2400" dirty="0" smtClean="0"/>
              <a:t>Председатель совета многоквартирного дома</a:t>
            </a:r>
            <a:r>
              <a:rPr lang="ru-RU" sz="2400" b="1" dirty="0" smtClean="0">
                <a:solidFill>
                  <a:srgbClr val="00B050"/>
                </a:solidFill>
              </a:rPr>
              <a:t> </a:t>
            </a:r>
            <a:r>
              <a:rPr lang="ru-RU" sz="2400" dirty="0" smtClean="0"/>
              <a:t>…</a:t>
            </a:r>
            <a:r>
              <a:rPr lang="ru-RU" sz="2400" b="1" dirty="0" smtClean="0">
                <a:solidFill>
                  <a:srgbClr val="00B050"/>
                </a:solidFill>
              </a:rPr>
              <a:t> </a:t>
            </a:r>
            <a:r>
              <a:rPr lang="ru-RU" sz="2400" u="sng" dirty="0" smtClean="0"/>
              <a:t>подписывает акты приемки оказанных услуг и (или) выполненных работ по содержанию и текущему ремонту общего имущества в многоквартирном доме</a:t>
            </a:r>
            <a:r>
              <a:rPr lang="ru-RU" sz="2400" dirty="0" smtClean="0"/>
              <a:t>, акты о нарушении нормативов качества или периодичности оказания услуг и (или) выполнения работ по содержанию и ремонту общего имущества в многоквартирном доме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Введены части 4.2, 4.3 статьи 44 ЖК РФ:</a:t>
            </a:r>
          </a:p>
          <a:p>
            <a:pPr algn="ctr"/>
            <a:endParaRPr lang="ru-RU" sz="2400" b="1" dirty="0" smtClean="0">
              <a:solidFill>
                <a:srgbClr val="0070C0"/>
              </a:solidFill>
            </a:endParaRPr>
          </a:p>
          <a:p>
            <a:pPr algn="ctr"/>
            <a:r>
              <a:rPr lang="ru-RU" sz="2400" b="1" dirty="0" smtClean="0">
                <a:solidFill>
                  <a:srgbClr val="0070C0"/>
                </a:solidFill>
              </a:rPr>
              <a:t>1. Расширены полномочия совета многоквартирного дома – принятие решений о текущем ремонте общедомового имущества</a:t>
            </a:r>
          </a:p>
          <a:p>
            <a:pPr algn="ctr"/>
            <a:r>
              <a:rPr lang="ru-RU" sz="2400" b="1" dirty="0" smtClean="0">
                <a:solidFill>
                  <a:srgbClr val="0070C0"/>
                </a:solidFill>
              </a:rPr>
              <a:t>2. Расширены полномочия председателя совета многоквартирного дома – принятие решение по вопросам не относящимся к компетенции совета МКД и общего собрания собственников МКД</a:t>
            </a:r>
          </a:p>
          <a:p>
            <a:pPr algn="ctr"/>
            <a:endParaRPr lang="ru-RU" sz="2400" b="1" dirty="0" smtClean="0">
              <a:solidFill>
                <a:srgbClr val="0070C0"/>
              </a:solidFill>
            </a:endParaRPr>
          </a:p>
          <a:p>
            <a:pPr algn="ctr"/>
            <a:r>
              <a:rPr lang="ru-RU" sz="2400" b="1" dirty="0" smtClean="0">
                <a:solidFill>
                  <a:srgbClr val="7030A0"/>
                </a:solidFill>
              </a:rPr>
              <a:t>Новые полномочия появляются при наличии соответствующего решения общего собрания собственников</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196752"/>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700808"/>
            <a:ext cx="8496944" cy="4524315"/>
          </a:xfrm>
          <a:prstGeom prst="rect">
            <a:avLst/>
          </a:prstGeom>
          <a:noFill/>
        </p:spPr>
        <p:txBody>
          <a:bodyPr wrap="square" rtlCol="0">
            <a:spAutoFit/>
          </a:bodyPr>
          <a:lstStyle/>
          <a:p>
            <a:pPr algn="ctr"/>
            <a:r>
              <a:rPr lang="ru-RU" sz="2400" b="1" dirty="0" smtClean="0">
                <a:solidFill>
                  <a:srgbClr val="7030A0"/>
                </a:solidFill>
              </a:rPr>
              <a:t>Управляющие организации будут ежемесячно отчитываться перед собственниками за выполненные в МКД работы:</a:t>
            </a:r>
          </a:p>
          <a:p>
            <a:pPr algn="just"/>
            <a:endParaRPr lang="ru-RU" sz="2400" dirty="0" smtClean="0">
              <a:solidFill>
                <a:srgbClr val="002060"/>
              </a:solidFill>
            </a:endParaRPr>
          </a:p>
          <a:p>
            <a:pPr algn="just"/>
            <a:r>
              <a:rPr lang="ru-RU" sz="2400" b="1" dirty="0" smtClean="0">
                <a:solidFill>
                  <a:srgbClr val="0070C0"/>
                </a:solidFill>
              </a:rPr>
              <a:t>Таким образом от лица собственников подписывать акты приемки оказанных услуг и (или) выполненных работ по содержанию и текущему ремонту общего имущества в многоквартирном доме уполномочены:</a:t>
            </a:r>
          </a:p>
          <a:p>
            <a:pPr algn="just"/>
            <a:r>
              <a:rPr lang="ru-RU" sz="2400" b="1" dirty="0" smtClean="0">
                <a:solidFill>
                  <a:srgbClr val="00B050"/>
                </a:solidFill>
              </a:rPr>
              <a:t>1) председатель совета многоквартирного дома, избранный общим собранием собственников на 2 года или иной срок, установленный собственниками на общем собрании;</a:t>
            </a:r>
          </a:p>
          <a:p>
            <a:pPr algn="just"/>
            <a:r>
              <a:rPr lang="ru-RU" sz="2400" b="1" dirty="0" smtClean="0">
                <a:solidFill>
                  <a:srgbClr val="00B050"/>
                </a:solidFill>
              </a:rPr>
              <a:t>2) иной собственник, уполномоченный общим собранием собственников</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196752"/>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700808"/>
            <a:ext cx="8496944" cy="4739759"/>
          </a:xfrm>
          <a:prstGeom prst="rect">
            <a:avLst/>
          </a:prstGeom>
          <a:noFill/>
        </p:spPr>
        <p:txBody>
          <a:bodyPr wrap="square" rtlCol="0">
            <a:spAutoFit/>
          </a:bodyPr>
          <a:lstStyle/>
          <a:p>
            <a:pPr algn="ctr"/>
            <a:r>
              <a:rPr lang="ru-RU" sz="2400" b="1" dirty="0" smtClean="0">
                <a:solidFill>
                  <a:srgbClr val="7030A0"/>
                </a:solidFill>
              </a:rPr>
              <a:t>Управляющие организации будут ежемесячно отчитываться перед собственниками за выполненные в МКД работы:</a:t>
            </a:r>
          </a:p>
          <a:p>
            <a:pPr algn="just"/>
            <a:endParaRPr lang="ru-RU" sz="1400" dirty="0" smtClean="0">
              <a:solidFill>
                <a:srgbClr val="002060"/>
              </a:solidFill>
            </a:endParaRPr>
          </a:p>
          <a:p>
            <a:pPr algn="just"/>
            <a:r>
              <a:rPr lang="ru-RU" sz="2400" b="1" dirty="0" smtClean="0">
                <a:solidFill>
                  <a:srgbClr val="0070C0"/>
                </a:solidFill>
              </a:rPr>
              <a:t>Для реализации данного положения законодательства ГЖИ рекомендует:</a:t>
            </a:r>
          </a:p>
          <a:p>
            <a:pPr algn="just"/>
            <a:r>
              <a:rPr lang="ru-RU" sz="2400" b="1" dirty="0" smtClean="0">
                <a:solidFill>
                  <a:srgbClr val="0070C0"/>
                </a:solidFill>
              </a:rPr>
              <a:t>1) избрать в на общих собраниях советы МКД и председателей советов МКД, установить срок полномочий советов МКД;</a:t>
            </a:r>
          </a:p>
          <a:p>
            <a:pPr algn="just"/>
            <a:r>
              <a:rPr lang="ru-RU" sz="2400" b="1" dirty="0" smtClean="0">
                <a:solidFill>
                  <a:srgbClr val="0070C0"/>
                </a:solidFill>
              </a:rPr>
              <a:t>2) определить собственника, уполномоченного на подписание актов приемки оказанных услуг и (или) выполненных работ (рекомендуемо не менее 2 лиц);</a:t>
            </a:r>
          </a:p>
          <a:p>
            <a:pPr algn="just"/>
            <a:r>
              <a:rPr lang="ru-RU" sz="2400" b="1" dirty="0" smtClean="0">
                <a:solidFill>
                  <a:srgbClr val="0070C0"/>
                </a:solidFill>
              </a:rPr>
              <a:t>3) направить  протоколы общих собраний собственников и контактные данные уполномоченного лица в УК и ГЖИ.</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3" name="Заголовок 1"/>
          <p:cNvSpPr>
            <a:spLocks noGrp="1"/>
          </p:cNvSpPr>
          <p:nvPr/>
        </p:nvSpPr>
        <p:spPr bwMode="auto">
          <a:xfrm>
            <a:off x="5429250" y="5500688"/>
            <a:ext cx="3786188" cy="10715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1077218"/>
          </a:xfrm>
          <a:prstGeom prst="rect">
            <a:avLst/>
          </a:prstGeom>
          <a:noFill/>
        </p:spPr>
        <p:txBody>
          <a:bodyPr wrap="square" rtlCol="0">
            <a:spAutoFit/>
          </a:bodyPr>
          <a:lstStyle/>
          <a:p>
            <a:pPr algn="ctr"/>
            <a:r>
              <a:rPr lang="ru-RU" sz="3200" b="1" dirty="0" smtClean="0">
                <a:solidFill>
                  <a:srgbClr val="FF0000"/>
                </a:solidFill>
              </a:rPr>
              <a:t>Контактная информация Госстройжилнадзора НАО:</a:t>
            </a:r>
            <a:endParaRPr lang="ru-RU" sz="3200" b="1" dirty="0">
              <a:solidFill>
                <a:srgbClr val="FF0000"/>
              </a:solidFill>
            </a:endParaRPr>
          </a:p>
        </p:txBody>
      </p:sp>
      <p:sp>
        <p:nvSpPr>
          <p:cNvPr id="9" name="TextBox 8"/>
          <p:cNvSpPr txBox="1"/>
          <p:nvPr/>
        </p:nvSpPr>
        <p:spPr>
          <a:xfrm>
            <a:off x="395536" y="2492896"/>
            <a:ext cx="4032448" cy="3539430"/>
          </a:xfrm>
          <a:prstGeom prst="rect">
            <a:avLst/>
          </a:prstGeom>
          <a:noFill/>
        </p:spPr>
        <p:txBody>
          <a:bodyPr wrap="square" rtlCol="0">
            <a:spAutoFit/>
          </a:bodyPr>
          <a:lstStyle/>
          <a:p>
            <a:pPr algn="ctr"/>
            <a:r>
              <a:rPr lang="ru-RU" sz="3200" b="1" dirty="0" smtClean="0">
                <a:solidFill>
                  <a:srgbClr val="0070C0"/>
                </a:solidFill>
              </a:rPr>
              <a:t>Адрес: ул. Ленина, дом 27-В, офис 50</a:t>
            </a:r>
          </a:p>
          <a:p>
            <a:pPr algn="ctr"/>
            <a:endParaRPr lang="ru-RU" sz="3200" b="1" dirty="0" smtClean="0">
              <a:solidFill>
                <a:srgbClr val="0070C0"/>
              </a:solidFill>
            </a:endParaRPr>
          </a:p>
          <a:p>
            <a:pPr algn="ctr"/>
            <a:r>
              <a:rPr lang="ru-RU" sz="3200" b="1" dirty="0" smtClean="0">
                <a:solidFill>
                  <a:srgbClr val="0070C0"/>
                </a:solidFill>
              </a:rPr>
              <a:t>Тел.: 4-83-50,</a:t>
            </a:r>
          </a:p>
          <a:p>
            <a:pPr algn="ctr"/>
            <a:r>
              <a:rPr lang="ru-RU" sz="3200" b="1" dirty="0" smtClean="0">
                <a:solidFill>
                  <a:srgbClr val="0070C0"/>
                </a:solidFill>
              </a:rPr>
              <a:t>2-19-33</a:t>
            </a:r>
          </a:p>
          <a:p>
            <a:pPr algn="ctr"/>
            <a:endParaRPr lang="ru-RU" sz="3200" b="1" dirty="0" smtClean="0">
              <a:solidFill>
                <a:srgbClr val="0070C0"/>
              </a:solidFill>
            </a:endParaRPr>
          </a:p>
          <a:p>
            <a:pPr algn="ctr"/>
            <a:r>
              <a:rPr lang="en-US" sz="3200" b="1" dirty="0" smtClean="0">
                <a:solidFill>
                  <a:srgbClr val="0070C0"/>
                </a:solidFill>
              </a:rPr>
              <a:t>www.naonadzor.ru</a:t>
            </a:r>
            <a:endParaRPr lang="ru-RU" sz="3200" b="1" dirty="0" smtClean="0">
              <a:solidFill>
                <a:srgbClr val="0070C0"/>
              </a:solidFill>
            </a:endParaRPr>
          </a:p>
        </p:txBody>
      </p:sp>
      <p:pic>
        <p:nvPicPr>
          <p:cNvPr id="10" name="Рисунок 9" descr="Ленина 27В.jpg"/>
          <p:cNvPicPr>
            <a:picLocks noChangeAspect="1"/>
          </p:cNvPicPr>
          <p:nvPr/>
        </p:nvPicPr>
        <p:blipFill>
          <a:blip r:embed="rId4" cstate="print"/>
          <a:stretch>
            <a:fillRect/>
          </a:stretch>
        </p:blipFill>
        <p:spPr>
          <a:xfrm>
            <a:off x="4499992" y="2636912"/>
            <a:ext cx="4228228" cy="316835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154984"/>
          </a:xfrm>
          <a:prstGeom prst="rect">
            <a:avLst/>
          </a:prstGeom>
          <a:noFill/>
        </p:spPr>
        <p:txBody>
          <a:bodyPr wrap="square" rtlCol="0">
            <a:spAutoFit/>
          </a:bodyPr>
          <a:lstStyle/>
          <a:p>
            <a:pPr algn="ctr"/>
            <a:r>
              <a:rPr lang="ru-RU" sz="2400" b="1" dirty="0" smtClean="0">
                <a:solidFill>
                  <a:srgbClr val="7030A0"/>
                </a:solidFill>
              </a:rPr>
              <a:t>Появились новые формы проведения общих собраний собственников в МКД:</a:t>
            </a:r>
          </a:p>
          <a:p>
            <a:pPr algn="ctr"/>
            <a:endParaRPr lang="ru-RU" sz="2400" b="1" dirty="0" smtClean="0">
              <a:solidFill>
                <a:srgbClr val="0070C0"/>
              </a:solidFill>
            </a:endParaRPr>
          </a:p>
          <a:p>
            <a:pPr algn="ctr"/>
            <a:r>
              <a:rPr lang="ru-RU" sz="2400" b="1" dirty="0" smtClean="0">
                <a:solidFill>
                  <a:srgbClr val="0070C0"/>
                </a:solidFill>
              </a:rPr>
              <a:t>1. Заочная форма может проводиться с использованием системы ГИС ЖКХ </a:t>
            </a:r>
            <a:r>
              <a:rPr lang="ru-RU" sz="2400" b="1" dirty="0" smtClean="0"/>
              <a:t>(</a:t>
            </a:r>
            <a:r>
              <a:rPr lang="en-US" sz="2400" b="1" dirty="0" smtClean="0"/>
              <a:t>dom.gosuslugi.ru)</a:t>
            </a:r>
            <a:endParaRPr lang="ru-RU" sz="2400" b="1" dirty="0" smtClean="0"/>
          </a:p>
          <a:p>
            <a:pPr algn="ctr"/>
            <a:endParaRPr lang="ru-RU" sz="2400" b="1" dirty="0" smtClean="0">
              <a:solidFill>
                <a:srgbClr val="0070C0"/>
              </a:solidFill>
            </a:endParaRPr>
          </a:p>
          <a:p>
            <a:pPr algn="ctr"/>
            <a:r>
              <a:rPr lang="ru-RU" sz="2400" b="1" dirty="0" smtClean="0">
                <a:solidFill>
                  <a:srgbClr val="0070C0"/>
                </a:solidFill>
              </a:rPr>
              <a:t>2. Появилась возможность очно-заочного голосования:</a:t>
            </a:r>
          </a:p>
          <a:p>
            <a:pPr algn="ctr"/>
            <a:r>
              <a:rPr lang="ru-RU" sz="2400" b="1" dirty="0" smtClean="0">
                <a:solidFill>
                  <a:srgbClr val="0070C0"/>
                </a:solidFill>
              </a:rPr>
              <a:t>участники общего собрания на месте обсуждают вопросы повестки дня и принимают решения, а остальные собственники голосуют в заочной форме путем заполнения бюллетеней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Введена уголовная ответственность за подделку </a:t>
            </a:r>
          </a:p>
          <a:p>
            <a:pPr algn="ctr"/>
            <a:r>
              <a:rPr lang="ru-RU" sz="2400" b="1" dirty="0" smtClean="0">
                <a:solidFill>
                  <a:srgbClr val="7030A0"/>
                </a:solidFill>
              </a:rPr>
              <a:t>протоколов собраний собственников и бюллетеней:</a:t>
            </a:r>
          </a:p>
          <a:p>
            <a:pPr algn="ctr"/>
            <a:endParaRPr lang="ru-RU" sz="2400" b="1" dirty="0" smtClean="0">
              <a:solidFill>
                <a:srgbClr val="0070C0"/>
              </a:solidFill>
            </a:endParaRPr>
          </a:p>
          <a:p>
            <a:pPr algn="just"/>
            <a:r>
              <a:rPr lang="ru-RU" sz="2400" b="1" dirty="0" smtClean="0">
                <a:solidFill>
                  <a:srgbClr val="0070C0"/>
                </a:solidFill>
              </a:rPr>
              <a:t>Статья 46 ЖК РФ, часть 1: Решения и протокол общего собрания собственников помещений в многоквартирном доме являются официальными документами как документы, удостоверяющие факты, влекущие за собой юридические последствия в виде возложения на собственников помещений в многоквартирном доме обязанностей в отношении общего имущества в данном доме, изменения объема прав и обязанностей или освобождения этих собственников от обязанностей.</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3785652"/>
          </a:xfrm>
          <a:prstGeom prst="rect">
            <a:avLst/>
          </a:prstGeom>
          <a:noFill/>
        </p:spPr>
        <p:txBody>
          <a:bodyPr wrap="square" rtlCol="0">
            <a:spAutoFit/>
          </a:bodyPr>
          <a:lstStyle/>
          <a:p>
            <a:pPr algn="ctr"/>
            <a:r>
              <a:rPr lang="ru-RU" sz="2400" b="1" dirty="0" smtClean="0">
                <a:solidFill>
                  <a:srgbClr val="7030A0"/>
                </a:solidFill>
              </a:rPr>
              <a:t>Введена уголовная ответственность за подделку </a:t>
            </a:r>
          </a:p>
          <a:p>
            <a:pPr algn="ctr"/>
            <a:r>
              <a:rPr lang="ru-RU" sz="2400" b="1" dirty="0" smtClean="0">
                <a:solidFill>
                  <a:srgbClr val="7030A0"/>
                </a:solidFill>
              </a:rPr>
              <a:t>протоколов собраний собственников и бюллетеней:</a:t>
            </a:r>
          </a:p>
          <a:p>
            <a:pPr algn="ctr"/>
            <a:endParaRPr lang="ru-RU" sz="2400" b="1" dirty="0" smtClean="0">
              <a:solidFill>
                <a:srgbClr val="0070C0"/>
              </a:solidFill>
            </a:endParaRPr>
          </a:p>
          <a:p>
            <a:pPr algn="just"/>
            <a:r>
              <a:rPr lang="ru-RU" sz="2400" b="1" dirty="0" smtClean="0">
                <a:solidFill>
                  <a:srgbClr val="0070C0"/>
                </a:solidFill>
              </a:rPr>
              <a:t>Статья 327 УК РФ, часть 1: Подделка официального документа, предоставляющего права или освобождающего от обязанностей, в целях его использования либо сбыт такого документа, - наказываются ограничением свободы на срок до двух лет, либо принудительными работами на срок до двух лет, либо арестом на срок до шести месяцев, либо лишением свободы на срок до двух лет.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Копии документов общих собраний собственников подлежат сдаче в управляющие организации и ГЖИ:</a:t>
            </a:r>
          </a:p>
          <a:p>
            <a:pPr algn="ctr"/>
            <a:endParaRPr lang="ru-RU" sz="2400" b="1" dirty="0" smtClean="0">
              <a:solidFill>
                <a:srgbClr val="0070C0"/>
              </a:solidFill>
            </a:endParaRPr>
          </a:p>
          <a:p>
            <a:pPr algn="just"/>
            <a:r>
              <a:rPr lang="ru-RU" sz="2400" b="1" dirty="0" smtClean="0">
                <a:solidFill>
                  <a:srgbClr val="0070C0"/>
                </a:solidFill>
              </a:rPr>
              <a:t>1. Протокол общего собрания собственников + решения собственников в копиях сдаются в УК, ТСЖ в течение 10 дней после проведения общего собрания собственников. Ответственный: инициатор общего собрания собственников.</a:t>
            </a:r>
          </a:p>
          <a:p>
            <a:pPr algn="just"/>
            <a:r>
              <a:rPr lang="ru-RU" sz="2400" b="1" dirty="0" smtClean="0">
                <a:solidFill>
                  <a:srgbClr val="0070C0"/>
                </a:solidFill>
              </a:rPr>
              <a:t>2. Протокол общего собрания собственников + решения собственников в копиях сдаются в ГЖИ в течение 5 дней после их получения. Ответственный: УК, ТСЖ.</a:t>
            </a:r>
          </a:p>
          <a:p>
            <a:pPr algn="just"/>
            <a:endParaRPr lang="ru-RU" sz="2400" b="1" dirty="0" smtClean="0">
              <a:solidFill>
                <a:srgbClr val="0070C0"/>
              </a:solidFill>
            </a:endParaRPr>
          </a:p>
          <a:p>
            <a:pPr algn="ctr"/>
            <a:r>
              <a:rPr lang="ru-RU" sz="2400" b="1" dirty="0" smtClean="0">
                <a:solidFill>
                  <a:srgbClr val="7030A0"/>
                </a:solidFill>
              </a:rPr>
              <a:t>≥ 2 протокола за 3 месяца </a:t>
            </a:r>
            <a:r>
              <a:rPr lang="ru-RU" sz="2400" b="1" dirty="0" smtClean="0">
                <a:solidFill>
                  <a:srgbClr val="7030A0"/>
                </a:solidFill>
                <a:sym typeface="Symbol"/>
              </a:rPr>
              <a:t> Проверка ГЖИ  …</a:t>
            </a:r>
            <a:endParaRPr lang="ru-RU" sz="2400" b="1" dirty="0" smtClean="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Появляется новый вид коммунальной услуги:</a:t>
            </a:r>
          </a:p>
          <a:p>
            <a:pPr algn="ctr"/>
            <a:endParaRPr lang="ru-RU" sz="2400" b="1" dirty="0" smtClean="0">
              <a:solidFill>
                <a:srgbClr val="0070C0"/>
              </a:solidFill>
            </a:endParaRPr>
          </a:p>
          <a:p>
            <a:pPr algn="just"/>
            <a:r>
              <a:rPr lang="ru-RU" sz="2400" b="1" dirty="0" smtClean="0">
                <a:solidFill>
                  <a:srgbClr val="0070C0"/>
                </a:solidFill>
              </a:rPr>
              <a:t>В 2017 году в квитанциях на оплату жилищно-коммунальных услуг появится новая строка: </a:t>
            </a:r>
            <a:r>
              <a:rPr lang="ru-RU" sz="2400" b="1" dirty="0" smtClean="0"/>
              <a:t>«Обращение с твердыми коммунальными отходами».</a:t>
            </a:r>
          </a:p>
          <a:p>
            <a:pPr algn="just"/>
            <a:endParaRPr lang="ru-RU" sz="2400" b="1" dirty="0" smtClean="0">
              <a:solidFill>
                <a:srgbClr val="0070C0"/>
              </a:solidFill>
            </a:endParaRPr>
          </a:p>
          <a:p>
            <a:pPr algn="just"/>
            <a:r>
              <a:rPr lang="ru-RU" sz="2400" b="1" dirty="0" smtClean="0">
                <a:solidFill>
                  <a:srgbClr val="0070C0"/>
                </a:solidFill>
              </a:rPr>
              <a:t>Сегодня данная услуга включена в структуру платы за содержание общедомового имущества, т.о. при появлении новой КУ размер платы за содержание должен уменьшиться.</a:t>
            </a:r>
          </a:p>
          <a:p>
            <a:pPr algn="ctr"/>
            <a:endParaRPr lang="ru-RU" sz="2400" b="1" dirty="0" smtClean="0">
              <a:solidFill>
                <a:srgbClr val="7030A0"/>
              </a:solidFill>
            </a:endParaRPr>
          </a:p>
          <a:p>
            <a:pPr algn="ctr"/>
            <a:r>
              <a:rPr lang="ru-RU" sz="2400" b="1" dirty="0" smtClean="0">
                <a:solidFill>
                  <a:srgbClr val="7030A0"/>
                </a:solidFill>
              </a:rPr>
              <a:t>Услугу на всей территории НАО будет оказывать одна и та же организация – региональный оператор.</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C:\Documents and Settings\yuriryab\Рабочий стол\112.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07425" y="17463"/>
            <a:ext cx="577850" cy="625475"/>
          </a:xfrm>
          <a:prstGeom prst="rect">
            <a:avLst/>
          </a:prstGeom>
          <a:noFill/>
          <a:ln w="9525">
            <a:noFill/>
            <a:miter lim="800000"/>
            <a:headEnd/>
            <a:tailEnd/>
          </a:ln>
        </p:spPr>
      </p:pic>
      <p:sp>
        <p:nvSpPr>
          <p:cNvPr id="4101" name="Заголовок 1"/>
          <p:cNvSpPr>
            <a:spLocks noGrp="1"/>
          </p:cNvSpPr>
          <p:nvPr/>
        </p:nvSpPr>
        <p:spPr bwMode="auto">
          <a:xfrm>
            <a:off x="395288" y="2420938"/>
            <a:ext cx="8572500"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sp>
        <p:nvSpPr>
          <p:cNvPr id="4102" name="Заголовок 1"/>
          <p:cNvSpPr>
            <a:spLocks noGrp="1"/>
          </p:cNvSpPr>
          <p:nvPr/>
        </p:nvSpPr>
        <p:spPr bwMode="auto">
          <a:xfrm>
            <a:off x="5429250" y="3643313"/>
            <a:ext cx="3786188" cy="500062"/>
          </a:xfrm>
          <a:prstGeom prst="rect">
            <a:avLst/>
          </a:prstGeom>
          <a:noFill/>
          <a:ln w="9525">
            <a:noFill/>
            <a:miter lim="800000"/>
            <a:headEnd/>
            <a:tailEnd/>
          </a:ln>
        </p:spPr>
        <p:txBody>
          <a:bodyPr/>
          <a:lstStyle/>
          <a:p>
            <a:pPr algn="l"/>
            <a:endParaRPr lang="en-US" sz="1200">
              <a:solidFill>
                <a:srgbClr val="002060"/>
              </a:solidFill>
              <a:cs typeface="Arial" charset="0"/>
            </a:endParaRPr>
          </a:p>
        </p:txBody>
      </p:sp>
      <p:pic>
        <p:nvPicPr>
          <p:cNvPr id="4110"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20713"/>
            <a:ext cx="9144000" cy="406400"/>
          </a:xfrm>
          <a:prstGeom prst="rect">
            <a:avLst/>
          </a:prstGeom>
          <a:noFill/>
          <a:ln w="9525">
            <a:noFill/>
            <a:miter lim="800000"/>
            <a:headEnd/>
            <a:tailEnd/>
          </a:ln>
        </p:spPr>
      </p:pic>
      <p:pic>
        <p:nvPicPr>
          <p:cNvPr id="4111" name="Picture 2" descr="C:\Documents and Settings\yuriryab\Рабочий стол\Рога.jpg"/>
          <p:cNvPicPr>
            <a:picLocks noChangeAspect="1" noChangeArrowheads="1"/>
          </p:cNvPicPr>
          <p:nvPr/>
        </p:nvPicPr>
        <p:blipFill>
          <a:blip r:embed="rId3" cstate="print"/>
          <a:srcRect/>
          <a:stretch>
            <a:fillRect/>
          </a:stretch>
        </p:blipFill>
        <p:spPr bwMode="auto">
          <a:xfrm>
            <a:off x="0" y="6451600"/>
            <a:ext cx="9144000" cy="406400"/>
          </a:xfrm>
          <a:prstGeom prst="rect">
            <a:avLst/>
          </a:prstGeom>
          <a:noFill/>
          <a:ln w="9525">
            <a:noFill/>
            <a:miter lim="800000"/>
            <a:headEnd/>
            <a:tailEnd/>
          </a:ln>
        </p:spPr>
      </p:pic>
      <p:sp>
        <p:nvSpPr>
          <p:cNvPr id="16" name="TextBox 15"/>
          <p:cNvSpPr txBox="1"/>
          <p:nvPr/>
        </p:nvSpPr>
        <p:spPr>
          <a:xfrm>
            <a:off x="755576" y="1268760"/>
            <a:ext cx="7776864" cy="461665"/>
          </a:xfrm>
          <a:prstGeom prst="rect">
            <a:avLst/>
          </a:prstGeom>
          <a:noFill/>
        </p:spPr>
        <p:txBody>
          <a:bodyPr wrap="square" rtlCol="0">
            <a:spAutoFit/>
          </a:bodyPr>
          <a:lstStyle/>
          <a:p>
            <a:pPr algn="ctr"/>
            <a:r>
              <a:rPr lang="ru-RU" sz="2400" b="1" dirty="0" smtClean="0">
                <a:solidFill>
                  <a:srgbClr val="FF0000"/>
                </a:solidFill>
              </a:rPr>
              <a:t>Изменения в жилищном законодательстве</a:t>
            </a:r>
            <a:endParaRPr lang="ru-RU" sz="2400" b="1" dirty="0">
              <a:solidFill>
                <a:srgbClr val="FF0000"/>
              </a:solidFill>
            </a:endParaRPr>
          </a:p>
        </p:txBody>
      </p:sp>
      <p:sp>
        <p:nvSpPr>
          <p:cNvPr id="9" name="TextBox 8"/>
          <p:cNvSpPr txBox="1"/>
          <p:nvPr/>
        </p:nvSpPr>
        <p:spPr>
          <a:xfrm>
            <a:off x="395536" y="1844824"/>
            <a:ext cx="8496944" cy="4524315"/>
          </a:xfrm>
          <a:prstGeom prst="rect">
            <a:avLst/>
          </a:prstGeom>
          <a:noFill/>
        </p:spPr>
        <p:txBody>
          <a:bodyPr wrap="square" rtlCol="0">
            <a:spAutoFit/>
          </a:bodyPr>
          <a:lstStyle/>
          <a:p>
            <a:pPr algn="ctr"/>
            <a:r>
              <a:rPr lang="ru-RU" sz="2400" b="1" dirty="0" smtClean="0">
                <a:solidFill>
                  <a:srgbClr val="7030A0"/>
                </a:solidFill>
              </a:rPr>
              <a:t>Отменяется оплата коммунальных услуг на общедомовые нужды:</a:t>
            </a:r>
          </a:p>
          <a:p>
            <a:pPr algn="ctr"/>
            <a:endParaRPr lang="ru-RU" sz="2400" b="1" dirty="0" smtClean="0">
              <a:solidFill>
                <a:srgbClr val="0070C0"/>
              </a:solidFill>
            </a:endParaRPr>
          </a:p>
          <a:p>
            <a:pPr algn="just"/>
            <a:r>
              <a:rPr lang="ru-RU" sz="2400" b="1" dirty="0" smtClean="0">
                <a:solidFill>
                  <a:srgbClr val="0070C0"/>
                </a:solidFill>
              </a:rPr>
              <a:t>Расходы на холодную воду, горячую воду, электрическую энергию, тепловую энергию, потребляемые при содержании общего имущества в многоквартирном доме, а также на отведение сточных вод в целях содержания общего имущества в многоквартирном доме включаются в плату за содержание общедомового имущества.</a:t>
            </a:r>
          </a:p>
          <a:p>
            <a:pPr algn="just"/>
            <a:endParaRPr lang="ru-RU" sz="2400" b="1" dirty="0" smtClean="0">
              <a:solidFill>
                <a:srgbClr val="7030A0"/>
              </a:solidFill>
            </a:endParaRPr>
          </a:p>
          <a:p>
            <a:pPr algn="just"/>
            <a:r>
              <a:rPr lang="ru-RU" sz="2400" b="1" dirty="0" smtClean="0">
                <a:solidFill>
                  <a:srgbClr val="7030A0"/>
                </a:solidFill>
              </a:rPr>
              <a:t>Таким образом, с 2017 года все перечисленные расходы перейдут из строк КУ в тариф на содержание.</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TotalTime>
  <Words>1843</Words>
  <Application>Microsoft Office PowerPoint</Application>
  <PresentationFormat>Экран (4:3)</PresentationFormat>
  <Paragraphs>175</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sabramovskiy</dc:creator>
  <cp:lastModifiedBy>sabramovskiy</cp:lastModifiedBy>
  <cp:revision>116</cp:revision>
  <dcterms:created xsi:type="dcterms:W3CDTF">2014-03-26T10:54:08Z</dcterms:created>
  <dcterms:modified xsi:type="dcterms:W3CDTF">2016-03-10T09:28:04Z</dcterms:modified>
</cp:coreProperties>
</file>