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35"/>
  </p:notesMasterIdLst>
  <p:handoutMasterIdLst>
    <p:handoutMasterId r:id="rId36"/>
  </p:handoutMasterIdLst>
  <p:sldIdLst>
    <p:sldId id="259" r:id="rId2"/>
    <p:sldId id="258" r:id="rId3"/>
    <p:sldId id="370" r:id="rId4"/>
    <p:sldId id="356" r:id="rId5"/>
    <p:sldId id="357" r:id="rId6"/>
    <p:sldId id="375" r:id="rId7"/>
    <p:sldId id="376" r:id="rId8"/>
    <p:sldId id="377" r:id="rId9"/>
    <p:sldId id="378" r:id="rId10"/>
    <p:sldId id="393" r:id="rId11"/>
    <p:sldId id="303" r:id="rId12"/>
    <p:sldId id="329" r:id="rId13"/>
    <p:sldId id="380" r:id="rId14"/>
    <p:sldId id="351" r:id="rId15"/>
    <p:sldId id="352" r:id="rId16"/>
    <p:sldId id="315" r:id="rId17"/>
    <p:sldId id="337" r:id="rId18"/>
    <p:sldId id="353" r:id="rId19"/>
    <p:sldId id="331" r:id="rId20"/>
    <p:sldId id="332" r:id="rId21"/>
    <p:sldId id="339" r:id="rId22"/>
    <p:sldId id="341" r:id="rId23"/>
    <p:sldId id="334" r:id="rId24"/>
    <p:sldId id="372" r:id="rId25"/>
    <p:sldId id="354" r:id="rId26"/>
    <p:sldId id="400" r:id="rId27"/>
    <p:sldId id="394" r:id="rId28"/>
    <p:sldId id="395" r:id="rId29"/>
    <p:sldId id="396" r:id="rId30"/>
    <p:sldId id="397" r:id="rId31"/>
    <p:sldId id="379" r:id="rId32"/>
    <p:sldId id="368" r:id="rId33"/>
    <p:sldId id="374" r:id="rId34"/>
  </p:sldIdLst>
  <p:sldSz cx="9144000" cy="5143500" type="screen16x9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0231"/>
    <a:srgbClr val="9EEAFF"/>
    <a:srgbClr val="8C2540"/>
    <a:srgbClr val="7C4B3B"/>
    <a:srgbClr val="4E3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882" autoAdjust="0"/>
    <p:restoredTop sz="94508" autoAdjust="0"/>
  </p:normalViewPr>
  <p:slideViewPr>
    <p:cSldViewPr>
      <p:cViewPr>
        <p:scale>
          <a:sx n="125" d="100"/>
          <a:sy n="125" d="100"/>
        </p:scale>
        <p:origin x="-2094" y="-6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966" y="-84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solidFill>
          <a:schemeClr val="accent1">
            <a:lumMod val="20000"/>
            <a:lumOff val="80000"/>
          </a:schemeClr>
        </a:solidFill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3153393437340938E-4"/>
          <c:w val="1"/>
          <c:h val="0.992849638475112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814-4765-8E8B-3F3D9F4260A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14-4765-8E8B-3F3D9F4260A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814-4765-8E8B-3F3D9F4260A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14-4765-8E8B-3F3D9F4260A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1.0234720659917484E-2"/>
                  <c:y val="-2.037403251490575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7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1.1114483066008773E-2"/>
                  <c:y val="-4.4961393684934209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7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1.9961282617450598E-2"/>
                  <c:y val="-4.1215420508832395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7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5.7826840158805961E-3"/>
                  <c:y val="0.45458348784886199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7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1.3256692633967649E-3"/>
                  <c:y val="0.47791141797449899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7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numFmt formatCode="#,##0.0" sourceLinked="0"/>
            <c:txPr>
              <a:bodyPr/>
              <a:lstStyle/>
              <a:p>
                <a:pPr>
                  <a:defRPr sz="1700" b="1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588.5</c:v>
                </c:pt>
                <c:pt idx="1">
                  <c:v>616.70000000000005</c:v>
                </c:pt>
                <c:pt idx="2">
                  <c:v>649.70000000000005</c:v>
                </c:pt>
                <c:pt idx="3">
                  <c:v>733.4</c:v>
                </c:pt>
                <c:pt idx="4">
                  <c:v>718.9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814-4765-8E8B-3F3D9F426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01043712"/>
        <c:axId val="80011840"/>
        <c:axId val="0"/>
      </c:bar3DChart>
      <c:catAx>
        <c:axId val="101043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0011840"/>
        <c:crosses val="autoZero"/>
        <c:auto val="1"/>
        <c:lblAlgn val="ctr"/>
        <c:lblOffset val="100"/>
        <c:noMultiLvlLbl val="0"/>
      </c:catAx>
      <c:valAx>
        <c:axId val="8001184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101043712"/>
        <c:crosses val="autoZero"/>
        <c:crossBetween val="between"/>
      </c:valAx>
      <c:spPr>
        <a:noFill/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004285254274959E-2"/>
          <c:y val="0.33750000000000002"/>
          <c:w val="0.68801943511158004"/>
          <c:h val="0.606249999999999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layout>
                <c:manualLayout>
                  <c:x val="-0.13927332928899913"/>
                  <c:y val="-0.28091387795275596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355885125293496E-2"/>
                  <c:y val="-4.6384842519685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6007145734002601E-2"/>
                  <c:y val="-0.237431594488188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139120969649761E-2"/>
                  <c:y val="-0.19580019685039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7844843597293352E-3"/>
                  <c:y val="-0.217041190455730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6935539283710047E-2"/>
                  <c:y val="-0.227144944082299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5397364165540085E-2"/>
                  <c:y val="-0.14703767130294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4134312271899718"/>
                  <c:y val="-9.0220964566929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Гос. Пошлина</c:v>
                </c:pt>
                <c:pt idx="5">
                  <c:v>Доходы от использования имущества
</c:v>
                </c:pt>
                <c:pt idx="6">
                  <c:v>Доходы от продажи материальных и нематериальных активов 
</c:v>
                </c:pt>
                <c:pt idx="7">
                  <c:v>Иные налоги
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573.9</c:v>
                </c:pt>
                <c:pt idx="1">
                  <c:v>5.3</c:v>
                </c:pt>
                <c:pt idx="2">
                  <c:v>49.1</c:v>
                </c:pt>
                <c:pt idx="3">
                  <c:v>31.4</c:v>
                </c:pt>
                <c:pt idx="4">
                  <c:v>5.6</c:v>
                </c:pt>
                <c:pt idx="5">
                  <c:v>34.299999999999997</c:v>
                </c:pt>
                <c:pt idx="6">
                  <c:v>10.7</c:v>
                </c:pt>
                <c:pt idx="7">
                  <c:v>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381469610219205"/>
          <c:y val="1.6324803149606291E-2"/>
          <c:w val="0.46185309482904874"/>
          <c:h val="0.98367529718286928"/>
        </c:manualLayout>
      </c:layout>
      <c:overlay val="0"/>
      <c:spPr>
        <a:ln w="6350"/>
      </c:spPr>
      <c:txPr>
        <a:bodyPr/>
        <a:lstStyle/>
        <a:p>
          <a:pPr>
            <a:defRPr sz="9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004285254274959E-2"/>
          <c:y val="0.25521683181442584"/>
          <c:w val="0.78161741756999326"/>
          <c:h val="0.68853308719821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layout>
                <c:manualLayout>
                  <c:x val="-0.13927332928899913"/>
                  <c:y val="-0.28091387795275596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355885125293496E-2"/>
                  <c:y val="-4.6384842519685041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accent1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6007145734002601E-2"/>
                  <c:y val="-0.23743159448818899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accent1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139120969649761E-2"/>
                  <c:y val="-0.19580019685039371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accent1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3988488705031177"/>
                  <c:y val="-0.17806446850393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5880774232348893E-3"/>
                  <c:y val="-0.162184055118110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316889422928386E-2"/>
                  <c:y val="-4.9595964566929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4134312271899718"/>
                  <c:y val="-9.0220964566929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безвозмездные поступления
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132.1</c:v>
                </c:pt>
                <c:pt idx="1">
                  <c:v>38.9</c:v>
                </c:pt>
                <c:pt idx="2">
                  <c:v>30.9</c:v>
                </c:pt>
                <c:pt idx="3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018087004100911"/>
          <c:y val="1.6324803149606291E-2"/>
          <c:w val="0.34132005259440606"/>
          <c:h val="0.96109990157480318"/>
        </c:manualLayout>
      </c:layout>
      <c:overlay val="0"/>
      <c:spPr>
        <a:ln w="6350"/>
      </c:spPr>
      <c:txPr>
        <a:bodyPr/>
        <a:lstStyle/>
        <a:p>
          <a:pPr>
            <a:defRPr sz="12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553135129483112E-2"/>
          <c:y val="0.22968055382705671"/>
          <c:w val="0.71121061236291461"/>
          <c:h val="0.683406528850031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23"/>
          </c:dPt>
          <c:dPt>
            <c:idx val="3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2.3541873847802021E-2"/>
                  <c:y val="-0.13377443910709519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751189343912104E-2"/>
                  <c:y val="-0.2062018698151181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0303597703236227E-2"/>
                  <c:y val="-0.19057303593441841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4671129585420951E-2"/>
                  <c:y val="-1.965208831097565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977134428604592E-2"/>
                  <c:y val="-7.6554929814321548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948544109371767E-2"/>
                  <c:y val="-0.10645053270504608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6365783205660129E-2"/>
                  <c:y val="-0.10918252996911505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 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Социальная политика</c:v>
                </c:pt>
                <c:pt idx="6">
                  <c:v>Средства массовой информации </c:v>
                </c:pt>
                <c:pt idx="7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248.3</c:v>
                </c:pt>
                <c:pt idx="1">
                  <c:v>5.3</c:v>
                </c:pt>
                <c:pt idx="2">
                  <c:v>310.60000000000002</c:v>
                </c:pt>
                <c:pt idx="3">
                  <c:v>314.39999999999998</c:v>
                </c:pt>
                <c:pt idx="4">
                  <c:v>4.7</c:v>
                </c:pt>
                <c:pt idx="5">
                  <c:v>50.6</c:v>
                </c:pt>
                <c:pt idx="6">
                  <c:v>0.6</c:v>
                </c:pt>
                <c:pt idx="7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544057547324857"/>
          <c:y val="3.3452880235529406E-2"/>
          <c:w val="0.4056668175528706"/>
          <c:h val="0.96654711976447061"/>
        </c:manualLayout>
      </c:layout>
      <c:overlay val="0"/>
      <c:txPr>
        <a:bodyPr/>
        <a:lstStyle/>
        <a:p>
          <a:pPr>
            <a:defRPr sz="1000">
              <a:solidFill>
                <a:schemeClr val="accent1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5DC0D-F00A-4B4E-977A-7E2A0C58AF0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A4D3F-8168-4D12-AB7E-869FD85E2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43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371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1"/>
            <a:ext cx="2919412" cy="49371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0437C4-A86C-4CB3-8D54-552F6C2BB2E2}" type="datetimeFigureOut">
              <a:rPr lang="ru-RU"/>
              <a:pPr>
                <a:defRPr/>
              </a:pPr>
              <a:t>08.04.2024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6301"/>
            <a:ext cx="5389563" cy="4440238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013"/>
            <a:ext cx="2919413" cy="493712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02AAEE-FCB0-4233-9E17-1FB3F17009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4106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8600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2AAEE-FCB0-4233-9E17-1FB3F17009B9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03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2AAEE-FCB0-4233-9E17-1FB3F17009B9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2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9375" y="739775"/>
            <a:ext cx="6578600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9375" y="739775"/>
            <a:ext cx="6578600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66284B-F767-4463-AF33-16B9677023E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112DB0-2A16-44AF-83F9-62539F635B7D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8E4ED-A32B-4D5B-80DC-07AEEDD28EC5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14F2F-94BE-4350-9DE3-5AE4E8F5B83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0439C6-48E0-42EB-A6BF-31670F05EC58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9FF15A-7A42-4A9B-80A0-68A7F4E508F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E6581B-B8E0-4D06-81D8-032DBDBF3B1F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B8CBAB-8FC1-4DE6-864B-6BCC1E0173E0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9FED2-F735-41AB-A819-9EF1742A0AB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5289BA-EEDF-4807-91EF-AD9E168639E1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C9D09-7CC2-4AFB-A7FF-843BF7619F9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59B4AA-A21C-4869-9AAA-C9E16D772912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A376A-61D6-4C5D-A41D-6486943C61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E4E3D-BA38-4F73-B1F1-84BD822D422E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990317-C8D2-499E-A7D9-B1F77A1B11B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67D0FD-B1F9-4377-9566-22CC4131DAD5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2F8C0-7BA8-43AF-800E-93EFB185DBC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7B06B6-4675-40D0-B0C2-EBF23CBE4960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FB75B-AA51-447D-A308-D19312EBEAC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585D39-3A67-4DB1-B403-7652592C9954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421C4-1BA1-447F-9A12-9F2D8E6E327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E2591B-71CF-49B7-9C3D-8E934CB189AD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2A2409-318C-4416-859A-C28DBFFD64F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gorfinup@at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dm-nmar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2483766" y="699542"/>
            <a:ext cx="6660233" cy="3528392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ru-RU" sz="3000" b="1" dirty="0">
                <a:solidFill>
                  <a:schemeClr val="tx2"/>
                </a:solidFill>
                <a:cs typeface="Arial" pitchFamily="34" charset="0"/>
              </a:rPr>
              <a:t>Решение Совета Городского округа "Город </a:t>
            </a:r>
            <a:r>
              <a:rPr lang="ru-RU" sz="3000" b="1" dirty="0" smtClean="0">
                <a:solidFill>
                  <a:schemeClr val="tx2"/>
                </a:solidFill>
                <a:cs typeface="Arial" pitchFamily="34" charset="0"/>
              </a:rPr>
              <a:t>Нарьян-Мар" </a:t>
            </a:r>
          </a:p>
          <a:p>
            <a:pPr algn="ctr"/>
            <a:r>
              <a:rPr lang="ru-RU" sz="3000" b="1" dirty="0" smtClean="0">
                <a:solidFill>
                  <a:schemeClr val="tx2"/>
                </a:solidFill>
                <a:cs typeface="Arial" pitchFamily="34" charset="0"/>
              </a:rPr>
              <a:t>от 26.05.2022 № 335-р </a:t>
            </a:r>
          </a:p>
          <a:p>
            <a:pPr algn="ctr"/>
            <a:r>
              <a:rPr lang="ru-RU" sz="3000" b="1" dirty="0" smtClean="0">
                <a:solidFill>
                  <a:schemeClr val="tx2"/>
                </a:solidFill>
              </a:rPr>
              <a:t>Об </a:t>
            </a:r>
            <a:r>
              <a:rPr lang="ru-RU" sz="3000" b="1" dirty="0">
                <a:solidFill>
                  <a:schemeClr val="tx2"/>
                </a:solidFill>
              </a:rPr>
              <a:t>исполнении бюджета муниципального образования</a:t>
            </a:r>
            <a:endParaRPr lang="ru-RU" sz="3000" dirty="0">
              <a:solidFill>
                <a:schemeClr val="tx2"/>
              </a:solidFill>
            </a:endParaRPr>
          </a:p>
          <a:p>
            <a:pPr algn="ctr"/>
            <a:r>
              <a:rPr lang="ru-RU" sz="3000" b="1" dirty="0">
                <a:solidFill>
                  <a:schemeClr val="tx2"/>
                </a:solidFill>
              </a:rPr>
              <a:t> "Городской округ </a:t>
            </a:r>
            <a:endParaRPr lang="ru-RU" sz="30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3000" b="1" dirty="0" smtClean="0">
                <a:solidFill>
                  <a:schemeClr val="tx2"/>
                </a:solidFill>
              </a:rPr>
              <a:t>"</a:t>
            </a:r>
            <a:r>
              <a:rPr lang="ru-RU" sz="3000" b="1" dirty="0">
                <a:solidFill>
                  <a:schemeClr val="tx2"/>
                </a:solidFill>
              </a:rPr>
              <a:t>Город Нарьян-Мар" за 2021 </a:t>
            </a:r>
            <a:r>
              <a:rPr lang="ru-RU" sz="3000" b="1" dirty="0" smtClean="0">
                <a:solidFill>
                  <a:schemeClr val="tx2"/>
                </a:solidFill>
              </a:rPr>
              <a:t>год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38179"/>
            <a:ext cx="398587" cy="41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38179"/>
            <a:ext cx="325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Администрация муниципального образования </a:t>
            </a: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"Городской округ "Город Нарьян-Мар"</a:t>
            </a:r>
          </a:p>
        </p:txBody>
      </p:sp>
      <p:pic>
        <p:nvPicPr>
          <p:cNvPr id="8" name="Picture 2" descr="https://www.adm-nmar.ru/upload/iblock/04b/fv5q2iq893sv23ej7rbzkzr2qyy51fuy/ADM_268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0" r="17010"/>
          <a:stretch/>
        </p:blipFill>
        <p:spPr bwMode="auto">
          <a:xfrm>
            <a:off x="-36512" y="0"/>
            <a:ext cx="26212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22738"/>
              </p:ext>
            </p:extLst>
          </p:nvPr>
        </p:nvGraphicFramePr>
        <p:xfrm>
          <a:off x="125760" y="443998"/>
          <a:ext cx="8856984" cy="4626513"/>
        </p:xfrm>
        <a:graphic>
          <a:graphicData uri="http://schemas.openxmlformats.org/drawingml/2006/table">
            <a:tbl>
              <a:tblPr/>
              <a:tblGrid>
                <a:gridCol w="27363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88431"/>
              </a:tblGrid>
              <a:tr h="47477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млн ₽</a:t>
                      </a: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5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99,5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2021 году муниципальным образованием освоены: 1. субвенции местным бюджетам на осуществление отдельных государственных полномочий НАО в сфере деятельности по профилактике безнадзорности и правонарушений несовершеннолетних; 2. субвенции местным бюджетам на осуществление отдельных государственных полномочий НАО в сфере административных правонарушений; 3. Субвенции бюджетам городских округов на выполнение передаваемых полномочий субъектов РФ (Субвенции местным бюджетам на осуществление отдельных государственных полномочий НАО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аварийными); 4. 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Федерации; 5.Субвенции бюджетам городских округов на проведение Всероссийской переписи населения 2020 года.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2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безвозмездные поступления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2021 году муниципальным образованием освоены безвозмездные поступления от физических и юридических лиц, в том числе добровольных пожертвований на </a:t>
                      </a:r>
                      <a:r>
                        <a:rPr lang="ru-RU" sz="85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софинансирование</a:t>
                      </a:r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мероприятий по реализации проектов по поддержке местных инициатив.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9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2021 году осуществлен возврат средств, неиспользованных по состоянию на 01.01.2021 года: 1.субсидии на реализацию мероприятий по обеспечению жильем молодых семей из бюджетов городских округов; 2.субвенции местным бюджетам на осуществление отдельных государственных полномочий Ненецкого автономного округа в сфере деятельности по профилактике безнадзорности и правонарушений несовершеннолетних; 3.субвенции местным бюджетам на осуществление отдельных государственных полномочий Ненецкого автономного округа в сфере административных правонарушений.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-4689"/>
            <a:ext cx="9108504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Доходы в разрезе видов доходов за 2021 год с объяснением причины отклонения</a:t>
            </a:r>
            <a:endParaRPr lang="ru-RU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1410" y="486372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6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494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ГОРОДСКОГО БЮДЖЕТА В 2021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79513" y="357504"/>
            <a:ext cx="8643937" cy="119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486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633461"/>
              </p:ext>
            </p:extLst>
          </p:nvPr>
        </p:nvGraphicFramePr>
        <p:xfrm>
          <a:off x="44767" y="294679"/>
          <a:ext cx="8963793" cy="2519673"/>
        </p:xfrm>
        <a:graphic>
          <a:graphicData uri="http://schemas.openxmlformats.org/drawingml/2006/table">
            <a:tbl>
              <a:tblPr/>
              <a:tblGrid>
                <a:gridCol w="753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64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73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60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304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Исполнено 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от общей суммы расходов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259,1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248,3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26,55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6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экономика (транспорт, дорожное хозяйство)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336,2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310,6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33,21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338,8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314,4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33,62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4,9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0,50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51,7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50,6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5,41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ВСЕГО: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1000,9</a:t>
                      </a:r>
                    </a:p>
                  </a:txBody>
                  <a:tcPr marL="9525" marR="9525" marT="7144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935,2</a:t>
                      </a:r>
                    </a:p>
                  </a:txBody>
                  <a:tcPr marL="9525" marR="9525" marT="7144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171477509"/>
              </p:ext>
            </p:extLst>
          </p:nvPr>
        </p:nvGraphicFramePr>
        <p:xfrm>
          <a:off x="96816" y="3075806"/>
          <a:ext cx="886767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96816" y="2603182"/>
            <a:ext cx="889019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332" y="1234532"/>
            <a:ext cx="8890192" cy="473121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940" y="807555"/>
            <a:ext cx="889019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1828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39502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МУНИЦИПАЛЬНЫЕ ПРОГРАММЫ 2021 ГОДА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592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456009"/>
              </p:ext>
            </p:extLst>
          </p:nvPr>
        </p:nvGraphicFramePr>
        <p:xfrm>
          <a:off x="107504" y="411508"/>
          <a:ext cx="8856984" cy="4498935"/>
        </p:xfrm>
        <a:graphic>
          <a:graphicData uri="http://schemas.openxmlformats.org/drawingml/2006/table">
            <a:tbl>
              <a:tblPr/>
              <a:tblGrid>
                <a:gridCol w="5214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878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41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89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45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26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исполнено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6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эффективности реализации молодежной политики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85,7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6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"Совершенствование и развитие муниципального управления в муниципальном образовании 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354,7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334,7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94,4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предпринимательства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3,2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97,0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6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институтов гражданского общества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8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уровня жизнеобеспечения и безопасности жизнедеятельности населения муниципального образования"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487,1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444,1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91,2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6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"Формирование комфортной городской среды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60,3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60,3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6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"Поддержка отдельных категорий граждан муниципального образования"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40,8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99,0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01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</a:p>
                  </a:txBody>
                  <a:tcPr marT="34290" marB="3429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949,2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885,6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93,3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7332" y="2787774"/>
            <a:ext cx="8890192" cy="64807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-1" y="1"/>
            <a:ext cx="6732241" cy="627533"/>
          </a:xfrm>
          <a:prstGeom prst="rect">
            <a:avLst/>
          </a:prstGeom>
          <a:noFill/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уровня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жизнеобеспечения и безопасности жизнедеятельности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населения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города Нарьян-Мар</a:t>
            </a:r>
          </a:p>
        </p:txBody>
      </p:sp>
      <p:sp>
        <p:nvSpPr>
          <p:cNvPr id="39945" name="TextBox 14"/>
          <p:cNvSpPr txBox="1">
            <a:spLocks noChangeArrowheads="1"/>
          </p:cNvSpPr>
          <p:nvPr/>
        </p:nvSpPr>
        <p:spPr bwMode="auto">
          <a:xfrm>
            <a:off x="0" y="4910573"/>
            <a:ext cx="3571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dirty="0" smtClean="0"/>
              <a:t>8</a:t>
            </a:r>
            <a:endParaRPr lang="ru-RU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6" r="31408"/>
          <a:stretch/>
        </p:blipFill>
        <p:spPr bwMode="auto">
          <a:xfrm>
            <a:off x="6732240" y="1"/>
            <a:ext cx="241176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Выноска со стрелкой вниз 16"/>
          <p:cNvSpPr/>
          <p:nvPr/>
        </p:nvSpPr>
        <p:spPr>
          <a:xfrm>
            <a:off x="2228327" y="627534"/>
            <a:ext cx="2143891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444,1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508224"/>
              </p:ext>
            </p:extLst>
          </p:nvPr>
        </p:nvGraphicFramePr>
        <p:xfrm>
          <a:off x="91604" y="1457482"/>
          <a:ext cx="6588096" cy="359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0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960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960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155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благоприятных и безопасных условий для проживания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40,7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35,1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86,2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6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жизнедеятельности населения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84,1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2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эксплуатации автомобильных дорог местного значения и доступности общественных транспортных услуг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332,9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307,4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32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предоставления качественных услуг потребителям в сфере ЖКХ, степени устойчивости и надежности функционирования коммунальных систем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30,5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30,5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781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комфортных условий проживания на территории муниципального образования</a:t>
                      </a:r>
                      <a:endParaRPr lang="ru-RU" sz="1200" b="0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32,1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31,9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99,4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16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дополнительных условий для обеспечения жилищных прав граждан</a:t>
                      </a:r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2731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44,6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33,9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76,0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1604" y="627534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487,1 млн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48608" y="627534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91,2 %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547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0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3324" y="1995686"/>
            <a:ext cx="6552728" cy="21698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Снос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домов, признанных в установленном порядке ветхими или аварийными и непригодными для проживания 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2,6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Вывоз стоков из септиков жилых домов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5,8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Предоставление населению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услуг общественных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бань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25,5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Присоединение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 централизованным системам теплоснабжения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жилого дома №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43А по ул. Имени 60-летия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Октября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0,2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др.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1" y="1"/>
            <a:ext cx="6695603" cy="699541"/>
          </a:xfrm>
          <a:prstGeom prst="rect">
            <a:avLst/>
          </a:prstGeom>
          <a:noFill/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Организация благоприятных и безопасных условий для проживания граждан</a:t>
            </a:r>
            <a:r>
              <a:rPr lang="ru-RU" b="1" cap="all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t="587" r="13628" b="1180"/>
          <a:stretch/>
        </p:blipFill>
        <p:spPr bwMode="auto">
          <a:xfrm>
            <a:off x="6780898" y="1"/>
            <a:ext cx="236310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Выноска со стрелкой вниз 14"/>
          <p:cNvSpPr/>
          <p:nvPr/>
        </p:nvSpPr>
        <p:spPr>
          <a:xfrm>
            <a:off x="2267743" y="822169"/>
            <a:ext cx="2143891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35,1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1020" y="822169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40,7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88024" y="822169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86,2 %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331640" y="22126"/>
            <a:ext cx="6444208" cy="555526"/>
          </a:xfrm>
          <a:prstGeom prst="rect">
            <a:avLst/>
          </a:prstGeom>
          <a:noFill/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безопасности жизнедеятельности населения городского округа "Город Нарьян-Мар"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69906" y="2145804"/>
            <a:ext cx="6224242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Материальное стимулирование 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страхование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народных дружинников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0,4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Мероприятия по предупреждению и ликвидации чрезвычайных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ситуаций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противопаводковых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мероприятий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2,4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Содержание пожарных водоемов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2,5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др.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3606629" y="894177"/>
            <a:ext cx="2062443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5,3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69906" y="894177"/>
            <a:ext cx="163991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6,3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26910" y="894177"/>
            <a:ext cx="163991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84,1 %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824" y="-956642"/>
            <a:ext cx="8165792" cy="544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0027" y="1995686"/>
            <a:ext cx="6660232" cy="304698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265113" indent="-19208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Организация пассажирских перевозок населения по муниципальным маршрутам -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53,4 млн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 marL="265113" indent="-19208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Расходы на обеспечение деятельности МКУ "Чистый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город"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159,0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265113" indent="-19208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Приобретение техники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53,2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5113" indent="-19208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Реконструкция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ул. Полярная в г. Нарьян-Маре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38,5 млн ₽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5113" indent="-19208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Обустройство автобусной остановки "ул. Аэродромная" в микрорайоне "Старый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аэропорт"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2,8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" y="0"/>
            <a:ext cx="672025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безопасности эксплуатации автомобильных дорог местного значения и доступности общественных транспортных услуг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5" r="41191"/>
          <a:stretch/>
        </p:blipFill>
        <p:spPr bwMode="auto">
          <a:xfrm>
            <a:off x="6588225" y="316"/>
            <a:ext cx="2555776" cy="514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2123728" y="966185"/>
            <a:ext cx="2304256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307,4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6694" y="966185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332,9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6016" y="966185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92,3 %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8313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311254" y="2827150"/>
            <a:ext cx="5629317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объектов коммунальной инфраструктуры к осенне-зимнему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периоду направлено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27,3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Проектирование работ в целях реализации регионального проекта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Чистая вода"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3,2 млн 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329108" y="51470"/>
            <a:ext cx="5777353" cy="13681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предоставления качественных услуг потребителям в сфере жилищно-коммунального хозяйства, степени устойчивости и надежности функционирования коммунальных систем на территории муниципального образования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851" name="TextBox 14"/>
          <p:cNvSpPr txBox="1">
            <a:spLocks noChangeArrowheads="1"/>
          </p:cNvSpPr>
          <p:nvPr/>
        </p:nvSpPr>
        <p:spPr bwMode="auto">
          <a:xfrm>
            <a:off x="142875" y="4822031"/>
            <a:ext cx="3571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dirty="0" smtClean="0"/>
              <a:t>12</a:t>
            </a:r>
            <a:endParaRPr lang="ru-RU" sz="800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5063083" y="1771247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30,5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11254" y="1771247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30,5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89268" y="1771247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adm-nmar.ru/upload/iblock/a35/vpcawlcw89fjy8ugejil9z4t81te3oxo/sait_23_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4" r="20577"/>
          <a:stretch/>
        </p:blipFill>
        <p:spPr bwMode="auto">
          <a:xfrm>
            <a:off x="-1" y="-1027"/>
            <a:ext cx="2915817" cy="514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1718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6084168" cy="91556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комфортных условий проживания на территории муниципального образования "Городской округ "Город Нарьян-Мар"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496" y="1779662"/>
            <a:ext cx="6336704" cy="124649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Организация освещения улиц –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6,3 млн ₽</a:t>
            </a:r>
            <a:endParaRPr lang="ru-RU" sz="15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Уборка территории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5,2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Организация благоустройства и озеленения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9,3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Обустройство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площади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Ленина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3,4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Праздничное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оформление города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Нарьян-Мара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4,2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др.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2051720" y="883965"/>
            <a:ext cx="21602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31,9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7643" y="883965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32,1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95657" y="883965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99,4 %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3" t="1143" r="31091" b="156"/>
          <a:stretch/>
        </p:blipFill>
        <p:spPr bwMode="auto">
          <a:xfrm>
            <a:off x="6588224" y="8131"/>
            <a:ext cx="2555776" cy="513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2"/>
          <a:stretch/>
        </p:blipFill>
        <p:spPr bwMode="auto">
          <a:xfrm>
            <a:off x="103015" y="3219822"/>
            <a:ext cx="3028825" cy="176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5" b="18415"/>
          <a:stretch/>
        </p:blipFill>
        <p:spPr bwMode="auto">
          <a:xfrm>
            <a:off x="3275855" y="3219821"/>
            <a:ext cx="3240361" cy="176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368152" y="0"/>
            <a:ext cx="5724128" cy="98757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дополнительных условий для обеспечения жилищных прав граждан, проживающих в городе Нарьян-Мар"</a:t>
            </a:r>
            <a:endParaRPr lang="ru-RU" sz="1600" b="1" cap="all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211710"/>
            <a:ext cx="6192688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Осуществление отдельных государственных полномочий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 –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24,3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Обеспечение жильем молодых семей (5 семей) –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9,5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Жилищные компенсационные выплаты по оплате процентов за пользование кредитом на приобретение (строительство) жилья -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0,1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3275856" y="1131590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33,9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34691" y="1131590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44,6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12705" y="1131590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76,0 %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7641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357503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ПАРАМЕТРЫ ГОРОДСКОГО БЮДЖЕТА В 2021 ГОДУ</a:t>
            </a:r>
            <a:endParaRPr lang="ru-RU" sz="2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16442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390491"/>
              </p:ext>
            </p:extLst>
          </p:nvPr>
        </p:nvGraphicFramePr>
        <p:xfrm>
          <a:off x="35495" y="681541"/>
          <a:ext cx="9073009" cy="2735649"/>
        </p:xfrm>
        <a:graphic>
          <a:graphicData uri="http://schemas.openxmlformats.org/drawingml/2006/table">
            <a:tbl>
              <a:tblPr/>
              <a:tblGrid>
                <a:gridCol w="32433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74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74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01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46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07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Первая редакция</a:t>
                      </a:r>
                    </a:p>
                  </a:txBody>
                  <a:tcPr marL="0" marR="0"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</a:t>
                      </a:r>
                    </a:p>
                  </a:txBody>
                  <a:tcPr marL="0" marR="0"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</a:p>
                  </a:txBody>
                  <a:tcPr marL="0" marR="0"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0" marR="0"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93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857,1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934,4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919,5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98,4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537">
                <a:tc>
                  <a:txBody>
                    <a:bodyPr/>
                    <a:lstStyle/>
                    <a:p>
                      <a:pPr algn="r"/>
                      <a:r>
                        <a:rPr lang="ru-RU" sz="15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т.ч. налоговые и неналоговые</a:t>
                      </a:r>
                      <a:endParaRPr lang="ru-RU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683,9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709,3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718,9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101,4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92581273"/>
                  </a:ext>
                </a:extLst>
              </a:tr>
              <a:tr h="421537"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безвозмездные поступления </a:t>
                      </a:r>
                      <a:endParaRPr lang="ru-RU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173,2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225,1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200,6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3600467"/>
                  </a:ext>
                </a:extLst>
              </a:tr>
              <a:tr h="42153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872,1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1000,9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935,2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93,4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096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ДЕФИЦИТ /ПРОФИЦИТ (-/+)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-15,0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-66,5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-15,7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528817"/>
              </p:ext>
            </p:extLst>
          </p:nvPr>
        </p:nvGraphicFramePr>
        <p:xfrm>
          <a:off x="1503792" y="3795886"/>
          <a:ext cx="6096000" cy="63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6300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Объем муниципального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долга на 01.01.2022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65,0 млн ₽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67088" y="1491630"/>
            <a:ext cx="8969408" cy="275501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268" y="2715766"/>
            <a:ext cx="8973228" cy="275501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3795886"/>
            <a:ext cx="5184576" cy="57606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915816" y="0"/>
            <a:ext cx="6228184" cy="93610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"Формирование комфортной городской среды в муниципальном образовании"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5004048" y="936104"/>
            <a:ext cx="21602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60,3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72802" y="936104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60,3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50816" y="936104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100,0 %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1779662"/>
            <a:ext cx="65704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Спортивно игровой кластер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в районе ул. Строительная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д.10,11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20,3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Детская игровая площадка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в районе ДС "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Радуга"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20,7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Стоянка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около ДС на ул. </a:t>
            </a:r>
            <a:r>
              <a:rPr lang="ru-RU" sz="1300" dirty="0" err="1" smtClean="0">
                <a:solidFill>
                  <a:schemeClr val="accent1">
                    <a:lumMod val="75000"/>
                  </a:schemeClr>
                </a:solidFill>
              </a:rPr>
              <a:t>Швецова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14,2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Детская спортивная площадка по ул.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Российская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1,1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Дворовая территория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дома №34 по улице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Первомайской, (2 этап)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1,0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Благоустройство сквера в районе улицы Мурманская, д.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15  -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0,8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Создание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детской игровой спортивной площадки в микрорайоне "Малый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Качгорт« (1 этап)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0,6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 и др.</a:t>
            </a:r>
            <a:endParaRPr lang="ru-RU" sz="13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r="18952"/>
          <a:stretch/>
        </p:blipFill>
        <p:spPr bwMode="auto">
          <a:xfrm>
            <a:off x="3347864" y="3683906"/>
            <a:ext cx="2376264" cy="135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1" r="15227" b="1535"/>
          <a:stretch/>
        </p:blipFill>
        <p:spPr bwMode="auto">
          <a:xfrm>
            <a:off x="6156176" y="3664837"/>
            <a:ext cx="2160241" cy="138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s://www.adm-nmar.ru/upload/resize_cache/iblock/9f8/vfiwz94z2w00mr8lfgao6z26706qidwe/773_430_27ed3219fa91e5b4a52e36970a1e57aba/DSC_498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-1" r="55367" b="-143"/>
          <a:stretch/>
        </p:blipFill>
        <p:spPr bwMode="auto">
          <a:xfrm>
            <a:off x="0" y="0"/>
            <a:ext cx="26277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88985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5820" y="2283717"/>
            <a:ext cx="5454292" cy="206210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Осуществление деятельности Администрации МО "Городской округ "Город Нарьян-Мар" в рамках собственных и переданных государственных полномочий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Обеспечение деятельности Администрации города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Управление муниципальными финансами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Управление и распоряжение муниципальным имуществом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56" y="25925"/>
            <a:ext cx="5645264" cy="1275607"/>
          </a:xfrm>
          <a:prstGeom prst="rect">
            <a:avLst/>
          </a:prstGeom>
          <a:noFill/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Муниципальная программа "Совершенствование и развитие муниципального управления в муниципальном образовании"</a:t>
            </a:r>
            <a:endParaRPr lang="ru-RU" sz="20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1763688" y="1419622"/>
            <a:ext cx="1920564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334,7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188" y="1419622"/>
            <a:ext cx="159413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354,7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79912" y="1433746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94,4 %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t="1" r="29500" b="-256"/>
          <a:stretch/>
        </p:blipFill>
        <p:spPr bwMode="auto">
          <a:xfrm>
            <a:off x="5868144" y="0"/>
            <a:ext cx="3323875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8419" y="4850750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6876256" cy="134761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"Повышение эффективности реализации молодежной политики в муниципальном образовании"</a:t>
            </a:r>
            <a:endParaRPr lang="ru-RU" sz="2800" b="1" cap="all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3010" name="AutoShape 2" descr="http://www.adm-nmar.ru/upload/iblock/d53/KVN_sait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11650" y="2431648"/>
            <a:ext cx="6548581" cy="206210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</a:rPr>
              <a:t> 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Семинар "Школа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лидеров"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День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самоуправления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Акция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"Мой подарок городу"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Ежегодная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акция "Мои здоровые выходные"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Участие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молодежи города, стоящей на профилактических учетах, в семинарах, тренингах и адаптационных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программах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Участие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молодежи города во Всероссийских форумах, съездах, фестивалях и конкурсах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2352725" y="1385546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0,6 млн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1560" y="1385546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0,7 млн ₽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89574" y="1385546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85,7 %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r="13277"/>
          <a:stretch/>
        </p:blipFill>
        <p:spPr bwMode="auto">
          <a:xfrm>
            <a:off x="6876256" y="207771"/>
            <a:ext cx="2004060" cy="148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3"/>
          <a:stretch/>
        </p:blipFill>
        <p:spPr bwMode="auto">
          <a:xfrm>
            <a:off x="6873836" y="1787489"/>
            <a:ext cx="2006480" cy="128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r="14088"/>
          <a:stretch/>
        </p:blipFill>
        <p:spPr bwMode="auto">
          <a:xfrm>
            <a:off x="6885370" y="3237855"/>
            <a:ext cx="1994946" cy="14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0750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-1" y="0"/>
            <a:ext cx="6646435" cy="91556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"Развитие предпринимательства в муниципальном образовании"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351" y="1925856"/>
            <a:ext cx="6710889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Субсидия на возмещение части затрат за приобретение и доставку имущества  -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1,9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Субсидия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возмещение части затрат за аренду нежилых зданий и помещений  -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0,8 млн ₽</a:t>
            </a:r>
            <a:endParaRPr lang="ru-RU" sz="15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Субсидия на возмещение части затрат за приобретение и доставку расходных материалов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36,6 тыс. ₽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Субсидия на возмещение части затрат за подготовку, переподготовку и повышение квалификации кадров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158,0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тыс.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4011910"/>
            <a:ext cx="583264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«Конкурс профессионального мастерства» - 0,2 млн 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3532" y="4473614"/>
            <a:ext cx="648072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Конкурс на «Лучшее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новогоднее оформление »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0,1 млн 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₽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1907704" y="1131590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3,2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6539" y="1131590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3,3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44553" y="1131590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97,0 %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2" r="13777"/>
          <a:stretch/>
        </p:blipFill>
        <p:spPr bwMode="auto">
          <a:xfrm>
            <a:off x="6732240" y="0"/>
            <a:ext cx="240605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62390" y="4011910"/>
            <a:ext cx="5943004" cy="33855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5740" y="4473058"/>
            <a:ext cx="6196459" cy="33855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095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3131840" y="0"/>
            <a:ext cx="5976664" cy="105958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"Развитие институтов гражданского общества в муниципальном образовании"</a:t>
            </a:r>
            <a:endParaRPr lang="ru-RU" sz="28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1995" name="TextBox 14"/>
          <p:cNvSpPr txBox="1">
            <a:spLocks noChangeArrowheads="1"/>
          </p:cNvSpPr>
          <p:nvPr/>
        </p:nvSpPr>
        <p:spPr bwMode="auto">
          <a:xfrm>
            <a:off x="142875" y="4822031"/>
            <a:ext cx="3571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dirty="0" smtClean="0"/>
              <a:t>19</a:t>
            </a:r>
            <a:endParaRPr lang="ru-RU" sz="8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87794" y="3075806"/>
            <a:ext cx="5872316" cy="50405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Финансовая поддержка ТОС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1,3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84014" y="2261333"/>
            <a:ext cx="5872316" cy="6208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Реализация проектов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социально ориентированных некоммерческих организаций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0,6 млн ₽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(4 гранта)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 descr="https://www.adm-nmar.ru/upload/resize_cache/iblock/37a/84b1q6iutg16gmubb6t84cbkp4zxngzk/773_430_27ed3219fa91e5b4a52e36970a1e57aba/ADM_8036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-1" r="38615" b="-1"/>
          <a:stretch/>
        </p:blipFill>
        <p:spPr bwMode="auto">
          <a:xfrm>
            <a:off x="0" y="0"/>
            <a:ext cx="30922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Выноска со стрелкой вниз 10"/>
          <p:cNvSpPr/>
          <p:nvPr/>
        </p:nvSpPr>
        <p:spPr>
          <a:xfrm>
            <a:off x="4932040" y="1059582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1,9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64180" y="105958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1,9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42194" y="105958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100,0 %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5796136" cy="98757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"Поддержка отдельных категорий граждан муниципального образования"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777" y="1923678"/>
            <a:ext cx="6229325" cy="27546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Единовременная денежная выплата гражданам, которые награждаются Почетной грамотой МО "Городской округ "Город Нарьян-Мар" -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0,03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Единовременная денежная выплата гражданам, которым присваивается звание "Ветеран города Нарьян-Мара"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0,07 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Выплаты гражданам, которым присвоено звание "Почетный гражданин города Нарьян-Мара"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2,6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Выплаты гражданам, награжденным знаком отличия "За заслуги перед городом Нарьян-Маром"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0,5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Подписка на общественно-политическую газету НАО "Няръяна вындер" лицам, имеющим право на бесплатную подписку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1,3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Единовременная выплата лицам, уволенным в запас после прохождения военной службы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0,9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Пенсии за выслугу лет  -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35,3 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088920" y="1082452"/>
            <a:ext cx="21230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40,8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658" y="108245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2021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41,2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27984" y="108245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99,0 %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adm-nmar.ru/upload/iblock/894/jeu2yvdqfrf5cnb55466nrbwwofukjc1/sajt_20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r="31023"/>
          <a:stretch/>
        </p:blipFill>
        <p:spPr bwMode="auto">
          <a:xfrm>
            <a:off x="6228184" y="0"/>
            <a:ext cx="29158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79513" y="627534"/>
            <a:ext cx="8643937" cy="11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945833"/>
              </p:ext>
            </p:extLst>
          </p:nvPr>
        </p:nvGraphicFramePr>
        <p:xfrm>
          <a:off x="107505" y="627534"/>
          <a:ext cx="8928991" cy="3511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2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0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37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47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269143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259,1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248,3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95,8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85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5,2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98,1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85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32,7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32,4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99,1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связи с введением режима повышенной готовности и ограничительных мер по предотвращению распространения COVID-19, произошло уменьшение расходов на оплату льготного проезда к месту отдыха и обратно, командировочных и иных расходов.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145,4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142,9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98,3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ru-RU" sz="10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971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Судебная система 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0,06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0,03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в 2021 году использованы в соответствии с  фактически понесенными затратами.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6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39,2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38,8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Уменьшение расходов   обусловлено уточнением фактических расходов на оплату льготного проезда к месту отдыха и обратно и иных расходов.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проведения выборов и референдумов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Расходы по разделам и подразделам классификации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расходов бюджета за 2021 год и причина отклонения от плана</a:t>
            </a:r>
            <a:endParaRPr lang="ru-RU" sz="2000" b="1" cap="all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cs typeface="Calibri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604" y="1059582"/>
            <a:ext cx="901679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8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79513" y="627534"/>
            <a:ext cx="8643937" cy="11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07594"/>
              </p:ext>
            </p:extLst>
          </p:nvPr>
        </p:nvGraphicFramePr>
        <p:xfrm>
          <a:off x="107505" y="627534"/>
          <a:ext cx="8928991" cy="336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2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0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37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47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269143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Резервные фонды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1,7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осуществлялись в соответствии с Порядком формирования, направления расходования средств резервного фонда Администрации муниципального образования "Городской округ "Город Нарьян-Мар", а также контроля за их использованием установленным постановлением Администрации МО "Городской округ "Город Нарьян-Мар" 08.11.2017 № 1254 "Об утверждении Положения о резервном фонде администрации МО "Городской округ "Город Нарьян-Мар" (в редакции от 30.04.2020 № 328). Предоставлена Единовременная выплата на погребение Почетного гражданина города Нарьян-Мара (2 человека). Указанные расходы отражаются по соответствующим разделам и подразделам классификации расходов исходя из их отраслевой и ведомственной принадлежности. Решение о выделении средств из резервного фонда оформляется распоряжением Администрации муниципального образования "Городской округ "Город Нарьян-Мар".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общегосударственные вопросы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34,1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28,4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83,3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освоены не в полном объеме в связи с нарушением подрядными организациями сроков исполнения и иных условий контрактов.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Расходы по разделам и подразделам классификации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расходов бюджета за 2021 год и причина отклонения от плана</a:t>
            </a:r>
            <a:endParaRPr lang="ru-RU" sz="2000" b="1" cap="all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17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73995"/>
              </p:ext>
            </p:extLst>
          </p:nvPr>
        </p:nvGraphicFramePr>
        <p:xfrm>
          <a:off x="27756" y="633555"/>
          <a:ext cx="9073008" cy="4454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06316"/>
              </a:tblGrid>
              <a:tr h="4270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2097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84,1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4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Гражданская оборона </a:t>
                      </a:r>
                    </a:p>
                    <a:p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1,6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93,7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на мероприятия по предупреждению и ликвидации чрезвычайных ситуаций израсходованы не в полном объеме в связи с отсутствием потребности (в связи с введением режима повышенной готовности и ограничительных мер по предотвращению распространения COVID-19, запрет на проведение массовых мероприятий, отсутствие ЧС на территории муниципального образования "Городской округ Город Нарьян-Мар").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31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4,2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80,9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освоены не в полном объёме в связи с экономией по результатам проведения конкурсных процедур.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119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направлению расходов "Обеспечение общественного порядка, профилактики терроризма, экстремизма" произведены выплаты народным дружинникам за участие в охране общественного порядка на территории муниципального образования "Городской округ "Город Нарьян-Мар" по фактическим расходам.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336,2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310,6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92,4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Транспорт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53,4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53,4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6242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Дорожное хозяйство (дорожные фонды)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279,1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253,6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90,9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освоены не в полном объёме в связи с нарушением подрядными организациями сроков исполнения и иных условий контрактов. 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10302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97,3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освоены  не в полном объеме по МП "Совершенствование и развитие муниципального управления в муниципальном образовании "Городской округ "Город Нарьян-Мар" по основному мероприятию "Мероприятия в сфере имущественных и земельных отношений" в связи с отсутствием потребности.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Расходы по разделам и подразделам классификации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расходов бюджета за 2021 год и причина отклонения от плана</a:t>
            </a:r>
            <a:endParaRPr lang="ru-RU" sz="2000" b="1" cap="all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cs typeface="Calibri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56" y="1131590"/>
            <a:ext cx="9016792" cy="28803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304" y="3579862"/>
            <a:ext cx="901679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8313" y="4850750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5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866093"/>
              </p:ext>
            </p:extLst>
          </p:nvPr>
        </p:nvGraphicFramePr>
        <p:xfrm>
          <a:off x="53234" y="699542"/>
          <a:ext cx="9001346" cy="4212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7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15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15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29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34423"/>
              </a:tblGrid>
              <a:tr h="4479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9842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338,8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314,4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92,8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438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Коммунальное хозяйство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67,2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62,9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93,6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использованы в соответствии с  фактически понесенными затратами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92,3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92,1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освоены не в полном объёме в связи с экономией по результатам проведения конкурсных процедур.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774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жилищно-коммунального хозяйства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179,3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159,4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88,9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освоены не в полном объёме в связи с нарушением подрядными организациями сроков исполнения и иных условий контрактов. 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1753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4,9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4,7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95,9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353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2021 году в рамках исполнения мероприятий по профессиональной переподготовке и повышению квалификации обучение работников проводилось с применением дистанционных технологий. Стоимость обучения на дистанционных курсах повышения квалификации меньше запланированной. 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933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Молодежная политика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85,7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освоены не в полном объёме в связи с введением режима повышенной готовности и ограничительных мер по предотвращению распространения COVID-19, в части продления срока, на территории Ненецкого автономного округа приостановления проведения физкультурно-спортивных, туристических развлекательных и иных подобных мероприятий с очным присутствием граждан, мероприятия были отменены.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175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3,0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1"/>
            <a:ext cx="9144000" cy="64293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Расходы по разделам и подразделам классификации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расходов бюджета за 2021 год и причина отклонения от плана</a:t>
            </a:r>
            <a:endParaRPr lang="ru-RU" sz="2000" b="1" cap="all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cs typeface="Calibri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704" y="1131590"/>
            <a:ext cx="901679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158" y="2643758"/>
            <a:ext cx="901679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0750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6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-78561"/>
            <a:ext cx="9144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anchor="ctr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chemeClr val="bg1"/>
                </a:solidFill>
                <a:effectLst>
                  <a:glow>
                    <a:schemeClr val="accent1"/>
                  </a:glow>
                  <a:reflection blurRad="12700" endPos="0" dir="5400000" sy="-9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Динамика поступления налоговых и неналоговых доходов в городской бюджет за 2017-2021 годы</a:t>
            </a:r>
            <a:endParaRPr lang="ru-RU" sz="2000" b="1" cap="all" dirty="0">
              <a:solidFill>
                <a:schemeClr val="bg1"/>
              </a:solidFill>
              <a:effectLst>
                <a:glow>
                  <a:schemeClr val="accent1"/>
                </a:glow>
                <a:reflection blurRad="12700" endPos="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579692885"/>
              </p:ext>
            </p:extLst>
          </p:nvPr>
        </p:nvGraphicFramePr>
        <p:xfrm>
          <a:off x="36067" y="1674734"/>
          <a:ext cx="8893621" cy="1809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791802"/>
              </p:ext>
            </p:extLst>
          </p:nvPr>
        </p:nvGraphicFramePr>
        <p:xfrm>
          <a:off x="71501" y="843558"/>
          <a:ext cx="9000998" cy="740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2366"/>
                <a:gridCol w="1152128"/>
                <a:gridCol w="1152128"/>
                <a:gridCol w="1152128"/>
                <a:gridCol w="1152128"/>
                <a:gridCol w="1080120"/>
              </a:tblGrid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млн ₽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285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и</a:t>
                      </a:r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неналоговые доходы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588,5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616,7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649,7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733,4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718,9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20055"/>
            <a:ext cx="1512168" cy="139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09112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7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924287"/>
              </p:ext>
            </p:extLst>
          </p:nvPr>
        </p:nvGraphicFramePr>
        <p:xfrm>
          <a:off x="31244" y="610959"/>
          <a:ext cx="9077260" cy="4301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5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92488"/>
              </a:tblGrid>
              <a:tr h="4270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609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51,7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50,6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97,9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35,4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35,3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99,7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6,0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5,7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освоены не в полном объёме в рамках Подпрограммы 1 "Поддержка отдельных категорий граждан" муниципальной программы муниципального образования "Городской округ "Город Нарьян-Мар" "Поддержка отдельных категорий граждан муниципального образования "Городской округ "Город Нарьян-Мар" в связи с уменьшением количества получателей ежемесячных выплат гражданам, которым присвоено звание "Почетный гражданин города Нарьян-Мара" и награжденным знаком отличия "За заслуги перед городом Нарьян-Маром".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04474"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10,1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9,5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94,1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ассигнования  за счет средств окружного бюджета по мероприятию «Обеспечение жильем молодых семей» не освоены в полном объеме, так как выплата носит заявительный характер. Выплаты проведены в соответствии с поданными заявлениями. 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86198"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социальной политики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0,15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0,14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93,3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</a:t>
                      </a:r>
                      <a:r>
                        <a:rPr lang="ru-RU" sz="850" b="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софинансирование</a:t>
                      </a:r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содержания мест захоронения участников Великой Отечественной войны, ветеранов боевых действий, участников локальных войн и вооружённых конфликтов освоены на приобретение материалов и установку 5 памятников в соответствии с поступившими  заявлениями. 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Снижение показателей в отчетном периоде связано с досрочным погашением муниципальным образованием коммерческого кредита.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 расходов: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1000,9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935,2</a:t>
                      </a:r>
                      <a:endParaRPr lang="ru-RU" sz="1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Расходы по разделам и подразделам классификации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расходов бюджета за 2021 год и причина отклонения от плана</a:t>
            </a:r>
            <a:endParaRPr lang="ru-RU" sz="2000" b="1" cap="all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cs typeface="Calibri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604" y="1095586"/>
            <a:ext cx="901679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4659982"/>
            <a:ext cx="901679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8440" y="486372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933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83"/>
          <p:cNvSpPr txBox="1">
            <a:spLocks noChangeArrowheads="1"/>
          </p:cNvSpPr>
          <p:nvPr/>
        </p:nvSpPr>
        <p:spPr bwMode="auto">
          <a:xfrm>
            <a:off x="0" y="1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Сведения о выполнении обязательств по финансированию социально-значимых проектов муниципального образования за 2021 год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627780"/>
              </p:ext>
            </p:extLst>
          </p:nvPr>
        </p:nvGraphicFramePr>
        <p:xfrm>
          <a:off x="107504" y="915566"/>
          <a:ext cx="8856983" cy="3082290"/>
        </p:xfrm>
        <a:graphic>
          <a:graphicData uri="http://schemas.openxmlformats.org/drawingml/2006/table">
            <a:tbl>
              <a:tblPr/>
              <a:tblGrid>
                <a:gridCol w="41627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9826"/>
                <a:gridCol w="1440160"/>
                <a:gridCol w="1944215"/>
              </a:tblGrid>
              <a:tr h="445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млн ₽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Факт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2021 год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Подпрограмма 3. "Обеспечение безопасности эксплуатации автомобильных дорог местного значения и доступности общественных транспортных услуг"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Региональный проект Ненецкого автономного округа "Региональная и местная дорожная сеть"</a:t>
                      </a:r>
                      <a:endParaRPr lang="ru-RU" sz="1200" b="1" u="sng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lang="ru-RU" sz="13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Реконструкция ул. Авиаторов в г. Нарьян-Маре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lang="ru-RU" sz="13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(1 этап)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22,7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связи с неисполнением подрядчиком своих обязательств, контракт расторгнут в одностороннем порядке по инициативе Заказчика, техническая готовность объекта капитального строительства на конец отчетного периода 90%, определением от 16.08.2021 года назначена судебная строительно-техническая экспертиза, судебное разбирательство отложено на 06 июня 2022 года.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lang="ru-RU" sz="13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Реконструкция ул. Полярная в г. Нарьян-Маре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38,5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38,5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 gridSpan="4">
                  <a:txBody>
                    <a:bodyPr/>
                    <a:lstStyle/>
                    <a:p>
                      <a:pPr algn="just"/>
                      <a:r>
                        <a:rPr lang="ru-RU" sz="10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Фактически в 2021 году профинансировано 38,5 </a:t>
                      </a:r>
                      <a:r>
                        <a:rPr lang="ru-RU" sz="10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r>
                        <a:rPr lang="ru-RU" sz="10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(из них: 38,1 </a:t>
                      </a:r>
                      <a:r>
                        <a:rPr lang="ru-RU" sz="10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r>
                        <a:rPr lang="ru-RU" sz="10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за счет средств окружного бюджета, 0,4 </a:t>
                      </a:r>
                      <a:r>
                        <a:rPr lang="ru-RU" sz="10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r>
                        <a:rPr lang="ru-RU" sz="10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за счет средств городского бюджета), что составляет 100 % от плановых назначений. </a:t>
                      </a: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Объект введен в эксплуатацию в 2021 году.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657" y="4869656"/>
            <a:ext cx="2133600" cy="273844"/>
          </a:xfrm>
        </p:spPr>
        <p:txBody>
          <a:bodyPr/>
          <a:lstStyle/>
          <a:p>
            <a:pPr>
              <a:defRPr/>
            </a:pPr>
            <a:fld id="{DCD2F8C0-7BA8-43AF-800E-93EFB185DBC4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888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3238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Сведения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объемах муниципального долга</a:t>
            </a:r>
          </a:p>
        </p:txBody>
      </p:sp>
      <p:graphicFrame>
        <p:nvGraphicFramePr>
          <p:cNvPr id="10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137276"/>
              </p:ext>
            </p:extLst>
          </p:nvPr>
        </p:nvGraphicFramePr>
        <p:xfrm>
          <a:off x="37458" y="3795886"/>
          <a:ext cx="9073006" cy="859628"/>
        </p:xfrm>
        <a:graphic>
          <a:graphicData uri="http://schemas.openxmlformats.org/drawingml/2006/table">
            <a:tbl>
              <a:tblPr/>
              <a:tblGrid>
                <a:gridCol w="16496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20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71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8710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787107"/>
              </a:tblGrid>
              <a:tr h="25430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Динамика расходов на обслуживание долга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254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19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8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7 912,5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5 878,0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2 597,1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839,1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672,2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06150"/>
              </p:ext>
            </p:extLst>
          </p:nvPr>
        </p:nvGraphicFramePr>
        <p:xfrm>
          <a:off x="35496" y="611276"/>
          <a:ext cx="9001000" cy="2949120"/>
        </p:xfrm>
        <a:graphic>
          <a:graphicData uri="http://schemas.openxmlformats.org/drawingml/2006/table">
            <a:tbl>
              <a:tblPr/>
              <a:tblGrid>
                <a:gridCol w="3000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76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64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88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88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188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2924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тыс. ₽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Долг на 01.01.2021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Привлечено в 2021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Погашено в 2021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обслуживание долга 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Долг на 01.01.2022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419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Кредиты кредитных организаций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ПАО «Сбербанк России» (6,46%)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643,1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91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кредиты от других бюджетов бюджетной системы РФ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29,1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91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Муниципальные ценные бумаги</a:t>
                      </a:r>
                    </a:p>
                  </a:txBody>
                  <a:tcPr marL="91443" marR="91443" marT="36006" marB="3600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1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Муниципальные гарантии</a:t>
                      </a:r>
                    </a:p>
                  </a:txBody>
                  <a:tcPr marL="91443" marR="91443" marT="36006" marB="3600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3171" y="486372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388" y="115888"/>
            <a:ext cx="8785225" cy="4333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13864"/>
              </p:ext>
            </p:extLst>
          </p:nvPr>
        </p:nvGraphicFramePr>
        <p:xfrm>
          <a:off x="179388" y="1341438"/>
          <a:ext cx="8785225" cy="2310432"/>
        </p:xfrm>
        <a:graphic>
          <a:graphicData uri="http://schemas.openxmlformats.org/drawingml/2006/table">
            <a:tbl>
              <a:tblPr/>
              <a:tblGrid>
                <a:gridCol w="594320"/>
                <a:gridCol w="2919770"/>
                <a:gridCol w="2368641"/>
                <a:gridCol w="1145449"/>
                <a:gridCol w="1757045"/>
              </a:tblGrid>
              <a:tr h="432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должности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кабинета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15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Администрации муниципального образования "Городской округ "Город Нарьян-Мар" по экономике и финансам</a:t>
                      </a:r>
                    </a:p>
                  </a:txBody>
                  <a:tcPr marL="50801" marR="50801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Жукова Ольга Владимировна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 этаж)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4-23-19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 финансов администрации МО "Городской округ "Город Нарьян-Мар" </a:t>
                      </a:r>
                    </a:p>
                  </a:txBody>
                  <a:tcPr marL="50801" marR="50801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Захарова Марина Анатольевна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 этаж)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4-53-82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809" y="3903994"/>
            <a:ext cx="878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почтовый адрес: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166000, Ненецкий автономный округ, г. Нарьян-Мар, ул. Ленина, 12</a:t>
            </a:r>
            <a:endParaRPr lang="ru-RU" sz="1600" i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электронный адрес</a:t>
            </a:r>
            <a:r>
              <a:rPr lang="ru-RU" sz="16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gorfinup@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adm-nmar.ru</a:t>
            </a:r>
          </a:p>
          <a:p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www.adm-nmar.ru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620713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График работы: пн-пт с 8:30 до 17:30; обед с 12:30 до 13:30; сб,вс- выходной день.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82500" y="4850750"/>
            <a:ext cx="2133600" cy="273844"/>
          </a:xfrm>
        </p:spPr>
        <p:txBody>
          <a:bodyPr/>
          <a:lstStyle/>
          <a:p>
            <a:pPr>
              <a:defRPr/>
            </a:pPr>
            <a:fld id="{DCD2F8C0-7BA8-43AF-800E-93EFB185DBC4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4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455098"/>
              </p:ext>
            </p:extLst>
          </p:nvPr>
        </p:nvGraphicFramePr>
        <p:xfrm>
          <a:off x="0" y="400110"/>
          <a:ext cx="9108503" cy="2759478"/>
        </p:xfrm>
        <a:graphic>
          <a:graphicData uri="http://schemas.openxmlformats.org/drawingml/2006/table">
            <a:tbl>
              <a:tblPr/>
              <a:tblGrid>
                <a:gridCol w="2987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/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22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</a:t>
                      </a: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ИСПОЛНЕНИЕ 2020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2021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ИСПОЛНЕНИЕ 2021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%ИСПОЛНЕНИЯ 2021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НДФЛ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578,1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570,7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573,9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100,6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Акцизы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101,9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совокупный доход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97,4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имущество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31,4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104,3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9791388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Гос. пошлина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5,6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127,3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l"/>
                      <a:r>
                        <a:rPr lang="ru-RU" sz="1100" b="1" cap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</a:t>
                      </a:r>
                      <a:endParaRPr lang="ru-RU" sz="1100" b="1" cap="none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34,3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110,3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l"/>
                      <a:r>
                        <a:rPr lang="ru-RU" sz="1100" b="1" cap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продажи материальных и нематериальных активов </a:t>
                      </a:r>
                      <a:endParaRPr lang="ru-RU" sz="1100" b="1" cap="none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10,7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105,9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l"/>
                      <a:r>
                        <a:rPr lang="ru-RU" sz="1100" b="1" cap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Иные налоги</a:t>
                      </a:r>
                      <a:endParaRPr lang="ru-RU" sz="1100" b="1" cap="none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8,6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117,8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ВСЕГО: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733,4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709,3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718,9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356373118"/>
              </p:ext>
            </p:extLst>
          </p:nvPr>
        </p:nvGraphicFramePr>
        <p:xfrm>
          <a:off x="39496" y="3137014"/>
          <a:ext cx="8996999" cy="195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9496" y="843559"/>
            <a:ext cx="8997000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704" y="0"/>
            <a:ext cx="912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Налоговые и неналоговые доходы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704" y="2931790"/>
            <a:ext cx="901679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544" y="1347614"/>
            <a:ext cx="901295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7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"/>
            <a:ext cx="9144000" cy="3034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БЕЗВОЗМЕЗДНЫЕ ПОСТУПЛЕНИЯ В ГОРОДСКОЙ БЮДЖЕТ В 2021 ГОДУ</a:t>
            </a:r>
            <a:endParaRPr lang="ru-RU" sz="2000" b="1" cap="all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cs typeface="Arial" pitchFamily="34" charset="0"/>
            </a:endParaRPr>
          </a:p>
        </p:txBody>
      </p:sp>
      <p:graphicFrame>
        <p:nvGraphicFramePr>
          <p:cNvPr id="11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693227"/>
              </p:ext>
            </p:extLst>
          </p:nvPr>
        </p:nvGraphicFramePr>
        <p:xfrm>
          <a:off x="100296" y="456644"/>
          <a:ext cx="8856984" cy="246888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752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2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ПОСТУПЛЕНИЯ: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225,1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89,1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 от других бюджетов бюджетной системы РФ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226,4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89,2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156,4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132,1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безвозмездные поступления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Возврат остатков субсидий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27318" y="1059582"/>
            <a:ext cx="8862600" cy="504056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496" y="2283718"/>
            <a:ext cx="8850422" cy="275501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57693844"/>
              </p:ext>
            </p:extLst>
          </p:nvPr>
        </p:nvGraphicFramePr>
        <p:xfrm>
          <a:off x="34300" y="2996138"/>
          <a:ext cx="8955325" cy="2006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0750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6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610706"/>
              </p:ext>
            </p:extLst>
          </p:nvPr>
        </p:nvGraphicFramePr>
        <p:xfrm>
          <a:off x="72704" y="771550"/>
          <a:ext cx="8856984" cy="3816424"/>
        </p:xfrm>
        <a:graphic>
          <a:graphicData uri="http://schemas.openxmlformats.org/drawingml/2006/table">
            <a:tbl>
              <a:tblPr/>
              <a:tblGrid>
                <a:gridCol w="2574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546648"/>
              </a:tblGrid>
              <a:tr h="473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млн ₽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 ДОХОДОВ: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934,4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919,5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98,4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1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 И НЕНАЛОГОВЫЕ ДОХОДЫ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709,3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718,9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101,4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2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570,7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573,9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100,6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32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101,9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97,4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2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37,9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35,3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93,1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2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Единый налог на вмененный доход для отдельных видов деятельности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7,4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7,3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98,6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 2021 года ЕНВД отменен. Поступления включают платеж за 2020 год и задолженность за прошлые периоды.</a:t>
                      </a:r>
                      <a:endParaRPr lang="ru-RU" sz="85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Единый сельскохозяйственный налог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Поступления по налогу соответствуют начислениям в 2021 году, налог уплачен организациями в полном объеме.</a:t>
                      </a:r>
                      <a:endParaRPr lang="ru-RU" sz="85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3,4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170,0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2021 году наблюдается рост поступлений по налогу, взимаемому в связи с применением патентной системы налогообложения. Выдано патентов – 112.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-4689"/>
            <a:ext cx="910850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2021 год с объяснением причины отклонения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547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99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42526"/>
              </p:ext>
            </p:extLst>
          </p:nvPr>
        </p:nvGraphicFramePr>
        <p:xfrm>
          <a:off x="107503" y="465515"/>
          <a:ext cx="8856984" cy="4368248"/>
        </p:xfrm>
        <a:graphic>
          <a:graphicData uri="http://schemas.openxmlformats.org/drawingml/2006/table">
            <a:tbl>
              <a:tblPr/>
              <a:tblGrid>
                <a:gridCol w="2520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88431"/>
              </a:tblGrid>
              <a:tr h="4778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млн ₽</a:t>
                      </a: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имущество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104,3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850" kern="1200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Основной причиной роста поступления налога является погашение налогоплательщиками задолженности за прошлые периоды, а также изменение оценки кадастровой стоимости имущества. </a:t>
                      </a:r>
                      <a:endParaRPr lang="ru-RU" sz="85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97913880"/>
                  </a:ext>
                </a:extLst>
              </a:tr>
              <a:tr h="211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 физических лиц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i="1" u="sng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8,1</a:t>
                      </a:r>
                      <a:endParaRPr lang="ru-RU" sz="850" i="1" u="sng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i="1" u="sng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9,2</a:t>
                      </a:r>
                      <a:endParaRPr lang="ru-RU" sz="850" i="1" u="sng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113,6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100,9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4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Государственная пошлина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127,3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В городской бюджет поступает государственная пошлина по делам, рассматриваемым в судах общей юрисдикции, мировыми судьями и государственная пошлина за государственную регистрацию, а также за совершение прочих юридически значимых действий.  В 2021 году доходы по уплате государственной пошлины сохраняют уровень поступлений 2020 года. </a:t>
                      </a:r>
                      <a:endParaRPr lang="ru-RU" sz="85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7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-0,1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-0,1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состоянию на 01.01.2022 года из городского бюджета уточнены платежи за прошлые периоды по налогу на прибыль организаций, зачислявшийся до 1 января 2005 года в местные бюджеты, мобилизуемый на территориях городских округов, а также по земельному налогу (по обязательствам, возникшим до 1 января 2006 года), мобилизуемому на территориях городских округов.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110,3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поступлений по данному доходному источнику связано увеличением доходов, получаемых в виде арендной платы за земельные участки</a:t>
                      </a:r>
                      <a:r>
                        <a:rPr lang="ru-RU" sz="850" b="0" i="0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связи с поступлением </a:t>
                      </a:r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дебиторской задолженности за прошлые периоды.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4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-0,15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Основой причиной снижения поступлений в 2021 году является уточнение платежей организациями из бюджета муниципального образования "Городской округ "Город Нарьян-Мар" в связи с переплатой, а также уточнение платежей в пользу бюджета муниципального образования "Муниципальный район "Заполярный район".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-4689"/>
            <a:ext cx="910850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2021 год с объяснением причины отклонения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2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831017"/>
              </p:ext>
            </p:extLst>
          </p:nvPr>
        </p:nvGraphicFramePr>
        <p:xfrm>
          <a:off x="125760" y="516988"/>
          <a:ext cx="8856984" cy="4532008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3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960439"/>
              </a:tblGrid>
              <a:tr h="4442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90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120,4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Основными причинами роста являются: погашение дебиторской задолженности (доходы от оказания платных услуг) перед организацией МБУ "Чистый город", поступление дебиторской задолженности прошлых лет в виде субсидии местным бюджетам на </a:t>
                      </a:r>
                      <a:r>
                        <a:rPr lang="ru-RU" sz="85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софинансирование</a:t>
                      </a:r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расходных обязательств на реализацию мероприятия по обеспечению жильем молодых семей за 2020 год, поступление доходов по исполнительному листу, возмещение стоимости услуг по погребению, возврат переплаты по страховым взносам, неустойки и возмещение госпошлины, поступление дебиторской задолженности по претензиям на возмещение взносов за капитальный ремонт, компенсация стоимости проведенной специальной оценки условий труда, возврат грантов в виде субсидии на реализацию проектов социально ориентировочных некоммерческих организаций, в связи с несоблюдением условий соглашения.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Доходы от продажи материальных и нематериальных активов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105,9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Основной причиной увеличения является рост доходов от продажи земельных участков, находящихся в собственности городских округов (за исключением земельных участков муниципальных бюджетных и автономных учреждений). В 2021 году продано 7 земельных участков, также внесено 2 задатка за земельные участки для участия в аукционе.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120,7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Основной причиной увеличения штрафов является увеличение зачислений доходов по источнику "доходы от денежных взысканий (штрафов), поступающие в счет погашения задолженности, образовавшейся до 1 января 2020 года, подлежащие зачислению в федеральный бюджет и  бюджет муниципального образования по нормативам, действовавшим в 2019 году".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неналоговые доходы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Превышен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3,5 раза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Основной причиной увеличения поступлений по данному источнику дохода является  поступление иных средств, зачисленных в счет погашения дебиторской задолженности, образовавшейся перед организацией МБУ "Чистый город", а также поступление средств по исполнительному листу по оплате задолженности, образовавшейся по арендной платы за земельные участки. 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-4689"/>
            <a:ext cx="9108504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Доходы в разрезе видов доходов за 2021 год с объяснением причины отклонения</a:t>
            </a:r>
            <a:endParaRPr lang="ru-RU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8567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1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35920"/>
              </p:ext>
            </p:extLst>
          </p:nvPr>
        </p:nvGraphicFramePr>
        <p:xfrm>
          <a:off x="107504" y="483518"/>
          <a:ext cx="8928992" cy="4435238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26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11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44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04455"/>
              </a:tblGrid>
              <a:tr h="42045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млн ₽</a:t>
                      </a:r>
                    </a:p>
                  </a:txBody>
                  <a:tcPr marT="34290" marB="3429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ПОСТУПЛЕНИЯ: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225,1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89,1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 ОТ ДРУГИХ БЮДЖЕТОВ БЮДЖЕТНОЙ СИСТЕМЫ РФ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226,4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89,2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85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4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156,4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132,1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84,4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2021 году муниципальным образованием освоены: 1. субсидии местным бюджетам на </a:t>
                      </a:r>
                      <a:r>
                        <a:rPr lang="ru-RU" sz="85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софинансирование</a:t>
                      </a:r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капитальных вложений в объекты муниципальной собственности в рамках подпрограммы 1 "Развитие сети автомобильных дорог местного значения, улично-дорожной сети и дорожных сооружений" государственной программы Ненецкого автономного округа "Развитие транспортной системы Ненецкого автономного округа"; 2. субсидии бюджетам городских округов на реализацию мероприятий по обеспечению жильем молодых семей ; 3. субсидии бюджетам городских округов на реализацию программ формирования современной городской среды; 4. субсидии местным бюджетам на </a:t>
                      </a:r>
                      <a:r>
                        <a:rPr lang="ru-RU" sz="85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софинансирование</a:t>
                      </a:r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расходных обязательств по содержанию на территории Ненецкого автономного округа мест захоронения участников Великой Отечественной войны, ветеранов боевых действий, участников локальных войн и вооруженных конфликтов; 5. субсидии местным бюджетам на организацию в границах поселения </a:t>
                      </a:r>
                      <a:r>
                        <a:rPr lang="ru-RU" sz="85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</a:t>
                      </a:r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тепло-, газо- и водоснабжения населения, водоотведения в части подготовки объектов коммунальной инфраструктуры к осенне-зимнему периоду; 6. субсидии местным бюджетам на </a:t>
                      </a:r>
                      <a:r>
                        <a:rPr lang="ru-RU" sz="85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софинансирование</a:t>
                      </a:r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расходных обязательств по благоустройству территорий (реализация мероприятий по благоустройству территорий); 7.  субсидии бюджетам муниципальных образований Ненецкого автономного округа на реализацию проектов по поддержке местных инициатив. </a:t>
                      </a:r>
                    </a:p>
                    <a:p>
                      <a:pPr algn="just" fontAlgn="b"/>
                      <a:r>
                        <a:rPr lang="ru-RU" sz="8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Рассмотрение дела в суде по признанию расходов по проекту "Реконструкция по ул. Авиаторов" перенесено на 2022 год, средства окружного бюджета поступили в соответствии с фактической потребностью.</a:t>
                      </a:r>
                      <a:endParaRPr lang="ru-RU" sz="8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-4689"/>
            <a:ext cx="914400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Доходы в разрезе видов доходов за 2021 год с объяснением причины отклонения</a:t>
            </a:r>
            <a:endParaRPr lang="ru-RU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547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2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30468</TotalTime>
  <Words>4408</Words>
  <Application>Microsoft Office PowerPoint</Application>
  <PresentationFormat>Экран (16:9)</PresentationFormat>
  <Paragraphs>897</Paragraphs>
  <Slides>33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ПАРАМЕТРЫ ГОРОДСКОГО БЮДЖЕТА В 2021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ГОРОДСКОГО БЮДЖЕТА В 2021 ГОДУ</vt:lpstr>
      <vt:lpstr>МУНИЦИПАЛЬНЫЕ ПРОГРАММЫ 2021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термины и понятия</dc:title>
  <dc:creator>Alex</dc:creator>
  <cp:lastModifiedBy>Касаткина Ирина Сергеевна</cp:lastModifiedBy>
  <cp:revision>2135</cp:revision>
  <cp:lastPrinted>2022-06-01T06:11:51Z</cp:lastPrinted>
  <dcterms:created xsi:type="dcterms:W3CDTF">2016-02-18T11:57:44Z</dcterms:created>
  <dcterms:modified xsi:type="dcterms:W3CDTF">2024-04-08T05:52:17Z</dcterms:modified>
</cp:coreProperties>
</file>