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</p:sldMasterIdLst>
  <p:notesMasterIdLst>
    <p:notesMasterId r:id="rId33"/>
  </p:notesMasterIdLst>
  <p:sldIdLst>
    <p:sldId id="259" r:id="rId2"/>
    <p:sldId id="258" r:id="rId3"/>
    <p:sldId id="370" r:id="rId4"/>
    <p:sldId id="356" r:id="rId5"/>
    <p:sldId id="357" r:id="rId6"/>
    <p:sldId id="372" r:id="rId7"/>
    <p:sldId id="329" r:id="rId8"/>
    <p:sldId id="371" r:id="rId9"/>
    <p:sldId id="351" r:id="rId10"/>
    <p:sldId id="352" r:id="rId11"/>
    <p:sldId id="315" r:id="rId12"/>
    <p:sldId id="337" r:id="rId13"/>
    <p:sldId id="353" r:id="rId14"/>
    <p:sldId id="331" r:id="rId15"/>
    <p:sldId id="332" r:id="rId16"/>
    <p:sldId id="339" r:id="rId17"/>
    <p:sldId id="341" r:id="rId18"/>
    <p:sldId id="334" r:id="rId19"/>
    <p:sldId id="342" r:id="rId20"/>
    <p:sldId id="354" r:id="rId21"/>
    <p:sldId id="373" r:id="rId22"/>
    <p:sldId id="375" r:id="rId23"/>
    <p:sldId id="378" r:id="rId24"/>
    <p:sldId id="374" r:id="rId25"/>
    <p:sldId id="376" r:id="rId26"/>
    <p:sldId id="377" r:id="rId27"/>
    <p:sldId id="380" r:id="rId28"/>
    <p:sldId id="379" r:id="rId29"/>
    <p:sldId id="368" r:id="rId30"/>
    <p:sldId id="382" r:id="rId31"/>
    <p:sldId id="381" r:id="rId3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231"/>
    <a:srgbClr val="8C2540"/>
    <a:srgbClr val="7C4B3B"/>
    <a:srgbClr val="4E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6" autoAdjust="0"/>
  </p:normalViewPr>
  <p:slideViewPr>
    <p:cSldViewPr>
      <p:cViewPr>
        <p:scale>
          <a:sx n="115" d="100"/>
          <a:sy n="115" d="100"/>
        </p:scale>
        <p:origin x="-153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75305293947305E-2"/>
          <c:y val="0.10199634251165104"/>
          <c:w val="0.8850394127428467"/>
          <c:h val="0.769628160973568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C254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14-4765-8E8B-3F3D9F4260A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14-4765-8E8B-3F3D9F4260A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14-4765-8E8B-3F3D9F4260A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14-4765-8E8B-3F3D9F4260A4}"/>
              </c:ext>
            </c:extLst>
          </c:dPt>
          <c:dLbls>
            <c:dLbl>
              <c:idx val="0"/>
              <c:layout>
                <c:manualLayout>
                  <c:x val="-2.8912998737845156E-3"/>
                  <c:y val="-0.1068787940941034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82599747569039E-3"/>
                  <c:y val="-2.270046917863826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738996213535507E-3"/>
                  <c:y val="-7.034332367628669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804298611629776E-2"/>
                  <c:y val="-9.95263346807622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588.5</c:v>
                </c:pt>
                <c:pt idx="1">
                  <c:v>616.70000000000005</c:v>
                </c:pt>
                <c:pt idx="2">
                  <c:v>649.70000000000005</c:v>
                </c:pt>
                <c:pt idx="3">
                  <c:v>733.4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814-4765-8E8B-3F3D9F426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6787200"/>
        <c:axId val="83894272"/>
        <c:axId val="0"/>
      </c:bar3DChart>
      <c:catAx>
        <c:axId val="3678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3894272"/>
        <c:crosses val="autoZero"/>
        <c:auto val="1"/>
        <c:lblAlgn val="ctr"/>
        <c:lblOffset val="100"/>
        <c:noMultiLvlLbl val="0"/>
      </c:catAx>
      <c:valAx>
        <c:axId val="838942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678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157354100910643E-2"/>
          <c:y val="0.89306921738040601"/>
          <c:w val="0.5984688569956873"/>
          <c:h val="7.123712444649008E-2"/>
        </c:manualLayout>
      </c:layout>
      <c:overlay val="0"/>
      <c:spPr>
        <a:ln w="38100" cap="sq">
          <a:miter lim="800000"/>
        </a:ln>
      </c:spPr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18216732289684E-2"/>
          <c:y val="1.482509778115822E-2"/>
          <c:w val="0.53538570789431783"/>
          <c:h val="0.58721342215537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</c:spPr>
          <c:explosion val="54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8C254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921031731093339E-2"/>
                  <c:y val="4.266908053987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37320241253824E-2"/>
                  <c:y val="-2.153927341406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864744312778803E-2"/>
                  <c:y val="-7.0309107068911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060873650573734E-3"/>
                  <c:y val="-8.90237785027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567251002242667E-2"/>
                  <c:y val="-8.8725831809933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085118602641116E-2"/>
                  <c:y val="-1.880262462420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Штрафы</c:v>
                </c:pt>
                <c:pt idx="5">
                  <c:v>Доходы от продажи материальных и нематериальных активов </c:v>
                </c:pt>
                <c:pt idx="6">
                  <c:v>Иные доходы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578.1</c:v>
                </c:pt>
                <c:pt idx="1">
                  <c:v>68.3</c:v>
                </c:pt>
                <c:pt idx="2">
                  <c:v>28.6</c:v>
                </c:pt>
                <c:pt idx="3">
                  <c:v>26.7</c:v>
                </c:pt>
                <c:pt idx="4">
                  <c:v>7.7</c:v>
                </c:pt>
                <c:pt idx="5">
                  <c:v>9.9</c:v>
                </c:pt>
                <c:pt idx="6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7524846882456495E-2"/>
          <c:y val="0.44399524881323188"/>
          <c:w val="0.46923863709333014"/>
          <c:h val="0.53339323751407641"/>
        </c:manualLayout>
      </c:layout>
      <c:overlay val="0"/>
      <c:txPr>
        <a:bodyPr/>
        <a:lstStyle/>
        <a:p>
          <a:pPr>
            <a:defRPr sz="1000" b="1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03043826129498E-2"/>
          <c:y val="0.21696200422175321"/>
          <c:w val="0.71546077046527978"/>
          <c:h val="0.68934180924341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4975808010127817E-2"/>
                  <c:y val="1.610237751360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51237257484929E-2"/>
                  <c:y val="-8.754973405732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869742764342696E-2"/>
                  <c:y val="-0.17183854571714274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050776804444697E-2"/>
                  <c:y val="-2.589686215420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7381163997651053E-3"/>
                  <c:y val="-7.655486195978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563407987347855E-4"/>
                  <c:y val="-0.10645041175980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2064070378734802E-2"/>
                  <c:y val="-1.550999541717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264.8</c:v>
                </c:pt>
                <c:pt idx="1">
                  <c:v>10.3</c:v>
                </c:pt>
                <c:pt idx="2">
                  <c:v>144.4</c:v>
                </c:pt>
                <c:pt idx="3">
                  <c:v>447.3</c:v>
                </c:pt>
                <c:pt idx="4">
                  <c:v>3.3</c:v>
                </c:pt>
                <c:pt idx="5">
                  <c:v>57.6</c:v>
                </c:pt>
                <c:pt idx="6">
                  <c:v>0.60000000000000064</c:v>
                </c:pt>
                <c:pt idx="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767563174586722"/>
          <c:y val="3.3452880235529406E-2"/>
          <c:w val="0.29343179889442794"/>
          <c:h val="0.9665471197644706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0437C4-A86C-4CB3-8D54-552F6C2BB2E2}" type="datetimeFigureOut">
              <a:rPr lang="ru-RU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1"/>
            <a:ext cx="5389563" cy="4440238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2AAEE-FCB0-4233-9E17-1FB3F17009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01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6284B-F767-4463-AF33-16B9677023E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41B6F-C9B9-4AB8-9C80-3DF9891EA78C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AA41C-04C7-47CF-85E2-60B9F9A81364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14F2F-94BE-4350-9DE3-5AE4E8F5B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A9DA9-F9D3-4FD7-8C33-C547A2822C9F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FF15A-7A42-4A9B-80A0-68A7F4E508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C55CA-6779-495B-A084-CE632EAEE98C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3D28-EAC5-4F4D-A3CC-F6467FFE7B05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9FED2-F735-41AB-A819-9EF1742A0A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5DD69-4618-4455-8BB4-B92DF123E4CB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9D09-7CC2-4AFB-A7FF-843BF7619F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B5DB2-FF61-45E8-A407-3D8DE6779591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A376A-61D6-4C5D-A41D-6486943C61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EA9F8-CF70-4322-BC6B-E3766C81CC93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90317-C8D2-499E-A7D9-B1F77A1B11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29F4D-02F3-4EB3-B324-FAA6971CD708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F8C0-7BA8-43AF-800E-93EFB185DB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580D4-6A74-4219-B023-D76B8F6D3281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FB75B-AA51-447D-A308-D19312EBEA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5D867-83FB-420F-B8F3-5A8DD68F8CDB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421C4-1BA1-447F-9A12-9F2D8E6E32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793B0C-116F-4D79-AF12-98AD4B79D6E8}" type="datetime1">
              <a:rPr lang="ru-RU" smtClean="0"/>
              <a:pPr>
                <a:defRPr/>
              </a:pPr>
              <a:t>08.06.2021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2A2409-318C-4416-859A-C28DBFFD64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" TargetMode="External"/><Relationship Id="rId2" Type="http://schemas.openxmlformats.org/officeDocument/2006/relationships/hyperlink" Target="mailto:gorfinup@at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nkon4\Desktop\Бюджеты\Отчет 2020\Администрация города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rgbClr val="5E023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Решение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№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207-р от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27 мая 2021 года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Об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исполнении бюджета муниципального образования "Городской округ "Город Нарьян-Мар" за 2020 год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2.  Обеспечение безопасности жизнедеятельности населения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"Город Нарьян-Мар"</a:t>
            </a:r>
            <a:endParaRPr lang="ru-RU" sz="16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0688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финансирования подпрограммы в 2020 году был запланирован в сумме 10,4 млн.руб., исполнение за отчетный год составило 10,3 млн. руб. или  99,0%.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12776"/>
            <a:ext cx="914400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общественного порядка, профилактика терроризма,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экстремизма -  0,6 млн. руб.;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поощрение членам народной дружины МО "Городской округ "Город Нарьян-Мар", участвующим в охране общественного порядка;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Страхование от несчастных случаев членов народной дружины МО "Городской округ "Город Нарьян-Мар", участвующим в охране общественного порядка;</a:t>
            </a:r>
          </a:p>
          <a:p>
            <a:pPr marL="342900" indent="-342900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 сфере гражданской обороны и чрезвычайных ситуаций – 9,6 млн.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противопаводковых мероприятий 1,9 млн.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предупреждению и ликвидации чрезвычайных ситуаций;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пожарной безопасности 7,4 млн. руб.;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ситуаций (36%).</a:t>
            </a: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6385" name="Picture 1" descr="C:\Users\Finkon4\Desktop\Бюджеты\Отчет 2020\Друж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2867025" cy="1590675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2050" name="Picture 2" descr="C:\Users\Finkon4\Desktop\Бюджеты\Отчет 2020\Павод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4149080"/>
            <a:ext cx="2854371" cy="1584176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2051" name="Picture 3" descr="C:\Users\Finkon4\Desktop\Бюджеты\Отчет 2020\Руп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49080"/>
            <a:ext cx="2854371" cy="1584176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92696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было запланировано в сумме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146,5  млн.рублей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endParaRPr lang="ru-RU" sz="1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составило 139,8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 или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95,4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40768"/>
            <a:ext cx="91440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 (13,1%);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доступности общественного транспорта на территории муниципального образования (100%); 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Уборка территории и аналогичная деятельность– 46,9 млн. руб.;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техники  для обеспечения содержания улично-дорожной сети автомобильных дорог местного значения г. Нарьян-Мара 20,2 млн. руб.;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ул. Авиаторов в г. Нарьян-Маре (1 этап) 4 млн. руб.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ул. Полярная в г. Нарьян-Маре 9,6 млн. руб.;</a:t>
            </a:r>
          </a:p>
        </p:txBody>
      </p:sp>
      <p:sp>
        <p:nvSpPr>
          <p:cNvPr id="30732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8C254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3. "Обеспечение безопасности эксплуатации автомобильных дорог местного значения и доступности общественных транспортных услуг"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5361" name="Picture 1" descr="C:\Users\Finkon4\Desktop\Бюджеты\Отчет 2020\авиа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024336" cy="1682361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15362" name="Picture 2" descr="C:\Users\Finkon4\Desktop\Бюджеты\Отчет 2020\Убор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9"/>
            <a:ext cx="3475196" cy="1928734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14338" name="Picture 2" descr="В Нарьян-Мар прибыли четыре новых автобус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3609464" cy="2016224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908720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финансирования в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был запланирован в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34,5 млн.руб.,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за отчетный год составило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27,0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млн.руб. или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78,2%.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56792"/>
            <a:ext cx="9144000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коммунальной инфраструктуры к осенне-зимнему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периоду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26,8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лн.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Количество аварий на сетях ресурсоснабжающих организаций, подготовленных к эксплуатации в осенне-зимних условиях в рамках муниципальной программы;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Наличие паспортов готовности к прохождению осенне-зимнего периода на инженерные сети и котельные единой теплоснабжающей организации муниципального образования;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Капитальный  ремонт сетей ТС, ГВС, ХВС от ТК 14/23А до ТК 14/51 в районе проезда Ноябрьский;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Капитальный ремонт сетей  ТС, ХВС от ТК2/45 до ТК2/50 по ул. Явтысого дом №5 (включая ввода в дома Пионерская 24Б,Явтысого 3А,3,5А,5);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Капитальный ремонт объекта "Энергоснабжение котельной №14, по адресу ул. Рабочая, д. 18А;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аварий на сетях ресурсоснабжающих организаций, подготовленных к эксплуатации в осенне-зимних условиях в рамках муниципальной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(аварии отсутствуют)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паспортов готовности к прохождению осенне-зимнего периода на инженерные сети и котельные единой теплоснабжающей организации муниципального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(получен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 готовности к прохождению осенне-зимнего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периода) и др.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4. "Обеспечение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образования"</a:t>
            </a:r>
            <a:endParaRPr lang="ru-RU" sz="16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4337" name="Picture 1" descr="C:\Users\Finkon4\Desktop\Бюджеты\Отчет 2020\Пок и т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250" y="4581128"/>
            <a:ext cx="2808311" cy="1562191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5 "Обеспечение комфортных условий проживания на территории муниципального образования "Городской округ "Город Нарьян-Мар"</a:t>
            </a:r>
            <a:endParaRPr lang="ru-RU" sz="16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525" indent="-9525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в 2020 году был запланирован в сумме 92,1 млн.руб. , исполнение за отчетный год составило 91,5 млн.руб. или 99,3%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56792"/>
            <a:ext cx="91440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освещения улиц 21,9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Уборка территории 32,9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Организация благоустройства и озеленения 17,3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Содержание памятников и памятных знаков 1,8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Устройство пешеходного перехода в районе ул.Пионерская 0,7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Приобретение тары для временного размещения твердых коммунальных отходов 1,0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Организация ритуальных услуг и обеспечение работ по благоустройству и содержанию общественных мест захоронения на территории муниципального образования 10,1 млн.руб.,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устраненных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предписаний контролирующих организаций по качеству санитарного содержания муниципальных объектов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благоустройства и др.</a:t>
            </a: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2289" name="Picture 1" descr="C:\Users\Finkon4\Desktop\Бюджеты\Отчет 2020\освещ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83172"/>
            <a:ext cx="4032448" cy="2238009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12290" name="Picture 2" descr="C:\Users\Finkon4\Desktop\Бюджеты\Отчет 2020\Зел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785" y="3983172"/>
            <a:ext cx="4022069" cy="2232248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6 "Создание дополнительных условий для обеспечения жилищных прав граждан, проживающих в городе Нарьян-Мар</a:t>
            </a:r>
            <a:endParaRPr lang="ru-RU" sz="16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08720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525" indent="-9525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финансирования в 2020 году был запланирован в сумме 93,4 млн.руб. , исполнение за отчетный год составило 90,1 млн.руб. или 96,5%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28800"/>
            <a:ext cx="9144000" cy="2462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Осуществление отдельных государственных полномочий по предоставлению гражданам компенсационных выплат в целях создания дополнительных условий для расселения граждан из жилых помещений в домах, признанных аварийными 72,6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Реализация мероприятий по обеспечению жильем молодых семей - 17,2 млн. руб. (количество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молодых семей, получивших свидетельство о праве на получение социальной выплаты на приобретение (строительство) жилого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помещения 13 семей);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Жилищные компенсационные выплаты по оплате процентов за пользование кредитом на приобретение (строительство) жилья - 0,3 млн. руб. 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граждан, являющихся заемщиками ипотечных кредитов, получающих компенсационные выплаты на приобретение (строительство)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жилья 10 человек);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Количество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семей, улучшивших жилищные условия за счет предоставления гражданам компенсационных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 (24 человек).</a:t>
            </a: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194" y="4058257"/>
            <a:ext cx="3816424" cy="2118115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4008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6381328"/>
            <a:ext cx="8358187" cy="1587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5E0231"/>
          </a:solidFill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"Формирование комфортной городской среды в муниципальном образовании"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5" y="744757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было предусмотрено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51,6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млн.рублей, фактическое исполнение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49,4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 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95,7%.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15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29532"/>
            <a:ext cx="914400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реализованных проектов по благоустройству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парков (2 шт.);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Количество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благоустроенных общественных территорий на территории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за период реализации указанной муниципальной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(9 шт.);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Устройство дополнительных игровых элементов и безопасного покрытия на детской игровой площадке в районе МКД 33Б по ул. им. В.И.Ленина в г. Нарьян-Маре – 2,4 мил.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Установка малых архитектурных форм с организацией подсветки в районе строения N 6 по ул. им. В.И.Ленина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Благоустройство общественной территории, район центральной аптеки по ул. им. Пырерки д. 15, – 7,8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Обустройство общественной территории в районе перекрестка ул. Меньшикова и ул. 60-лет СССР – 8,3 млн. 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Обустройство общественной территории в районе ул. Комсомольская и Бондарная – 3,3 млн. руб.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Обустройство городского парка в районе ул.Юбилейная в г.Нарьян-Маре 7,8 млн. руб.;</a:t>
            </a: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076056" y="6396335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3074" name="Picture 2" descr="C:\Users\Finkon4\Desktop\Бюджеты\Отчет 2020\ФКГ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82601"/>
            <a:ext cx="2302866" cy="1281024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3075" name="Picture 3" descr="C:\Users\Finkon4\Desktop\Бюджеты\Отчет 2020\Автопар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045724"/>
            <a:ext cx="2232248" cy="1241742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3082" name="Picture 10" descr="https://www.adm-nmar.ru/upload/resize_cache/iblock/c08/773_430_27ed3219fa91e5b4a52e36970a1e57aba/saj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054" y="5045724"/>
            <a:ext cx="2232248" cy="1241742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3084" name="Picture 12" descr="https://www.adm-nmar.ru/upload/iblock/ef9/sajt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994" y="3562687"/>
            <a:ext cx="2304256" cy="1278865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1027" name="Picture 3" descr="C:\Users\Finkon4\Desktop\Бюджеты\Отчет 2020\Детск. площ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7042" y="3687770"/>
            <a:ext cx="1019175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692696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составил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357,6 млн.руб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., исполнение за отчетный год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350,3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млн.руб.или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98,0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12776"/>
            <a:ext cx="914400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деятельности Администрации муниципального образования "Городской округ "Город Нарьян-Мар";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Администрацией города было организовано и проведено 10 официальных и торжественных мероприятий, участие в которых приняло руководство города (вручение наград "Ветеран города", "Почетный гражданин", знака "За заслуги перед городом Нарьян-Маром", награждение медалью "За любовь и верность 2020", торжественное вручение наград победителям двух конкурсов "Лучший парикмахер", "Лучший предприниматель года 2020" и др.);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Осуществление переданных государственных полномочий;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Обеспечение деятельности подведомственных казенных учреждений (МКУ "УГХ г. Нарьян-Мара");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 в сфере информатизации  (внедрение и сопровождение ИС и ПО);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Управление и распоряжение муниципальным имуществом 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Мероприятия в сфере имущественных и земельных отношений;</a:t>
            </a:r>
          </a:p>
          <a:p>
            <a:pPr>
              <a:defRPr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5E0231"/>
          </a:solidFill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"Совершенствование и развитие муниципального управления в муниципальном образовании"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9219" name="Picture 3" descr="https://www.adm-nmar.ru/upload/resize_cache/iblock/0b9/773_430_27ed3219fa91e5b4a52e36970a1e57aba/ADM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888432" cy="2163035"/>
          </a:xfrm>
          <a:prstGeom prst="rect">
            <a:avLst/>
          </a:prstGeom>
          <a:solidFill>
            <a:srgbClr val="4E3B30"/>
          </a:solidFill>
          <a:ln>
            <a:solidFill>
              <a:srgbClr val="5E0231"/>
            </a:solidFill>
          </a:ln>
        </p:spPr>
      </p:pic>
      <p:pic>
        <p:nvPicPr>
          <p:cNvPr id="9221" name="Picture 5" descr="https://www.adm-nmar.ru/upload/resize_cache/iblock/ea4/773_430_27ed3219fa91e5b4a52e36970a1e57aba/sait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3931302" cy="2186882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5E0231"/>
          </a:solidFill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"Повышение эффективности реализации молодежной политики в муниципальном образовании»</a:t>
            </a:r>
            <a:endParaRPr lang="ru-RU" sz="28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году за счет средств городского бюджета в сумме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0,62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млн.руб., исполнение составило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0,35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млн.руб.,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или 56,5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% от плана.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84" name="TextBox 27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3010" name="AutoShape 2" descr="http://www.adm-nmar.ru/upload/iblock/d53/KVN_sai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1268760"/>
            <a:ext cx="91440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  Количество профилактических мероприятий, проведенных совместно с комиссией по делам несовершеннолетних и защите их прав МО "Городской округ "Город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Нарьян-Мар« (2 мероприятия);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Участие молодежи города во Всероссийских форумах (3 жителя горда приняли участие в форумах, форум  "Выше крыши" (СПб), VI Всероссийском Форуме молодежи коренных малочисленных народов Севера, Сибири и Дальнего Востока Российской Федерации (Москва);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 Конкурсов (рисунков, видеороликов) "Мой подарок городу ";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 Конкурс на лучший слоган "Я – за ЗОЖ в Нарьян-Маре!";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>  Подготовлен сюжет "Подростковая наркомания. Есть ли такая проблема";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8197" name="Picture 5" descr="Форум молодежи коренных малочисленных народов Севера, Сибири и Дальнего  Востока Российской Федерации «Российский Север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30221"/>
            <a:ext cx="1800200" cy="1560173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8193" name="Picture 1" descr="C:\Users\Finkon4\Desktop\Бюджеты\Отчет 2020\ЗО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0732"/>
            <a:ext cx="3240360" cy="1736085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8199" name="Picture 7" descr="https://www.adm-nmar.ru/upload/resize_cache/iblock/5a3/773_430_27ed3219fa91e5b4a52e36970a1e57aba/Sai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4444" y="3893464"/>
            <a:ext cx="4213475" cy="2343847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8195" name="Picture 3" descr="https://adm-nmar.ru/upload/iblock/edd/Foto_na_sayt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784" y="4437112"/>
            <a:ext cx="3283175" cy="1822162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5E0231"/>
          </a:solidFill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предпринимательства в муниципальном образовании"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На реализацию подпрограммы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было запланировано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4,5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млн.рублей. Освоение за отчетный год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4,1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91,1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84784"/>
            <a:ext cx="914400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 на возмещение части затрат за приобретение и доставку имущества  – 2,2 млн. руб.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субсидия на возмещение части затрат за приобретение и доставку расходных материалов;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субсидия на возмещение части затрат за аренду нежилых зданий и помещений  - 0,6 млн. руб.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субсидия на возмещение части затрат за подготовку, переподготовку и повышению квалификации                         кадров – 0,2 млн. руб.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субсидия на возмещение части затрат за аренду нежилых зданий и помещений в связи с введением режима повышенной готовности в части приостановления деятельности отдельных субъектов малого и среднего предпринимательства – 0,3 млн. руб.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конкурса профессионального мастерства – 0,2 млн. руб.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конкурса на лучшее новогоднее оформление – 0,1 млн. руб.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конкурса "Лучший предприниматель  года« – 0,2 млн. руб.</a:t>
            </a:r>
          </a:p>
        </p:txBody>
      </p: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2" name="Picture 1" descr="C:\Users\Finkon4\Desktop\Бюджеты\Отчет 2020\парикмахе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3551966" cy="1975867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1026" name="Picture 2" descr="C:\Users\Finkon4\Desktop\Бюджеты\Отчет 2020\конкурс новогод. ук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600400" cy="1998222"/>
          </a:xfrm>
          <a:prstGeom prst="rect">
            <a:avLst/>
          </a:prstGeom>
          <a:noFill/>
          <a:ln>
            <a:solidFill>
              <a:srgbClr val="7C4B3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 запланирован в сумме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млн.руб., исполнение за отчетный год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млн.руб.или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100,0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12776"/>
            <a:ext cx="9036496" cy="2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Финансовая поддержка некоммерческих организаций и общественных объединений граждан – 0,6 млн. руб.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Информационная поддержка некоммерческих организаций и общественных объединений граждан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Предоставление территориальным общественным самоуправлениям на конкурсной основе грантов в форме субсидий на реализацию социально значимых проектов, направленных на развитие территориального общественного самоуправления  - 0,45 млн. руб.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Предоставление выплаты председателям территориальных общественных самоуправлений – 0,4 млн. руб.,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Мероприятия, направленные на развитие и поддержку территориального общественного самоуправления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Предоставление грантов в форме субсидий на организацию деятельности территориальных общественных самоуправлений - 0,4 млн. руб.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Популяризация деятельности территориального общественного самоуправления;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Количество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проведенных в муниципальном образовании общественных акций и мероприятий с участием СО НКО и общественными объединениями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(61 мероприятие);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Количество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территориальных общественных самоуправлений, получивших финансовую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(9 ТОС).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5E0231"/>
          </a:solidFill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институтов гражданского общества в муниципальном образовании"</a:t>
            </a:r>
            <a:endParaRPr lang="ru-RU" sz="28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995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6146" name="Picture 2" descr="https://www.adm-nmar.ru/upload/iblock/9c9/f_DjXbsN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31078"/>
            <a:ext cx="2376264" cy="1782198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6152" name="Picture 8" descr="https://www.adm-nmar.ru/upload/iblock/c28/Foto_na_sayt_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05821"/>
            <a:ext cx="3044544" cy="1689722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  <p:pic>
        <p:nvPicPr>
          <p:cNvPr id="6150" name="Picture 6" descr="https://www.adm-nmar.ru/upload/iblock/4ca/Foto_na_say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33060"/>
            <a:ext cx="3240360" cy="1798401"/>
          </a:xfrm>
          <a:prstGeom prst="rect">
            <a:avLst/>
          </a:prstGeom>
          <a:noFill/>
          <a:ln>
            <a:solidFill>
              <a:srgbClr val="5E023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76671"/>
          </a:xfrm>
          <a:solidFill>
            <a:srgbClr val="5E023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ПАРАМЕТРЫ ГОРОДСКОГО БЮДЖЕТА В 2020 ГОДУ</a:t>
            </a:r>
            <a:endParaRPr lang="ru-RU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1644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5753"/>
              </p:ext>
            </p:extLst>
          </p:nvPr>
        </p:nvGraphicFramePr>
        <p:xfrm>
          <a:off x="251520" y="908720"/>
          <a:ext cx="8712969" cy="4048811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76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редакция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4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25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861,8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8C25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C25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693,3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712,7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2581273"/>
                  </a:ext>
                </a:extLst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8C25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C25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600467"/>
                  </a:ext>
                </a:extLst>
              </a:tr>
              <a:tr h="562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25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951,9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984,9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2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C254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/ПРОФИЦИТ (-/+)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-133,7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-67,3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2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8C254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18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5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1" name="Text Box 87"/>
          <p:cNvSpPr txBox="1">
            <a:spLocks noChangeArrowheads="1"/>
          </p:cNvSpPr>
          <p:nvPr/>
        </p:nvSpPr>
        <p:spPr bwMode="auto">
          <a:xfrm>
            <a:off x="8166100" y="548680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764704"/>
            <a:ext cx="8643938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3" name="TextBox 8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/>
              <a:t>2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19672" y="5085184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rgbClr val="8C25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rgbClr val="8C254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 на 01.01.2021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8C254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65,0 млн. руб.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00775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6165304"/>
            <a:ext cx="8358187" cy="1587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5E0231"/>
          </a:solidFill>
        </p:spPr>
        <p:txBody>
          <a:bodyPr anchor="ctr"/>
          <a:lstStyle/>
          <a:p>
            <a:pPr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"Поддержка отдельных категорий граждан муниципального образования»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было предусмотрено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40,6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млн.рублей, фактическое исполнение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40,0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98,5%.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28800"/>
            <a:ext cx="9144000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граждан, получающих в отчетном году дополнительные меры социальной поддержки на постоянной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основе (862 чел.);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отдельных категорий граждан, получивших социальную поддержку, к общему числу граждан, обратившихся за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поддержкой (95,3%);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Единовременная денежная выплата гражданам, которые награждаются Почетной грамотой МО "Городской округ "Город Нарьян-Мар";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Единовременная денежная выплата гражданам, которым присваивается звание "Ветеран города Нарьян-Мара";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Выплаты гражданам, которым присвоено звание "Почетный гражданин города Нарьян-Мара";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Выплаты гражданам, награжденным знаком отличия "За заслуги перед городом Нарьян-Маром";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Подписка на общественно-политическую газету Ненецкого автономного округа "Няръяна вындер" лицам, имеющим право на бесплатную подписку";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Единовременная выплата лицам, уволенным в запас после прохождения военной службы (45 человек);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Пенсии за выслугу лет лицам, замещавшим должности муниципальной службы в муниципальном образовании "Городской округ "Город Нарьян-Мар" – 35 млн. руб.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20</a:t>
            </a:r>
            <a:endParaRPr lang="ru-RU" sz="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09842"/>
            <a:ext cx="2466435" cy="1368872"/>
          </a:xfrm>
          <a:prstGeom prst="rect">
            <a:avLst/>
          </a:prstGeom>
          <a:noFill/>
          <a:ln w="9525">
            <a:solidFill>
              <a:srgbClr val="5E0231"/>
            </a:solidFill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09842"/>
            <a:ext cx="2088232" cy="1362572"/>
          </a:xfrm>
          <a:prstGeom prst="rect">
            <a:avLst/>
          </a:prstGeom>
          <a:noFill/>
          <a:ln w="9525">
            <a:solidFill>
              <a:srgbClr val="5E0231"/>
            </a:solidFill>
            <a:miter lim="800000"/>
            <a:headEnd/>
            <a:tailEnd/>
          </a:ln>
          <a:effectLst/>
        </p:spPr>
      </p:pic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1" name="Text Box 87"/>
          <p:cNvSpPr txBox="1">
            <a:spLocks noChangeArrowheads="1"/>
          </p:cNvSpPr>
          <p:nvPr/>
        </p:nvSpPr>
        <p:spPr bwMode="auto">
          <a:xfrm>
            <a:off x="8166100" y="631925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2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1844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9512" y="836712"/>
            <a:ext cx="864393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87351"/>
              </p:ext>
            </p:extLst>
          </p:nvPr>
        </p:nvGraphicFramePr>
        <p:xfrm>
          <a:off x="108360" y="836712"/>
          <a:ext cx="8927279" cy="434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1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6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4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07097"/>
              </a:tblGrid>
              <a:tr h="569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69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289,6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264,8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8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представительных органов муниципальных образований 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введением режима повышенной готовности и ограничительных мер по предотвращению распространения </a:t>
                      </a:r>
                      <a:r>
                        <a:rPr lang="en-US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COVID-19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произошло уменьшение расходов на оплату льготного проезда к месту отдыха и обратно и командировочных расходов.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149,6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147,0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4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0,0671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</a:t>
                      </a:r>
                      <a:r>
                        <a:rPr kumimoji="0"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ассигнования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2020 году не использованы в связи с тем, что списки кандидатов</a:t>
                      </a:r>
                      <a:r>
                        <a:rPr kumimoji="0"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присяжные заседатели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были актуализированы без фактически понесенных затрат.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возникла потребность в финансирование расходов за счет средств.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отменой торжественных мероприятий по причине введения ограничительных мер, бюджетные ассигнования освоены не в полном объеме. 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21</a:t>
            </a:r>
            <a:endParaRPr lang="ru-RU" sz="8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"/>
            <a:ext cx="9144000" cy="651072"/>
          </a:xfrm>
          <a:prstGeom prst="rect">
            <a:avLst/>
          </a:prstGeom>
          <a:solidFill>
            <a:srgbClr val="5E0231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Расходы по разделам и подразделам классификации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расходов бюджета за 2020 год и причина отклонения от плана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1" name="Text Box 87"/>
          <p:cNvSpPr txBox="1">
            <a:spLocks noChangeArrowheads="1"/>
          </p:cNvSpPr>
          <p:nvPr/>
        </p:nvSpPr>
        <p:spPr bwMode="auto">
          <a:xfrm>
            <a:off x="8083550" y="811589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2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1844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9512" y="836712"/>
            <a:ext cx="864393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35627"/>
              </p:ext>
            </p:extLst>
          </p:nvPr>
        </p:nvGraphicFramePr>
        <p:xfrm>
          <a:off x="212389" y="1038227"/>
          <a:ext cx="8784976" cy="45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96344"/>
              </a:tblGrid>
              <a:tr h="569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 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10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151,4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144,4</a:t>
                      </a:r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р</a:t>
                      </a:r>
                      <a:r>
                        <a:rPr lang="ru-RU" sz="1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егионального проекта Ненецкого автономного округа "Дорожная сеть« Реконструкция 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Авиаторов в г. Нарьян-Маре» (1 этап)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выполнена не в полном объеме, контракт расторгнут.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3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ассигнования не освоены в полном объеме по МП "Развитие предпринимательства в муниципальном образовании "Городской округ "Город Нарьян-Мар" по субсидии на возмещение части затрат за приобретение и доставку имущества и по субсидии на возмещение части затрат по приобретению и установке нестационарных торговых объектов. Выплата носит заявительный характер.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22</a:t>
            </a:r>
            <a:endParaRPr lang="ru-RU" sz="8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"/>
            <a:ext cx="9144000" cy="651072"/>
          </a:xfrm>
          <a:prstGeom prst="rect">
            <a:avLst/>
          </a:prstGeom>
          <a:solidFill>
            <a:srgbClr val="5E0231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Расходы по разделам и подразделам классификации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расходов бюджета за 2020 год и причина отклонения от плана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1" name="Text Box 87"/>
          <p:cNvSpPr txBox="1">
            <a:spLocks noChangeArrowheads="1"/>
          </p:cNvSpPr>
          <p:nvPr/>
        </p:nvSpPr>
        <p:spPr bwMode="auto">
          <a:xfrm>
            <a:off x="8166100" y="836527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2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1844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9512" y="836712"/>
            <a:ext cx="864393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89413"/>
              </p:ext>
            </p:extLst>
          </p:nvPr>
        </p:nvGraphicFramePr>
        <p:xfrm>
          <a:off x="228526" y="1124744"/>
          <a:ext cx="8784976" cy="474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96344"/>
              </a:tblGrid>
              <a:tr h="569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466,9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447,3</a:t>
                      </a:r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3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мероприятию «Корректировка проекта "Реконструкция II очереди канализационных очистных сооружений в г. Нарьян-Маре". Электронный аукцион проведен дважды, не подано ни одной заявки от участников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связи с необходимостью проведения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дополнительного обследования объекта. В рамках мероприятия «Повышение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качества содержания жилищного фонда», у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меньшение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субсидий на компенсацию недополученных доходов при оказании населению услуг общественных бань в связи с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введением ограничительных мероприятий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143,7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140,9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 не освоены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полном объеме за счет средств окружного бюджета по мероприятию «Обустройство городского парка в районе ул. Юбилейная в городе Нарьян-Мар».  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Мероприятие «Изготовление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стендов для обустройства общественных зон» не исполнено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связи с отсутствием необходимого материала и долгим сроком поставки, по состоянию на 30.12.2020. Договор на изготовление стенда в стадии расторжения.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206,1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23</a:t>
            </a:r>
            <a:endParaRPr lang="ru-RU" sz="8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"/>
            <a:ext cx="9144000" cy="651072"/>
          </a:xfrm>
          <a:prstGeom prst="rect">
            <a:avLst/>
          </a:prstGeom>
          <a:solidFill>
            <a:srgbClr val="5E0231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Расходы по разделам и подразделам классификации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расходов бюджета за 2020 год и причина отклонения от плана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9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1" name="Text Box 87"/>
          <p:cNvSpPr txBox="1">
            <a:spLocks noChangeArrowheads="1"/>
          </p:cNvSpPr>
          <p:nvPr/>
        </p:nvSpPr>
        <p:spPr bwMode="auto">
          <a:xfrm>
            <a:off x="8177343" y="601295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 smtClean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200" b="1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1844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9512" y="836712"/>
            <a:ext cx="864393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71346"/>
              </p:ext>
            </p:extLst>
          </p:nvPr>
        </p:nvGraphicFramePr>
        <p:xfrm>
          <a:off x="184189" y="980728"/>
          <a:ext cx="8784976" cy="504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33552"/>
              </a:tblGrid>
              <a:tr h="569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41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just"/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расходов в отчетном периоде произошло в связи с введением ряда мероприятий по предотвращению распространения коронавирусной инфекции (COVID-19), пересмотрены запланированные расходы на проведение массовых мероприятий</a:t>
                      </a:r>
                      <a:r>
                        <a:rPr lang="ru-RU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МП </a:t>
                      </a:r>
                      <a:r>
                        <a:rPr lang="ru-RU" sz="1000" b="0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реализации молодежной политики</a:t>
                      </a:r>
                      <a:endParaRPr lang="ru-RU" sz="1000" b="0" u="non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aseline="0" dirty="0"/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baseline="0" dirty="0"/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3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b="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рамках программы </a:t>
                      </a:r>
                      <a:r>
                        <a:rPr lang="ru-RU" sz="1000" b="0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отдельных категорий граждан</a:t>
                      </a:r>
                      <a:r>
                        <a:rPr lang="ru-RU" sz="1000" b="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единовременная 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денежная выплата гражданам, которые награждаются Почетной грамотой была произведена только по 11 заявлениям.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838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ассигнования не освоены в полном объеме за счет средств окружного бюджета по Мероприятию «</a:t>
                      </a:r>
                      <a:r>
                        <a:rPr lang="ru-RU" sz="1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семей»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носит заявительный характер, выплаты проведены, в соответствии с поданными заявлениями. 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0,092</a:t>
                      </a:r>
                      <a:endParaRPr lang="ru-RU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0,085</a:t>
                      </a:r>
                      <a:endParaRPr lang="ru-RU" sz="1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показателей в отчетном периоде связано с досрочным погашением муниципального кредита.</a:t>
                      </a:r>
                      <a:endParaRPr lang="ru-RU" sz="10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24</a:t>
            </a:r>
            <a:endParaRPr lang="ru-RU" sz="8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"/>
            <a:ext cx="9144000" cy="651072"/>
          </a:xfrm>
          <a:prstGeom prst="rect">
            <a:avLst/>
          </a:prstGeom>
          <a:solidFill>
            <a:srgbClr val="5E0231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Расходы по разделам и подразделам классификации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расходов бюджета за 2020 год и причина отклонения от плана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166100" y="404664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5" name="TextBox 10"/>
          <p:cNvSpPr txBox="1">
            <a:spLocks noChangeArrowheads="1"/>
          </p:cNvSpPr>
          <p:nvPr/>
        </p:nvSpPr>
        <p:spPr bwMode="auto">
          <a:xfrm>
            <a:off x="142874" y="6429375"/>
            <a:ext cx="3966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/>
              <a:t>25</a:t>
            </a:r>
            <a:endParaRPr lang="ru-RU" sz="800" dirty="0"/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41142"/>
              </p:ext>
            </p:extLst>
          </p:nvPr>
        </p:nvGraphicFramePr>
        <p:xfrm>
          <a:off x="107503" y="620688"/>
          <a:ext cx="8856984" cy="4817045"/>
        </p:xfrm>
        <a:graphic>
          <a:graphicData uri="http://schemas.openxmlformats.org/drawingml/2006/table">
            <a:tbl>
              <a:tblPr/>
              <a:tblGrid>
                <a:gridCol w="3168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5232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Основными причинами увеличения поступления налога являются: увеличение норматива отчислений в городской бюджет на 5,7 % 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 с законом Ненецкого автономного округа от 31.10.2013 № 91-ОЗ "О нормативах отчислений от налогов в бюджеты муниципальных образований Ненецкого автономного округа", рост суммы налога поступающей от налогоплательщиков, уплата задолженности налогоплательщиками за прошлые годы.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 зачислений доходов от уплаты акцизов в бюджет субъекта в связи с перерасчетами между бюджетами бюджетной системы РФ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35,6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,8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1,35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Превышение утвержденного планового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показателя связано с увеличением количества приобретенных патентов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6251"/>
            <a:ext cx="9108504" cy="400110"/>
          </a:xfrm>
          <a:prstGeom prst="rect">
            <a:avLst/>
          </a:prstGeom>
          <a:solidFill>
            <a:srgbClr val="5E02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Доходы в разрезе видов доходов за 2020 год с объяснением причины отклонения</a:t>
            </a:r>
            <a:endParaRPr lang="ru-RU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166100" y="404664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5" name="TextBox 10"/>
          <p:cNvSpPr txBox="1">
            <a:spLocks noChangeArrowheads="1"/>
          </p:cNvSpPr>
          <p:nvPr/>
        </p:nvSpPr>
        <p:spPr bwMode="auto">
          <a:xfrm>
            <a:off x="142874" y="6429375"/>
            <a:ext cx="39667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/>
              <a:t>26</a:t>
            </a:r>
            <a:endParaRPr lang="ru-RU" sz="800" dirty="0"/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61590"/>
              </p:ext>
            </p:extLst>
          </p:nvPr>
        </p:nvGraphicFramePr>
        <p:xfrm>
          <a:off x="107503" y="620688"/>
          <a:ext cx="8856984" cy="4475599"/>
        </p:xfrm>
        <a:graphic>
          <a:graphicData uri="http://schemas.openxmlformats.org/drawingml/2006/table">
            <a:tbl>
              <a:tblPr/>
              <a:tblGrid>
                <a:gridCol w="3168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5232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 причиной роста поступления налога является погашение задолженности налогоплательщиками за прошлые периоды.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913880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Уточнение  зачислений средств, поступивших  в счет погашения оставшейся задолженности за 2019 год, увеличение поступлений налога от юридических лиц, осуществляющих деятельность на территории муниципального образования "Городской округ "Город Нарьян-Мар", в том числе: по  строительству автомобильных дорог, в нефтегазовой сфере.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выкупа земельных участков юридическими и физическими лицам в связи с изменением с 01.01.2020 года цены продажи земельных участков, утвержденной  постановлением Администрации НАО от 30.05.2018 № 125-п "Об утверждении Порядка определения цены продажи земельных участков, находящихся в собственности Ненецкого автономного округа, и земельных участков, государственная собственность на которые не разграничена, без проведения торгов".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6251"/>
            <a:ext cx="9108504" cy="400110"/>
          </a:xfrm>
          <a:prstGeom prst="rect">
            <a:avLst/>
          </a:prstGeom>
          <a:solidFill>
            <a:srgbClr val="5E02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Доходы в разрезе видов доходов за 2020 год с объяснением причины отклонения</a:t>
            </a:r>
            <a:endParaRPr lang="ru-RU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166100" y="404664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5" name="TextBox 10"/>
          <p:cNvSpPr txBox="1">
            <a:spLocks noChangeArrowheads="1"/>
          </p:cNvSpPr>
          <p:nvPr/>
        </p:nvSpPr>
        <p:spPr bwMode="auto">
          <a:xfrm>
            <a:off x="162618" y="6429375"/>
            <a:ext cx="3769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/>
              <a:t>27</a:t>
            </a:r>
            <a:endParaRPr lang="ru-RU" sz="800" dirty="0"/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49460"/>
              </p:ext>
            </p:extLst>
          </p:nvPr>
        </p:nvGraphicFramePr>
        <p:xfrm>
          <a:off x="107503" y="620688"/>
          <a:ext cx="8856984" cy="4821535"/>
        </p:xfrm>
        <a:graphic>
          <a:graphicData uri="http://schemas.openxmlformats.org/drawingml/2006/table">
            <a:tbl>
              <a:tblPr/>
              <a:tblGrid>
                <a:gridCol w="3168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5232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плательщиками авансовых платежей  за сбросы загрязняющих веществ в водные объекты.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Уплата плательщиками  авансовых платежей  за размещение отходов производства.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913880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Поступление в доход городского бюджета остатков средств от предпринимательской деятельности бюджетного учреждения в связи с изменением типа учреждения и закрытием лицевого счета.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Увеличение возвратов дебиторской задолженности прошлых лет в связи с проведенной работой по взысканию задолженности.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Уточнение невыясненных поступлений 2019 года.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92,6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91,2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окружного бюджета поступили исходя из фактической потребности на 2020 год.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субвенции по составлению (изменению) списков кандидатов в присяжные заседатели федеральных судов общей юрисдикции в Российской Федерации не востребованы в связи с отсутствием потребности на 2020 год (5 кандидатов)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6251"/>
            <a:ext cx="9108504" cy="400110"/>
          </a:xfrm>
          <a:prstGeom prst="rect">
            <a:avLst/>
          </a:prstGeom>
          <a:solidFill>
            <a:srgbClr val="5E02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Доходы в разрезе видов доходов за 2020 год с объяснением причины отклонения</a:t>
            </a:r>
            <a:endParaRPr lang="ru-RU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166100" y="404664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00014"/>
              </p:ext>
            </p:extLst>
          </p:nvPr>
        </p:nvGraphicFramePr>
        <p:xfrm>
          <a:off x="107503" y="620688"/>
          <a:ext cx="8856984" cy="2446005"/>
        </p:xfrm>
        <a:graphic>
          <a:graphicData uri="http://schemas.openxmlformats.org/drawingml/2006/table">
            <a:tbl>
              <a:tblPr/>
              <a:tblGrid>
                <a:gridCol w="3168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5232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%испол-нения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в доход городского бюджета остатков средств субсидии на выполнение муниципального задания за 2019 год в связи с закрытием лицевых счетов бюджетного учреждения и изменением типа учреждения.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 трансфертов, имеющих целевое назначение, прошлых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138,2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2" name="Picture 1" descr="C:\Users\Finkon4\Desktop\Бюджеты\Отчет 2020\граф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4248472" cy="2361615"/>
          </a:xfrm>
          <a:prstGeom prst="rect">
            <a:avLst/>
          </a:prstGeom>
          <a:noFill/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28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-6251"/>
            <a:ext cx="9108504" cy="400110"/>
          </a:xfrm>
          <a:prstGeom prst="rect">
            <a:avLst/>
          </a:prstGeom>
          <a:solidFill>
            <a:srgbClr val="5E02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Доходы в разрезе видов доходов за 2020 год с объяснением причины отклонения</a:t>
            </a:r>
            <a:endParaRPr lang="ru-RU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5E0231"/>
          </a:solidFill>
          <a:ln>
            <a:solidFill>
              <a:srgbClr val="5E023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объемах муниципального долга</a:t>
            </a:r>
          </a:p>
        </p:txBody>
      </p:sp>
      <p:graphicFrame>
        <p:nvGraphicFramePr>
          <p:cNvPr id="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68980"/>
              </p:ext>
            </p:extLst>
          </p:nvPr>
        </p:nvGraphicFramePr>
        <p:xfrm>
          <a:off x="179512" y="764704"/>
          <a:ext cx="8856984" cy="2786160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26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3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9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93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993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2924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Привлечено в 2020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Погашено в 2020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 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1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«Сбербанк России» (6,46%)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0,036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54" name="TextBox 5"/>
          <p:cNvSpPr txBox="1">
            <a:spLocks noChangeArrowheads="1"/>
          </p:cNvSpPr>
          <p:nvPr/>
        </p:nvSpPr>
        <p:spPr bwMode="auto">
          <a:xfrm>
            <a:off x="8215312" y="404664"/>
            <a:ext cx="9286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latin typeface="Franklin Gothic Book"/>
            </a:endParaRPr>
          </a:p>
        </p:txBody>
      </p:sp>
      <p:pic>
        <p:nvPicPr>
          <p:cNvPr id="2255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59831"/>
              </p:ext>
            </p:extLst>
          </p:nvPr>
        </p:nvGraphicFramePr>
        <p:xfrm>
          <a:off x="147565" y="4005064"/>
          <a:ext cx="8856983" cy="1008112"/>
        </p:xfrm>
        <a:graphic>
          <a:graphicData uri="http://schemas.openxmlformats.org/drawingml/2006/table">
            <a:tbl>
              <a:tblPr/>
              <a:tblGrid>
                <a:gridCol w="2005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6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2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24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3907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расходов на обслуживание долга тыс. руб.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90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13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7912,5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5878,0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2597,1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23528" y="6165304"/>
            <a:ext cx="8358187" cy="1587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29</a:t>
            </a:r>
            <a:endParaRPr lang="ru-RU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072438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Calibri" pitchFamily="34" charset="0"/>
              </a:rPr>
              <a:t>млн. </a:t>
            </a:r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руб.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14313" y="1000125"/>
            <a:ext cx="8643937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6351"/>
            <a:ext cx="9144000" cy="614337"/>
          </a:xfrm>
          <a:prstGeom prst="rect">
            <a:avLst/>
          </a:prstGeom>
          <a:solidFill>
            <a:srgbClr val="5E0231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Динамика поступления налоговых и неналоговых поступлений в городской бюджет за 2017-2020 годы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75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3</a:t>
            </a:r>
            <a:endParaRPr lang="ru-RU" sz="8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980728"/>
          <a:ext cx="47525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4221088"/>
          <a:ext cx="8640959" cy="9371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4654"/>
                <a:gridCol w="1636430"/>
                <a:gridCol w="1651722"/>
                <a:gridCol w="1682311"/>
                <a:gridCol w="160584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540"/>
                    </a:solidFill>
                  </a:tcPr>
                </a:tc>
              </a:tr>
              <a:tr h="5713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588,5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616,7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649,7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733,4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Finkon4\Desktop\Бюджеты\Отчет 2020\Дохо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477766" cy="2896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7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83"/>
          <p:cNvSpPr txBox="1">
            <a:spLocks noChangeArrowheads="1"/>
          </p:cNvSpPr>
          <p:nvPr/>
        </p:nvSpPr>
        <p:spPr bwMode="auto">
          <a:xfrm>
            <a:off x="0" y="0"/>
            <a:ext cx="8929688" cy="646331"/>
          </a:xfrm>
          <a:prstGeom prst="rect">
            <a:avLst/>
          </a:prstGeom>
          <a:solidFill>
            <a:srgbClr val="5E023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70000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выполнении обязательств по финансированию социально-значимых проектов муниципального образования за 2020 год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86087"/>
              </p:ext>
            </p:extLst>
          </p:nvPr>
        </p:nvGraphicFramePr>
        <p:xfrm>
          <a:off x="107504" y="908721"/>
          <a:ext cx="8928991" cy="3678924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/>
                <a:gridCol w="1080120"/>
                <a:gridCol w="1512168"/>
                <a:gridCol w="1584176"/>
                <a:gridCol w="1152127"/>
              </a:tblGrid>
              <a:tr h="360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средств окружного бюджета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за счет средств городского бюджета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804">
                <a:tc gridSpan="6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"Повышение уровня жизнеобеспечения </a:t>
                      </a:r>
                    </a:p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безопасности жизнедеятельности населения муниципального образования"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endParaRPr kumimoji="0" lang="ru-RU" sz="1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811">
                <a:tc gridSpan="6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3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 3 "Обеспечение безопасности эксплуатации автомобильных дорог местного значения и доступности общественных транспортных услуг"</a:t>
                      </a:r>
                      <a:endParaRPr kumimoji="0" lang="ru-RU" sz="1300" b="1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endParaRPr kumimoji="0" lang="ru-RU" sz="13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13">
                <a:tc gridSpan="6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kumimoji="0" lang="ru-RU" sz="10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Ненецкого автономного округа "Дорожная сеть"</a:t>
                      </a:r>
                      <a:endParaRPr lang="ru-RU" sz="1000" b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55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ул. Авиаторов в г. Нарьян-Маре (1 этап)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7476,8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4 079,7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4 038,9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87">
                <a:tc gridSpan="6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неисполнением подрядчиком своих обязательств контракт расторгнут в одностороннем порядке по инициативе Заказчика, объект планируется ввести в эксплуатацию в 2021 году, техническая готовность объекта капитального строительства на конец отчетного периода 90%.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103">
                <a:tc>
                  <a:txBody>
                    <a:bodyPr/>
                    <a:lstStyle/>
                    <a:p>
                      <a:pPr lvl="0" algn="l">
                        <a:buClr>
                          <a:schemeClr val="accent1"/>
                        </a:buClr>
                        <a:buSzPct val="70000"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ул. Полярная в г. Нарьян-Маре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11507,8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9 647,6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9 551,1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 gridSpan="6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Дополнительным соглашением № 4 от 31.12.2020 срок исполнения контракта продлен до 30.09.2021, объект планируется ввести в эксплуатацию в 2021 году, техническая готовность объекта капитального строительства на конец отчетного периода 60%.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Clr>
                          <a:schemeClr val="accent1"/>
                        </a:buClr>
                        <a:buSzPct val="70000"/>
                      </a:pPr>
                      <a:endParaRPr lang="ru-RU" sz="1000" b="1" dirty="0" smtClean="0">
                        <a:solidFill>
                          <a:srgbClr val="4E3B3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627" name="Text Box 87"/>
          <p:cNvSpPr txBox="1">
            <a:spLocks noChangeArrowheads="1"/>
          </p:cNvSpPr>
          <p:nvPr/>
        </p:nvSpPr>
        <p:spPr bwMode="auto">
          <a:xfrm>
            <a:off x="7956376" y="692696"/>
            <a:ext cx="977900" cy="175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т</a:t>
            </a:r>
            <a:r>
              <a:rPr lang="ru-RU" sz="1000" b="1" dirty="0" smtClean="0"/>
              <a:t>ыс. руб.</a:t>
            </a:r>
            <a:endParaRPr lang="ru-RU" sz="1000" b="1" dirty="0"/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6289531"/>
            <a:ext cx="83645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30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6708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433387"/>
          </a:xfrm>
          <a:solidFill>
            <a:srgbClr val="5E0231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13390" name="Group 78"/>
          <p:cNvGraphicFramePr>
            <a:graphicFrameLocks noGrp="1"/>
          </p:cNvGraphicFramePr>
          <p:nvPr/>
        </p:nvGraphicFramePr>
        <p:xfrm>
          <a:off x="179388" y="1341438"/>
          <a:ext cx="8784975" cy="2376264"/>
        </p:xfrm>
        <a:graphic>
          <a:graphicData uri="http://schemas.openxmlformats.org/drawingml/2006/table">
            <a:tbl>
              <a:tblPr/>
              <a:tblGrid>
                <a:gridCol w="594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9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8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5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061" name="TextBox 4"/>
          <p:cNvSpPr txBox="1">
            <a:spLocks noChangeArrowheads="1"/>
          </p:cNvSpPr>
          <p:nvPr/>
        </p:nvSpPr>
        <p:spPr bwMode="auto">
          <a:xfrm>
            <a:off x="179388" y="4005263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почтовый адрес: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gorfinup@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www.adm-nmar.ru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20713"/>
            <a:ext cx="878522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u="sng" dirty="0">
                <a:solidFill>
                  <a:srgbClr val="5E0231"/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день.</a:t>
            </a:r>
            <a:endParaRPr lang="ru-RU" sz="1600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5E02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4064" name="Picture 152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Рисунок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7925" y="6392863"/>
            <a:ext cx="3602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31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79257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166100" y="404664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6351"/>
            <a:ext cx="9144000" cy="398313"/>
          </a:xfrm>
          <a:prstGeom prst="rect">
            <a:avLst/>
          </a:prstGeom>
          <a:solidFill>
            <a:srgbClr val="5E0231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Поступление собственных доходов в 2020 году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75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4</a:t>
            </a:r>
            <a:endParaRPr lang="ru-RU" sz="800" dirty="0"/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07499"/>
              </p:ext>
            </p:extLst>
          </p:nvPr>
        </p:nvGraphicFramePr>
        <p:xfrm>
          <a:off x="2627784" y="620688"/>
          <a:ext cx="6408712" cy="5618936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/>
                <a:gridCol w="820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1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6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ФАКТА 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%ИСПОЛНЕ-НИЯ 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40,3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35,6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42,2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,8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,7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900" b="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913880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376092"/>
                          </a:solidFill>
                          <a:latin typeface="Times New Roman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376092"/>
                          </a:solidFill>
                          <a:latin typeface="Times New Roman"/>
                        </a:rPr>
                        <a:t>8,5</a:t>
                      </a:r>
                      <a:endParaRPr lang="ru-RU" sz="1200" b="1" i="0" u="none" strike="noStrike" dirty="0">
                        <a:solidFill>
                          <a:srgbClr val="376092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76092"/>
                          </a:solidFill>
                          <a:latin typeface="Times New Roman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79512" y="404664"/>
          <a:ext cx="4464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</p:spTree>
    <p:extLst>
      <p:ext uri="{BB962C8B-B14F-4D97-AF65-F5344CB8AC3E}">
        <p14:creationId xmlns:p14="http://schemas.microsoft.com/office/powerpoint/2010/main" val="39817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1" name="Text Box 87"/>
          <p:cNvSpPr txBox="1">
            <a:spLocks noChangeArrowheads="1"/>
          </p:cNvSpPr>
          <p:nvPr/>
        </p:nvSpPr>
        <p:spPr bwMode="auto">
          <a:xfrm>
            <a:off x="8028384" y="764704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512" y="764704"/>
            <a:ext cx="8643937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"/>
            <a:ext cx="9144000" cy="404663"/>
          </a:xfrm>
          <a:prstGeom prst="rect">
            <a:avLst/>
          </a:prstGeom>
          <a:solidFill>
            <a:srgbClr val="5E0231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БЕЗВОЗМЕЗДНЫЕ ПОСТУПЛЕНИЯ В ГОРОДСКОЙ БЮДЖЕТ В 2020 ГОДУ</a:t>
            </a:r>
            <a:endParaRPr lang="ru-RU" sz="20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11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43829"/>
              </p:ext>
            </p:extLst>
          </p:nvPr>
        </p:nvGraphicFramePr>
        <p:xfrm>
          <a:off x="179512" y="980728"/>
          <a:ext cx="8856984" cy="301732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461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9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2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92,6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91,2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98,5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Times New Roman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 трансфертов, имеющих целевое назначение, прошлых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Times New Roman"/>
                        </a:rPr>
                        <a:t>138,2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5</a:t>
            </a:r>
            <a:endParaRPr lang="ru-RU" sz="800" dirty="0"/>
          </a:p>
        </p:txBody>
      </p:sp>
      <p:pic>
        <p:nvPicPr>
          <p:cNvPr id="14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630932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2050" name="Picture 2" descr="C:\Users\Finkon4\Desktop\Бюджеты\Отчет 2020\до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3672408" cy="2067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2656"/>
          </a:xfrm>
          <a:solidFill>
            <a:srgbClr val="5E023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РАСХОДЫ ГОРОДСКОГО БЮДЖЕТА В 2020 ГОДУ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31" name="Text Box 87"/>
          <p:cNvSpPr txBox="1">
            <a:spLocks noChangeArrowheads="1"/>
          </p:cNvSpPr>
          <p:nvPr/>
        </p:nvSpPr>
        <p:spPr bwMode="auto">
          <a:xfrm>
            <a:off x="7884368" y="476672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pic>
        <p:nvPicPr>
          <p:cNvPr id="2363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9512" y="476672"/>
            <a:ext cx="8643937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86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15564"/>
              </p:ext>
            </p:extLst>
          </p:nvPr>
        </p:nvGraphicFramePr>
        <p:xfrm>
          <a:off x="179512" y="692696"/>
          <a:ext cx="8856984" cy="3134667"/>
        </p:xfrm>
        <a:graphic>
          <a:graphicData uri="http://schemas.openxmlformats.org/drawingml/2006/table">
            <a:tbl>
              <a:tblPr/>
              <a:tblGrid>
                <a:gridCol w="7445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20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от общей суммы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704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2857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6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3861048"/>
          <a:ext cx="8568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4664"/>
          </a:xfrm>
          <a:solidFill>
            <a:srgbClr val="5E023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МУНИЦИПАЛЬНЫЕ ПРОГРАММЫ 2020 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1592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75980"/>
              </p:ext>
            </p:extLst>
          </p:nvPr>
        </p:nvGraphicFramePr>
        <p:xfrm>
          <a:off x="179512" y="836712"/>
          <a:ext cx="8784976" cy="4866006"/>
        </p:xfrm>
        <a:graphic>
          <a:graphicData uri="http://schemas.openxmlformats.org/drawingml/2006/table">
            <a:tbl>
              <a:tblPr/>
              <a:tblGrid>
                <a:gridCol w="517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51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утверждено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"Повышение эффективности реализации молодежной политики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"Совершенствование и развитие муниципального управления в муниципальном образовании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98,0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предпринимательства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91,1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институтов гражданского общества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"Формирование комфортной городской среды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"Поддержка отдельных категорий граждан муниципального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917,2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880,9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706" name="Text Box 87"/>
          <p:cNvSpPr txBox="1">
            <a:spLocks noChangeArrowheads="1"/>
          </p:cNvSpPr>
          <p:nvPr/>
        </p:nvSpPr>
        <p:spPr bwMode="auto">
          <a:xfrm>
            <a:off x="8166100" y="548680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 dirty="0">
                <a:latin typeface="Calibri" pitchFamily="34" charset="0"/>
              </a:rPr>
              <a:t>млн. руб.</a:t>
            </a:r>
          </a:p>
        </p:txBody>
      </p:sp>
      <p:pic>
        <p:nvPicPr>
          <p:cNvPr id="26708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10" name="TextBox 7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2075"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программы 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 запланирован 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460,4 млн.руб., </a:t>
            </a:r>
          </a:p>
          <a:p>
            <a:pPr marL="92075" algn="ct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год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434,9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млн.руб.или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94,5%.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5E0231"/>
          </a:solidFill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"Повышение уровня жизнеобеспечения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 безопасности жизнедеятельности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населения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образования" </a:t>
            </a:r>
          </a:p>
        </p:txBody>
      </p:sp>
      <p:sp>
        <p:nvSpPr>
          <p:cNvPr id="39945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8</a:t>
            </a:r>
            <a:endParaRPr lang="ru-RU" sz="800" dirty="0"/>
          </a:p>
        </p:txBody>
      </p:sp>
      <p:graphicFrame>
        <p:nvGraphicFramePr>
          <p:cNvPr id="9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75980"/>
              </p:ext>
            </p:extLst>
          </p:nvPr>
        </p:nvGraphicFramePr>
        <p:xfrm>
          <a:off x="179512" y="1556792"/>
          <a:ext cx="8749480" cy="4282555"/>
        </p:xfrm>
        <a:graphic>
          <a:graphicData uri="http://schemas.openxmlformats.org/drawingml/2006/table">
            <a:tbl>
              <a:tblPr/>
              <a:tblGrid>
                <a:gridCol w="519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60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1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1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0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утверждено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"Организация благоприятных и безопасных условий для проживания граждан"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"Обеспечение безопасности жизнедеятельности населения городского округа "Город Нарьян-Мар"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"Обеспечение безопасности эксплуатации автомобильных дорог местного значения и доступности общественных транспортных услуг"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"Обеспечение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5. "Обеспечение комфортных условий проживания на территории муниципального образования "Городской округ "Город Нарьян-Мар"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6 "Создание дополнительных условий для обеспечения жилищных прав граждан, проживающих в МО "Городской округ "Город Нарьян-Мар"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5076056" y="6237312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548680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2075" algn="ctr" fontAlgn="auto"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программы в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 запланирован в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83,5 млн.руб., </a:t>
            </a:r>
          </a:p>
          <a:p>
            <a:pPr marL="92075" algn="ctr" fontAlgn="auto"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год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76,2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млн.руб.или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91,3%.</a:t>
            </a:r>
            <a:endParaRPr lang="ru-RU" sz="1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52736"/>
            <a:ext cx="91440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Количество снесенных домов, признанных непригодными для проживания (0,6 млн. руб., 1 дом);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Субсидии на компенсацию расходов, связанных с  организацией вывоза стоков из септиков и выгребных ям жилых домов 10,2 млн.руб.;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Доля обеспечения граждан доступными жилищно-коммунальными и бытовыми услугами 100% (предоставление услуг общественных бань 25,3млн. руб.);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Подключение жилого дома № 2 по ул. Комсомольская к сетям центрального водоснабжения 0,9 млн. руб.;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Приобретение гусеничного трактора 11,9 млн. руб.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Поставка шредера двухвального 5,0 млн. руб.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Произведен монтаж распределительного шкафа на объекте размещения отходов;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Субсидия муниципальному унитарному предприятию "Комбинат по благоустройству и бытовому обслуживанию" для финансового обеспечения затрат, связанных с деятельностью предприятия, в целях восстановления его платежеспособности (21 млн. руб.) и др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"/>
            <a:ext cx="9144000" cy="476671"/>
          </a:xfrm>
          <a:prstGeom prst="rect">
            <a:avLst/>
          </a:prstGeom>
          <a:solidFill>
            <a:srgbClr val="8C2540"/>
          </a:solidFill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Подпрограмма 1. "Организация благоприятных и безопасных 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условий для проживания граждан"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6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945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076056" y="6279703"/>
            <a:ext cx="392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"Городской округ "Город Нарьян-Мар"</a:t>
            </a:r>
          </a:p>
        </p:txBody>
      </p:sp>
      <p:pic>
        <p:nvPicPr>
          <p:cNvPr id="3074" name="Picture 2" descr="C:\Users\Finkon4\Desktop\Бюджеты\Отчет 2020\новая техника Ч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600400" cy="2399330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3076" name="Picture 4" descr="C:\Users\Finkon4\Desktop\Бюджеты\Отчет 2020\Бан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25144"/>
            <a:ext cx="2376264" cy="1321854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3079" name="Picture 7" descr="C:\Users\Finkon4\Desktop\Бюджеты\Отчет 2020\техн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140968"/>
            <a:ext cx="2880320" cy="1602248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  <p:pic>
        <p:nvPicPr>
          <p:cNvPr id="1026" name="Picture 2" descr="C:\Users\Finkon4\Desktop\Бюджеты\Отчет 2020\КБ иБО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013176"/>
            <a:ext cx="1934344" cy="117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Finkon4\Desktop\Бюджеты\Отчет 2020\ЖК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501008"/>
            <a:ext cx="2644162" cy="1470879"/>
          </a:xfrm>
          <a:prstGeom prst="rect">
            <a:avLst/>
          </a:prstGeom>
          <a:noFill/>
          <a:ln>
            <a:solidFill>
              <a:srgbClr val="8C254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19153</TotalTime>
  <Words>4801</Words>
  <Application>Microsoft Office PowerPoint</Application>
  <PresentationFormat>Экран (4:3)</PresentationFormat>
  <Paragraphs>882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ПАРАМЕТРЫ ГОРОДСКОГО БЮДЖЕТА В 2020 ГОДУ</vt:lpstr>
      <vt:lpstr>Презентация PowerPoint</vt:lpstr>
      <vt:lpstr>Презентация PowerPoint</vt:lpstr>
      <vt:lpstr>Презентация PowerPoint</vt:lpstr>
      <vt:lpstr>РАСХОДЫ ГОРОДСКОГО БЮДЖЕТА В 2020 ГОДУ</vt:lpstr>
      <vt:lpstr>МУНИЦИПАЛЬНЫЕ ПРОГРАММЫ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для граждан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Alex</cp:lastModifiedBy>
  <cp:revision>1823</cp:revision>
  <cp:lastPrinted>2021-04-27T05:21:00Z</cp:lastPrinted>
  <dcterms:created xsi:type="dcterms:W3CDTF">2016-02-18T11:57:44Z</dcterms:created>
  <dcterms:modified xsi:type="dcterms:W3CDTF">2021-06-08T13:16:19Z</dcterms:modified>
</cp:coreProperties>
</file>