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8"/>
  </p:notesMasterIdLst>
  <p:sldIdLst>
    <p:sldId id="256" r:id="rId2"/>
    <p:sldId id="257" r:id="rId3"/>
    <p:sldId id="258" r:id="rId4"/>
    <p:sldId id="261" r:id="rId5"/>
    <p:sldId id="262" r:id="rId6"/>
    <p:sldId id="300" r:id="rId7"/>
    <p:sldId id="259" r:id="rId8"/>
    <p:sldId id="263" r:id="rId9"/>
    <p:sldId id="264" r:id="rId10"/>
    <p:sldId id="280" r:id="rId11"/>
    <p:sldId id="278" r:id="rId12"/>
    <p:sldId id="277" r:id="rId13"/>
    <p:sldId id="268" r:id="rId14"/>
    <p:sldId id="265" r:id="rId15"/>
    <p:sldId id="269" r:id="rId16"/>
    <p:sldId id="270" r:id="rId17"/>
    <p:sldId id="271" r:id="rId18"/>
    <p:sldId id="260" r:id="rId19"/>
    <p:sldId id="272" r:id="rId20"/>
    <p:sldId id="267" r:id="rId21"/>
    <p:sldId id="296" r:id="rId22"/>
    <p:sldId id="273" r:id="rId23"/>
    <p:sldId id="275" r:id="rId24"/>
    <p:sldId id="274" r:id="rId25"/>
    <p:sldId id="282" r:id="rId26"/>
    <p:sldId id="292" r:id="rId27"/>
    <p:sldId id="303" r:id="rId28"/>
    <p:sldId id="283" r:id="rId29"/>
    <p:sldId id="284" r:id="rId30"/>
    <p:sldId id="291" r:id="rId31"/>
    <p:sldId id="293" r:id="rId32"/>
    <p:sldId id="285" r:id="rId33"/>
    <p:sldId id="286" r:id="rId34"/>
    <p:sldId id="287" r:id="rId35"/>
    <p:sldId id="294" r:id="rId36"/>
    <p:sldId id="297" r:id="rId37"/>
    <p:sldId id="288" r:id="rId38"/>
    <p:sldId id="301" r:id="rId39"/>
    <p:sldId id="289" r:id="rId40"/>
    <p:sldId id="302" r:id="rId41"/>
    <p:sldId id="290" r:id="rId42"/>
    <p:sldId id="295" r:id="rId43"/>
    <p:sldId id="310" r:id="rId44"/>
    <p:sldId id="311" r:id="rId45"/>
    <p:sldId id="312" r:id="rId46"/>
    <p:sldId id="313" r:id="rId47"/>
    <p:sldId id="314" r:id="rId48"/>
    <p:sldId id="304" r:id="rId49"/>
    <p:sldId id="305" r:id="rId50"/>
    <p:sldId id="306" r:id="rId51"/>
    <p:sldId id="307" r:id="rId52"/>
    <p:sldId id="308" r:id="rId53"/>
    <p:sldId id="309" r:id="rId54"/>
    <p:sldId id="298" r:id="rId55"/>
    <p:sldId id="299" r:id="rId56"/>
    <p:sldId id="281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8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433124945154382E-2"/>
          <c:y val="0.24323449803149777"/>
          <c:w val="0.39178534315823282"/>
          <c:h val="0.52099570129470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>
                <c:manualLayout>
                  <c:x val="-4.8350206008101332E-2"/>
                  <c:y val="-0.11829227632861654"/>
                </c:manualLayout>
              </c:layout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ru-RU" smtClean="0"/>
                      <a:t>50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00,0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00,0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Материальное поощрение председателей ТОС </c:v>
                </c:pt>
                <c:pt idx="1">
                  <c:v>Организация и проведение обучающих семинаров и курсов </c:v>
                </c:pt>
                <c:pt idx="2">
                  <c:v>Предоставление на конкурсной основе грантов для ТОС </c:v>
                </c:pt>
                <c:pt idx="3">
                  <c:v>Организация и проведение конкурса «Лучший ТОС» </c:v>
                </c:pt>
                <c:pt idx="4">
                  <c:v>Возмещение затрат на приобретение имущества </c:v>
                </c:pt>
                <c:pt idx="5">
                  <c:v>Возмещение затрат на арендную плату за аренду нежилых помещений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504</c:v>
                </c:pt>
                <c:pt idx="1">
                  <c:v>130</c:v>
                </c:pt>
                <c:pt idx="2">
                  <c:v>900</c:v>
                </c:pt>
                <c:pt idx="3">
                  <c:v>180</c:v>
                </c:pt>
                <c:pt idx="4">
                  <c:v>600</c:v>
                </c:pt>
                <c:pt idx="5">
                  <c:v>200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2763943394766152"/>
          <c:y val="7.3268364939464412E-2"/>
          <c:w val="0.57086664560278044"/>
          <c:h val="0.8898034913936845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433124945154323E-2"/>
          <c:y val="0.24323449803149763"/>
          <c:w val="0.42315767259898157"/>
          <c:h val="0.563015501968503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smtClean="0"/>
                      <a:t>00,0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smtClean="0"/>
                      <a:t>51</a:t>
                    </a:r>
                    <a:r>
                      <a:rPr lang="en-US" smtClean="0"/>
                      <a:t>,1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smtClean="0"/>
                      <a:t>5,0</a:t>
                    </a:r>
                    <a:endParaRPr lang="en-US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Предоставление на конкурсной основе грантов для СОНКО;</c:v>
                </c:pt>
                <c:pt idx="1">
                  <c:v>Проведение конкурса "Лучшая благоустроенная территория"</c:v>
                </c:pt>
                <c:pt idx="2">
                  <c:v>Поддержка общественных объединений без образования юридического лица ;</c:v>
                </c:pt>
                <c:pt idx="3">
                  <c:v>Организация и проведение конкурса на лучший социальный проект СОНО.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900</c:v>
                </c:pt>
                <c:pt idx="1">
                  <c:v>106.1</c:v>
                </c:pt>
                <c:pt idx="2">
                  <c:v>456.1</c:v>
                </c:pt>
                <c:pt idx="3">
                  <c:v>137.9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4556647934237575"/>
          <c:y val="0.16054060039370088"/>
          <c:w val="0.55293960020806665"/>
          <c:h val="0.7346530511811053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u="none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ПРОГРАММНАЯ ЧАСТЬ </a:t>
            </a:r>
            <a:r>
              <a:rPr lang="ru-RU" dirty="0" smtClean="0"/>
              <a:t>696,6 млн. руб. </a:t>
            </a:r>
            <a:endParaRPr lang="ru-RU" dirty="0"/>
          </a:p>
        </c:rich>
      </c:tx>
      <c:layout>
        <c:manualLayout>
          <c:xMode val="edge"/>
          <c:yMode val="edge"/>
          <c:x val="2.0717265320976854E-4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296182237278085E-2"/>
          <c:y val="0.18509494246759586"/>
          <c:w val="0.52592691098108379"/>
          <c:h val="0.705207217732005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ПРОГРАММНАЯ ЧАСТЬ 696,6 ТЫС. РУБ. </c:v>
                </c:pt>
              </c:strCache>
            </c:strRef>
          </c:tx>
          <c:explosion val="25"/>
          <c:dPt>
            <c:idx val="1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8"/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FFFF00"/>
                </a:solidFill>
              </a:ln>
            </c:spPr>
          </c:dPt>
          <c:dPt>
            <c:idx val="9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МП "Благоустройство"</c:v>
                </c:pt>
                <c:pt idx="1">
                  <c:v>МП "Местное самоуправление"</c:v>
                </c:pt>
                <c:pt idx="2">
                  <c:v>МП "Финансы"</c:v>
                </c:pt>
                <c:pt idx="3">
                  <c:v>МП "Управление городским хозяйством"</c:v>
                </c:pt>
                <c:pt idx="4">
                  <c:v>МП "Развитие транспортной системы"</c:v>
                </c:pt>
                <c:pt idx="5">
                  <c:v>МП "Энергосбережение и энергоэффективность"</c:v>
                </c:pt>
                <c:pt idx="6">
                  <c:v>МП "Обеспечение доступным и комфортным жильем, коммунальными  и бытовыми услугами населения города"   </c:v>
                </c:pt>
                <c:pt idx="7">
                  <c:v>МП  "Молодежь"</c:v>
                </c:pt>
                <c:pt idx="8">
                  <c:v>МП  "Создание условий для экономического развития"</c:v>
                </c:pt>
                <c:pt idx="9">
                  <c:v>МП "Поддержка общественных инициатив"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126.4</c:v>
                </c:pt>
                <c:pt idx="1">
                  <c:v>265.10000000000002</c:v>
                </c:pt>
                <c:pt idx="2">
                  <c:v>7.4</c:v>
                </c:pt>
                <c:pt idx="3">
                  <c:v>105.5</c:v>
                </c:pt>
                <c:pt idx="4">
                  <c:v>118.2</c:v>
                </c:pt>
                <c:pt idx="5">
                  <c:v>10.3</c:v>
                </c:pt>
                <c:pt idx="6">
                  <c:v>55.4</c:v>
                </c:pt>
                <c:pt idx="7">
                  <c:v>2.1</c:v>
                </c:pt>
                <c:pt idx="8">
                  <c:v>5.0999999999999996</c:v>
                </c:pt>
                <c:pt idx="9">
                  <c:v>1.1000000000000001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074162210588828"/>
          <c:y val="0"/>
          <c:w val="0.45777690678163818"/>
          <c:h val="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u="sng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 НЕПРОГРАММНАЯ ЧАСТЬ </a:t>
            </a:r>
            <a:r>
              <a:rPr lang="ru-RU" dirty="0" smtClean="0"/>
              <a:t>65,8 млн. руб. </a:t>
            </a:r>
            <a:endParaRPr lang="ru-RU" dirty="0"/>
          </a:p>
        </c:rich>
      </c:tx>
      <c:layout>
        <c:manualLayout>
          <c:xMode val="edge"/>
          <c:yMode val="edge"/>
          <c:x val="2.0717265320977752E-4"/>
          <c:y val="1.288235749982452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296182237278061E-2"/>
          <c:y val="0.18767140128807339"/>
          <c:w val="0.42222393310749817"/>
          <c:h val="0.563541550015398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НЕПРОГРАММНАЯ ЧАСТЬ 65,8 млн. руб. 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473282193417193E-2"/>
                  <c:y val="5.8502538534478704E-2"/>
                </c:manualLayout>
              </c:layout>
              <c:showLegendKey val="1"/>
              <c:showVal val="1"/>
              <c:separator>
</c:separator>
            </c:dLbl>
            <c:dLbl>
              <c:idx val="3"/>
              <c:layout>
                <c:manualLayout>
                  <c:x val="3.1538420261858768E-2"/>
                  <c:y val="6.749807576124589E-2"/>
                </c:manualLayout>
              </c:layout>
              <c:showLegendKey val="1"/>
              <c:showVal val="1"/>
              <c:separator>
</c:separator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Функционирование главы МО</c:v>
                </c:pt>
                <c:pt idx="1">
                  <c:v>Функционирование Совета городского округа "Город Нарьян-Мар"</c:v>
                </c:pt>
                <c:pt idx="2">
                  <c:v>Обеспечение деятельности Контрольно-счетной палаты МО</c:v>
                </c:pt>
                <c:pt idx="3">
                  <c:v>Резервный фонд Администрации МО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4.9000000000000004</c:v>
                </c:pt>
                <c:pt idx="1">
                  <c:v>29.5</c:v>
                </c:pt>
                <c:pt idx="2">
                  <c:v>10.1</c:v>
                </c:pt>
                <c:pt idx="3">
                  <c:v>21.3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5777923980701207"/>
          <c:y val="0.10354189768689658"/>
          <c:w val="0.54222076019298759"/>
          <c:h val="0.65169330981643769"/>
        </c:manualLayout>
      </c:layout>
      <c:txPr>
        <a:bodyPr/>
        <a:lstStyle/>
        <a:p>
          <a:pPr algn="ctr">
            <a:defRPr lang="ru-RU" sz="1200" b="0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D5396-14A3-4988-9192-BFB8CC288D8E}" type="doc">
      <dgm:prSet loTypeId="urn:microsoft.com/office/officeart/2005/8/layout/funnel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D17949D-CF55-4DD0-B79F-EF473B6AE89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1BE474-7DEE-4C17-83B6-7A58F184C4AD}" type="parTrans" cxnId="{2EA7D557-931C-4F7D-A6F0-A936CA4B3F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879D14-1908-45A3-BAB6-97D256E8ED7B}" type="sibTrans" cxnId="{2EA7D557-931C-4F7D-A6F0-A936CA4B3F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F9F742-834E-463E-AA2A-D3F2AB34D59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3070AA0-4302-4436-B842-6A36036CE16D}" type="parTrans" cxnId="{92D2419B-09AC-4EAA-A193-E293152A72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9180CD-3ACC-42F9-AB54-B95EE08C8798}" type="sibTrans" cxnId="{92D2419B-09AC-4EAA-A193-E293152A72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156A02-1CA1-4C37-8059-444F38A2B2B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Безвозмездные поступления из других уровней бюджетной системы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72043E-9FB7-46C3-8193-F8F2F0C467C0}" type="parTrans" cxnId="{A7D4298E-3A87-4B71-B4F3-98421D41F1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CFB4075-447D-4F11-8B46-77AF845EC1D1}" type="sibTrans" cxnId="{A7D4298E-3A87-4B71-B4F3-98421D41F1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B63C42-F455-4C92-A077-4B834C166EF2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Доходная часть бюджета МО "Городской округ "Город Нарьян-Мар"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25BBCAE0-CEA7-4F6C-993F-1293BA92FF8E}" type="parTrans" cxnId="{0D17C71E-8073-40CA-9DA8-AC63395F27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2125F1-6F2B-4A7C-A5BC-62E43AB96956}" type="sibTrans" cxnId="{0D17C71E-8073-40CA-9DA8-AC63395F27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8E5B700-B536-4FD4-BE2A-0D5C25BB386F}" type="pres">
      <dgm:prSet presAssocID="{502D5396-14A3-4988-9192-BFB8CC288D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5D3AB-5007-42BF-983E-AFD603D6945B}" type="pres">
      <dgm:prSet presAssocID="{502D5396-14A3-4988-9192-BFB8CC288D8E}" presName="ellipse" presStyleLbl="trBgShp" presStyleIdx="0" presStyleCnt="1"/>
      <dgm:spPr/>
    </dgm:pt>
    <dgm:pt modelId="{01E1604A-101A-4B41-A924-786ED2BBA64E}" type="pres">
      <dgm:prSet presAssocID="{502D5396-14A3-4988-9192-BFB8CC288D8E}" presName="arrow1" presStyleLbl="fgShp" presStyleIdx="0" presStyleCnt="1"/>
      <dgm:spPr/>
    </dgm:pt>
    <dgm:pt modelId="{66CF6FA0-98F1-44D6-9602-44CDDFDE2E81}" type="pres">
      <dgm:prSet presAssocID="{502D5396-14A3-4988-9192-BFB8CC288D8E}" presName="rectangle" presStyleLbl="revTx" presStyleIdx="0" presStyleCnt="1" custScaleX="9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74099-90EC-431E-8396-453793F92BBB}" type="pres">
      <dgm:prSet presAssocID="{D2F9F742-834E-463E-AA2A-D3F2AB34D59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B822-616E-4C79-9B34-42720DE5DB72}" type="pres">
      <dgm:prSet presAssocID="{09156A02-1CA1-4C37-8059-444F38A2B2B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01E1-2475-45A7-B00F-B5F1E4EB5934}" type="pres">
      <dgm:prSet presAssocID="{36B63C42-F455-4C92-A077-4B834C166EF2}" presName="item3" presStyleLbl="node1" presStyleIdx="2" presStyleCnt="3" custLinFactNeighborX="-2002" custLinFactNeighborY="-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59550-8AD6-4370-83A5-02FF76CEA1E9}" type="pres">
      <dgm:prSet presAssocID="{502D5396-14A3-4988-9192-BFB8CC288D8E}" presName="funnel" presStyleLbl="trAlignAcc1" presStyleIdx="0" presStyleCnt="1" custScaleX="102216" custScaleY="114626" custLinFactNeighborX="688" custLinFactNeighborY="-39"/>
      <dgm:spPr>
        <a:solidFill>
          <a:schemeClr val="bg1">
            <a:alpha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2016289B-8002-4B91-9501-C655E9ABE8C3}" type="presOf" srcId="{D2F9F742-834E-463E-AA2A-D3F2AB34D593}" destId="{C2E6B822-616E-4C79-9B34-42720DE5DB72}" srcOrd="0" destOrd="0" presId="urn:microsoft.com/office/officeart/2005/8/layout/funnel1"/>
    <dgm:cxn modelId="{38F83569-1F8C-454B-B1EE-3D31F96783EF}" type="presOf" srcId="{DD17949D-CF55-4DD0-B79F-EF473B6AE89C}" destId="{A9B501E1-2475-45A7-B00F-B5F1E4EB5934}" srcOrd="0" destOrd="0" presId="urn:microsoft.com/office/officeart/2005/8/layout/funnel1"/>
    <dgm:cxn modelId="{3895F8E5-856E-4A04-B51C-6AD8DBDB7115}" type="presOf" srcId="{502D5396-14A3-4988-9192-BFB8CC288D8E}" destId="{08E5B700-B536-4FD4-BE2A-0D5C25BB386F}" srcOrd="0" destOrd="0" presId="urn:microsoft.com/office/officeart/2005/8/layout/funnel1"/>
    <dgm:cxn modelId="{F2750A8F-FAF3-4B1B-A697-44B82C00059C}" type="presOf" srcId="{09156A02-1CA1-4C37-8059-444F38A2B2B2}" destId="{AC474099-90EC-431E-8396-453793F92BBB}" srcOrd="0" destOrd="0" presId="urn:microsoft.com/office/officeart/2005/8/layout/funnel1"/>
    <dgm:cxn modelId="{BA7E34CF-FFEC-4C90-B62E-FE816340F68D}" type="presOf" srcId="{36B63C42-F455-4C92-A077-4B834C166EF2}" destId="{66CF6FA0-98F1-44D6-9602-44CDDFDE2E81}" srcOrd="0" destOrd="0" presId="urn:microsoft.com/office/officeart/2005/8/layout/funnel1"/>
    <dgm:cxn modelId="{A7D4298E-3A87-4B71-B4F3-98421D41F109}" srcId="{502D5396-14A3-4988-9192-BFB8CC288D8E}" destId="{09156A02-1CA1-4C37-8059-444F38A2B2B2}" srcOrd="2" destOrd="0" parTransId="{DB72043E-9FB7-46C3-8193-F8F2F0C467C0}" sibTransId="{6CFB4075-447D-4F11-8B46-77AF845EC1D1}"/>
    <dgm:cxn modelId="{0D17C71E-8073-40CA-9DA8-AC63395F2702}" srcId="{502D5396-14A3-4988-9192-BFB8CC288D8E}" destId="{36B63C42-F455-4C92-A077-4B834C166EF2}" srcOrd="3" destOrd="0" parTransId="{25BBCAE0-CEA7-4F6C-993F-1293BA92FF8E}" sibTransId="{C42125F1-6F2B-4A7C-A5BC-62E43AB96956}"/>
    <dgm:cxn modelId="{92D2419B-09AC-4EAA-A193-E293152A7273}" srcId="{502D5396-14A3-4988-9192-BFB8CC288D8E}" destId="{D2F9F742-834E-463E-AA2A-D3F2AB34D593}" srcOrd="1" destOrd="0" parTransId="{D3070AA0-4302-4436-B842-6A36036CE16D}" sibTransId="{EC9180CD-3ACC-42F9-AB54-B95EE08C8798}"/>
    <dgm:cxn modelId="{2EA7D557-931C-4F7D-A6F0-A936CA4B3F7D}" srcId="{502D5396-14A3-4988-9192-BFB8CC288D8E}" destId="{DD17949D-CF55-4DD0-B79F-EF473B6AE89C}" srcOrd="0" destOrd="0" parTransId="{F41BE474-7DEE-4C17-83B6-7A58F184C4AD}" sibTransId="{DB879D14-1908-45A3-BAB6-97D256E8ED7B}"/>
    <dgm:cxn modelId="{C9470BCD-BEC0-40F4-A43D-9E337424160C}" type="presParOf" srcId="{08E5B700-B536-4FD4-BE2A-0D5C25BB386F}" destId="{7145D3AB-5007-42BF-983E-AFD603D6945B}" srcOrd="0" destOrd="0" presId="urn:microsoft.com/office/officeart/2005/8/layout/funnel1"/>
    <dgm:cxn modelId="{8DC12796-7F62-4F7B-AA53-18BD9F4F3281}" type="presParOf" srcId="{08E5B700-B536-4FD4-BE2A-0D5C25BB386F}" destId="{01E1604A-101A-4B41-A924-786ED2BBA64E}" srcOrd="1" destOrd="0" presId="urn:microsoft.com/office/officeart/2005/8/layout/funnel1"/>
    <dgm:cxn modelId="{DB3049DE-0AC1-4253-8398-263FF9956BDC}" type="presParOf" srcId="{08E5B700-B536-4FD4-BE2A-0D5C25BB386F}" destId="{66CF6FA0-98F1-44D6-9602-44CDDFDE2E81}" srcOrd="2" destOrd="0" presId="urn:microsoft.com/office/officeart/2005/8/layout/funnel1"/>
    <dgm:cxn modelId="{8DA610F3-5CC8-4F8D-8E09-4CFA4D55F1FE}" type="presParOf" srcId="{08E5B700-B536-4FD4-BE2A-0D5C25BB386F}" destId="{AC474099-90EC-431E-8396-453793F92BBB}" srcOrd="3" destOrd="0" presId="urn:microsoft.com/office/officeart/2005/8/layout/funnel1"/>
    <dgm:cxn modelId="{0C691F70-10E4-47A4-B9BA-3D538D927C16}" type="presParOf" srcId="{08E5B700-B536-4FD4-BE2A-0D5C25BB386F}" destId="{C2E6B822-616E-4C79-9B34-42720DE5DB72}" srcOrd="4" destOrd="0" presId="urn:microsoft.com/office/officeart/2005/8/layout/funnel1"/>
    <dgm:cxn modelId="{643CE7D8-2120-4EA1-AF0C-9E4E010139F2}" type="presParOf" srcId="{08E5B700-B536-4FD4-BE2A-0D5C25BB386F}" destId="{A9B501E1-2475-45A7-B00F-B5F1E4EB5934}" srcOrd="5" destOrd="0" presId="urn:microsoft.com/office/officeart/2005/8/layout/funnel1"/>
    <dgm:cxn modelId="{3E464ADF-606B-41BB-8843-86FE21930017}" type="presParOf" srcId="{08E5B700-B536-4FD4-BE2A-0D5C25BB386F}" destId="{84859550-8AD6-4370-83A5-02FF76CEA1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CD9FC-617C-41B4-BCB4-24EE55D8BEF9}" type="doc">
      <dgm:prSet loTypeId="urn:microsoft.com/office/officeart/2005/8/layout/chevron2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1BF811F-10E8-4A15-BBC4-B21AB64D541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897171-0109-465E-B865-2B4F4294FA9F}" type="parTrans" cxnId="{7EFBE369-BEB7-495F-B9E7-B8F7824091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EAFD8E-1593-42C7-9376-02FD64833690}" type="sibTrans" cxnId="{7EFBE369-BEB7-495F-B9E7-B8F7824091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035FE5-7B84-4D11-8223-6AFFB41A6D29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 на доходы физических лиц, единый налог на вменённый доход, единый сельскохозяйственный налог, акцизы, государственная пошлина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473A57-8C5F-42EA-9A18-39BEE21FF9C4}" type="parTrans" cxnId="{D90FF2E1-4449-4228-B3BD-A964455EBC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D85180-7954-43BB-8668-5CBACE813FE6}" type="sibTrans" cxnId="{D90FF2E1-4449-4228-B3BD-A964455EBC1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45D59B-5CC0-42A3-BDF0-7FC3320ABB0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E16F96-7663-49A6-BD5C-AFDCBBB78578}" type="parTrans" cxnId="{E2656AB8-D48F-45EF-9BB6-75B4740BFA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E637AA-EDFC-43A1-8892-B9D0F5E9F245}" type="sibTrans" cxnId="{E2656AB8-D48F-45EF-9BB6-75B4740BFA5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4AB755-679C-4286-BD0D-5C9C9F1BC7FC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имущества, штрафы, продажа муниципального имущества, плата за негативное воздействие на окружающую среду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82200E-D9D3-4CF3-B362-6F2D7F62B2B6}" type="parTrans" cxnId="{BF5F4F29-BBFF-486F-AA7A-A2112B0BF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951338-E5EB-444A-8DA1-3CF67C3E259E}" type="sibTrans" cxnId="{BF5F4F29-BBFF-486F-AA7A-A2112B0BF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46BB8A-5E14-4CFB-B646-472B75AF011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Безмозмездные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поступления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B32576-1F1B-4BF3-888C-1BA70BEDE566}" type="parTrans" cxnId="{40095396-8DF0-45B4-BD80-FFBA1C7DF9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95D6F5-A802-4DE3-B557-820B8AC8037D}" type="sibTrans" cxnId="{40095396-8DF0-45B4-BD80-FFBA1C7DF9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765718E-B35B-479C-904C-6A5182540A78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Дотации, субвенции, субсидии, иные межбюджетные трансферты, прочие безвозмездные поступления, доходы от возвратов остатков субсидий, субвенций и иных межбюджетных трансфертов прошлых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47062F-7715-4A84-BC24-DE1E93C7E790}" type="parTrans" cxnId="{A10C3653-319A-4327-A0DF-2DB81B343D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194B86-FBAC-4EF7-8584-910B2FBA8D8F}" type="sibTrans" cxnId="{A10C3653-319A-4327-A0DF-2DB81B343D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78A10A1-0590-42AB-8749-A50AC3D88E67}" type="pres">
      <dgm:prSet presAssocID="{CA0CD9FC-617C-41B4-BCB4-24EE55D8BE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5D705-1063-4E74-8CA4-25AC1AF099D2}" type="pres">
      <dgm:prSet presAssocID="{A1BF811F-10E8-4A15-BBC4-B21AB64D541A}" presName="composite" presStyleCnt="0"/>
      <dgm:spPr/>
    </dgm:pt>
    <dgm:pt modelId="{5EBA3C99-B358-46D2-80B0-4656E783D90C}" type="pres">
      <dgm:prSet presAssocID="{A1BF811F-10E8-4A15-BBC4-B21AB64D54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1D760-4258-4243-870E-B75CA131ED95}" type="pres">
      <dgm:prSet presAssocID="{A1BF811F-10E8-4A15-BBC4-B21AB64D541A}" presName="descendantText" presStyleLbl="alignAcc1" presStyleIdx="0" presStyleCnt="3" custScaleX="97902" custLinFactNeighborX="-1214" custLinFactNeighborY="-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64D64-5818-4194-946D-9064DB1392C2}" type="pres">
      <dgm:prSet presAssocID="{02EAFD8E-1593-42C7-9376-02FD64833690}" presName="sp" presStyleCnt="0"/>
      <dgm:spPr/>
    </dgm:pt>
    <dgm:pt modelId="{182F1280-B937-437F-A7F3-458A8E52E5AF}" type="pres">
      <dgm:prSet presAssocID="{2B45D59B-5CC0-42A3-BDF0-7FC3320ABB09}" presName="composite" presStyleCnt="0"/>
      <dgm:spPr/>
    </dgm:pt>
    <dgm:pt modelId="{A2CFEFE9-7521-41A3-8C40-3F7129EA4A9D}" type="pres">
      <dgm:prSet presAssocID="{2B45D59B-5CC0-42A3-BDF0-7FC3320ABB0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9A28B-B6A2-4229-B4B2-6D7E45F21110}" type="pres">
      <dgm:prSet presAssocID="{2B45D59B-5CC0-42A3-BDF0-7FC3320ABB09}" presName="descendantText" presStyleLbl="alignAcc1" presStyleIdx="1" presStyleCnt="3" custScaleX="97383" custLinFactNeighborX="-949" custLinFactNeighborY="-1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5502F-F6E6-4F9A-A525-36092757A518}" type="pres">
      <dgm:prSet presAssocID="{9CE637AA-EDFC-43A1-8892-B9D0F5E9F245}" presName="sp" presStyleCnt="0"/>
      <dgm:spPr/>
    </dgm:pt>
    <dgm:pt modelId="{7BDBE72E-F7DF-40C6-A8E9-A7DD9EEEE338}" type="pres">
      <dgm:prSet presAssocID="{9646BB8A-5E14-4CFB-B646-472B75AF011C}" presName="composite" presStyleCnt="0"/>
      <dgm:spPr/>
    </dgm:pt>
    <dgm:pt modelId="{8D5FE20F-556C-4709-BB95-BEFFB64E2CD5}" type="pres">
      <dgm:prSet presAssocID="{9646BB8A-5E14-4CFB-B646-472B75AF011C}" presName="parentText" presStyleLbl="alignNode1" presStyleIdx="2" presStyleCnt="3" custScaleY="1127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8B2D4-5166-4982-BD3E-B32D93428E41}" type="pres">
      <dgm:prSet presAssocID="{9646BB8A-5E14-4CFB-B646-472B75AF011C}" presName="descendantText" presStyleLbl="alignAcc1" presStyleIdx="2" presStyleCnt="3" custScaleX="97383" custScaleY="120940" custLinFactNeighborX="-1473" custLinFactNeighborY="-2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95396-8DF0-45B4-BD80-FFBA1C7DF983}" srcId="{CA0CD9FC-617C-41B4-BCB4-24EE55D8BEF9}" destId="{9646BB8A-5E14-4CFB-B646-472B75AF011C}" srcOrd="2" destOrd="0" parTransId="{48B32576-1F1B-4BF3-888C-1BA70BEDE566}" sibTransId="{2E95D6F5-A802-4DE3-B557-820B8AC8037D}"/>
    <dgm:cxn modelId="{5D50273C-D478-473F-AE47-0DC9973C60EF}" type="presOf" srcId="{A1BF811F-10E8-4A15-BBC4-B21AB64D541A}" destId="{5EBA3C99-B358-46D2-80B0-4656E783D90C}" srcOrd="0" destOrd="0" presId="urn:microsoft.com/office/officeart/2005/8/layout/chevron2"/>
    <dgm:cxn modelId="{7EFBE369-BEB7-495F-B9E7-B8F7824091FF}" srcId="{CA0CD9FC-617C-41B4-BCB4-24EE55D8BEF9}" destId="{A1BF811F-10E8-4A15-BBC4-B21AB64D541A}" srcOrd="0" destOrd="0" parTransId="{48897171-0109-465E-B865-2B4F4294FA9F}" sibTransId="{02EAFD8E-1593-42C7-9376-02FD64833690}"/>
    <dgm:cxn modelId="{A10C3653-319A-4327-A0DF-2DB81B343DB8}" srcId="{9646BB8A-5E14-4CFB-B646-472B75AF011C}" destId="{6765718E-B35B-479C-904C-6A5182540A78}" srcOrd="0" destOrd="0" parTransId="{DA47062F-7715-4A84-BC24-DE1E93C7E790}" sibTransId="{AE194B86-FBAC-4EF7-8584-910B2FBA8D8F}"/>
    <dgm:cxn modelId="{4C916F2F-2B10-4B1A-9113-84E5FE150180}" type="presOf" srcId="{14035FE5-7B84-4D11-8223-6AFFB41A6D29}" destId="{F0C1D760-4258-4243-870E-B75CA131ED95}" srcOrd="0" destOrd="0" presId="urn:microsoft.com/office/officeart/2005/8/layout/chevron2"/>
    <dgm:cxn modelId="{BF5F4F29-BBFF-486F-AA7A-A2112B0BF4FB}" srcId="{2B45D59B-5CC0-42A3-BDF0-7FC3320ABB09}" destId="{B64AB755-679C-4286-BD0D-5C9C9F1BC7FC}" srcOrd="0" destOrd="0" parTransId="{D482200E-D9D3-4CF3-B362-6F2D7F62B2B6}" sibTransId="{45951338-E5EB-444A-8DA1-3CF67C3E259E}"/>
    <dgm:cxn modelId="{AE69CE7C-1E4A-4544-B685-F17FD4030D2A}" type="presOf" srcId="{CA0CD9FC-617C-41B4-BCB4-24EE55D8BEF9}" destId="{178A10A1-0590-42AB-8749-A50AC3D88E67}" srcOrd="0" destOrd="0" presId="urn:microsoft.com/office/officeart/2005/8/layout/chevron2"/>
    <dgm:cxn modelId="{E2656AB8-D48F-45EF-9BB6-75B4740BFA5F}" srcId="{CA0CD9FC-617C-41B4-BCB4-24EE55D8BEF9}" destId="{2B45D59B-5CC0-42A3-BDF0-7FC3320ABB09}" srcOrd="1" destOrd="0" parTransId="{7EE16F96-7663-49A6-BD5C-AFDCBBB78578}" sibTransId="{9CE637AA-EDFC-43A1-8892-B9D0F5E9F245}"/>
    <dgm:cxn modelId="{C519A4A8-8C1C-402C-B3EA-588E75A0FFC1}" type="presOf" srcId="{9646BB8A-5E14-4CFB-B646-472B75AF011C}" destId="{8D5FE20F-556C-4709-BB95-BEFFB64E2CD5}" srcOrd="0" destOrd="0" presId="urn:microsoft.com/office/officeart/2005/8/layout/chevron2"/>
    <dgm:cxn modelId="{F2B4CD97-0378-4552-9932-01F264739A8E}" type="presOf" srcId="{6765718E-B35B-479C-904C-6A5182540A78}" destId="{82B8B2D4-5166-4982-BD3E-B32D93428E41}" srcOrd="0" destOrd="0" presId="urn:microsoft.com/office/officeart/2005/8/layout/chevron2"/>
    <dgm:cxn modelId="{33484DE0-8961-49B8-ADF5-24A83D0394DA}" type="presOf" srcId="{2B45D59B-5CC0-42A3-BDF0-7FC3320ABB09}" destId="{A2CFEFE9-7521-41A3-8C40-3F7129EA4A9D}" srcOrd="0" destOrd="0" presId="urn:microsoft.com/office/officeart/2005/8/layout/chevron2"/>
    <dgm:cxn modelId="{1D19EE5E-1CD1-4937-8810-7C6CE6928A1D}" type="presOf" srcId="{B64AB755-679C-4286-BD0D-5C9C9F1BC7FC}" destId="{1839A28B-B6A2-4229-B4B2-6D7E45F21110}" srcOrd="0" destOrd="0" presId="urn:microsoft.com/office/officeart/2005/8/layout/chevron2"/>
    <dgm:cxn modelId="{D90FF2E1-4449-4228-B3BD-A964455EBC14}" srcId="{A1BF811F-10E8-4A15-BBC4-B21AB64D541A}" destId="{14035FE5-7B84-4D11-8223-6AFFB41A6D29}" srcOrd="0" destOrd="0" parTransId="{41473A57-8C5F-42EA-9A18-39BEE21FF9C4}" sibTransId="{10D85180-7954-43BB-8668-5CBACE813FE6}"/>
    <dgm:cxn modelId="{4C058BA9-6DF5-4B51-B841-0D3B824E77AB}" type="presParOf" srcId="{178A10A1-0590-42AB-8749-A50AC3D88E67}" destId="{4695D705-1063-4E74-8CA4-25AC1AF099D2}" srcOrd="0" destOrd="0" presId="urn:microsoft.com/office/officeart/2005/8/layout/chevron2"/>
    <dgm:cxn modelId="{A77173D1-52EE-4178-BD3F-9B70F44A3B5D}" type="presParOf" srcId="{4695D705-1063-4E74-8CA4-25AC1AF099D2}" destId="{5EBA3C99-B358-46D2-80B0-4656E783D90C}" srcOrd="0" destOrd="0" presId="urn:microsoft.com/office/officeart/2005/8/layout/chevron2"/>
    <dgm:cxn modelId="{777F8438-36F1-461D-A2EA-0987524E4522}" type="presParOf" srcId="{4695D705-1063-4E74-8CA4-25AC1AF099D2}" destId="{F0C1D760-4258-4243-870E-B75CA131ED95}" srcOrd="1" destOrd="0" presId="urn:microsoft.com/office/officeart/2005/8/layout/chevron2"/>
    <dgm:cxn modelId="{128F757B-B1A3-4D42-ABF8-911B8977FFA2}" type="presParOf" srcId="{178A10A1-0590-42AB-8749-A50AC3D88E67}" destId="{C4164D64-5818-4194-946D-9064DB1392C2}" srcOrd="1" destOrd="0" presId="urn:microsoft.com/office/officeart/2005/8/layout/chevron2"/>
    <dgm:cxn modelId="{022D42CF-04A2-4F58-B7E3-A2147C40A95D}" type="presParOf" srcId="{178A10A1-0590-42AB-8749-A50AC3D88E67}" destId="{182F1280-B937-437F-A7F3-458A8E52E5AF}" srcOrd="2" destOrd="0" presId="urn:microsoft.com/office/officeart/2005/8/layout/chevron2"/>
    <dgm:cxn modelId="{1DAABFE1-F088-4C15-98CE-CBBB7FA36E5E}" type="presParOf" srcId="{182F1280-B937-437F-A7F3-458A8E52E5AF}" destId="{A2CFEFE9-7521-41A3-8C40-3F7129EA4A9D}" srcOrd="0" destOrd="0" presId="urn:microsoft.com/office/officeart/2005/8/layout/chevron2"/>
    <dgm:cxn modelId="{CF8F01BA-AF50-421B-B102-694FA48A3B6D}" type="presParOf" srcId="{182F1280-B937-437F-A7F3-458A8E52E5AF}" destId="{1839A28B-B6A2-4229-B4B2-6D7E45F21110}" srcOrd="1" destOrd="0" presId="urn:microsoft.com/office/officeart/2005/8/layout/chevron2"/>
    <dgm:cxn modelId="{0E4BFCF6-3B41-4654-AB89-744FB61D5D99}" type="presParOf" srcId="{178A10A1-0590-42AB-8749-A50AC3D88E67}" destId="{B775502F-F6E6-4F9A-A525-36092757A518}" srcOrd="3" destOrd="0" presId="urn:microsoft.com/office/officeart/2005/8/layout/chevron2"/>
    <dgm:cxn modelId="{0E20D2BD-3672-4E15-830A-1D2FC4DED93D}" type="presParOf" srcId="{178A10A1-0590-42AB-8749-A50AC3D88E67}" destId="{7BDBE72E-F7DF-40C6-A8E9-A7DD9EEEE338}" srcOrd="4" destOrd="0" presId="urn:microsoft.com/office/officeart/2005/8/layout/chevron2"/>
    <dgm:cxn modelId="{C08A4272-BAD1-4B71-B515-DBB525946E45}" type="presParOf" srcId="{7BDBE72E-F7DF-40C6-A8E9-A7DD9EEEE338}" destId="{8D5FE20F-556C-4709-BB95-BEFFB64E2CD5}" srcOrd="0" destOrd="0" presId="urn:microsoft.com/office/officeart/2005/8/layout/chevron2"/>
    <dgm:cxn modelId="{194C83A8-33D2-49E8-9F08-9021B79C5271}" type="presParOf" srcId="{7BDBE72E-F7DF-40C6-A8E9-A7DD9EEEE338}" destId="{82B8B2D4-5166-4982-BD3E-B32D93428E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45D3AB-5007-42BF-983E-AFD603D6945B}">
      <dsp:nvSpPr>
        <dsp:cNvPr id="0" name=""/>
        <dsp:cNvSpPr/>
      </dsp:nvSpPr>
      <dsp:spPr>
        <a:xfrm>
          <a:off x="2321907" y="321683"/>
          <a:ext cx="3916569" cy="13601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1604A-101A-4B41-A924-786ED2BBA64E}">
      <dsp:nvSpPr>
        <dsp:cNvPr id="0" name=""/>
        <dsp:cNvSpPr/>
      </dsp:nvSpPr>
      <dsp:spPr>
        <a:xfrm>
          <a:off x="3906751" y="3652284"/>
          <a:ext cx="759025" cy="48577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F6FA0-98F1-44D6-9602-44CDDFDE2E81}">
      <dsp:nvSpPr>
        <dsp:cNvPr id="0" name=""/>
        <dsp:cNvSpPr/>
      </dsp:nvSpPr>
      <dsp:spPr>
        <a:xfrm>
          <a:off x="2643181" y="4040905"/>
          <a:ext cx="3286165" cy="91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Доходная часть бюджета МО "Городской округ "Город Нарьян-Мар"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3181" y="4040905"/>
        <a:ext cx="3286165" cy="910830"/>
      </dsp:txXfrm>
    </dsp:sp>
    <dsp:sp modelId="{AC474099-90EC-431E-8396-453793F92BBB}">
      <dsp:nvSpPr>
        <dsp:cNvPr id="0" name=""/>
        <dsp:cNvSpPr/>
      </dsp:nvSpPr>
      <dsp:spPr>
        <a:xfrm>
          <a:off x="3745838" y="1786905"/>
          <a:ext cx="1366245" cy="1366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из других уровней бюджетной системы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5838" y="1786905"/>
        <a:ext cx="1366245" cy="1366245"/>
      </dsp:txXfrm>
    </dsp:sp>
    <dsp:sp modelId="{C2E6B822-616E-4C79-9B34-42720DE5DB72}">
      <dsp:nvSpPr>
        <dsp:cNvPr id="0" name=""/>
        <dsp:cNvSpPr/>
      </dsp:nvSpPr>
      <dsp:spPr>
        <a:xfrm>
          <a:off x="2768214" y="761917"/>
          <a:ext cx="1366245" cy="1366245"/>
        </a:xfrm>
        <a:prstGeom prst="ellipse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8214" y="761917"/>
        <a:ext cx="1366245" cy="1366245"/>
      </dsp:txXfrm>
    </dsp:sp>
    <dsp:sp modelId="{A9B501E1-2475-45A7-B00F-B5F1E4EB5934}">
      <dsp:nvSpPr>
        <dsp:cNvPr id="0" name=""/>
        <dsp:cNvSpPr/>
      </dsp:nvSpPr>
      <dsp:spPr>
        <a:xfrm>
          <a:off x="4137467" y="421917"/>
          <a:ext cx="1366245" cy="1366245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37467" y="421917"/>
        <a:ext cx="1366245" cy="1366245"/>
      </dsp:txXfrm>
    </dsp:sp>
    <dsp:sp modelId="{84859550-8AD6-4370-83A5-02FF76CEA1E9}">
      <dsp:nvSpPr>
        <dsp:cNvPr id="0" name=""/>
        <dsp:cNvSpPr/>
      </dsp:nvSpPr>
      <dsp:spPr>
        <a:xfrm>
          <a:off x="2143141" y="-93975"/>
          <a:ext cx="4344731" cy="3897779"/>
        </a:xfrm>
        <a:prstGeom prst="funnel">
          <a:avLst/>
        </a:prstGeom>
        <a:solidFill>
          <a:schemeClr val="bg1">
            <a:alpha val="4000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BA3C99-B358-46D2-80B0-4656E783D90C}">
      <dsp:nvSpPr>
        <dsp:cNvPr id="0" name=""/>
        <dsp:cNvSpPr/>
      </dsp:nvSpPr>
      <dsp:spPr>
        <a:xfrm rot="5400000">
          <a:off x="-214952" y="256139"/>
          <a:ext cx="1696249" cy="1187374"/>
        </a:xfrm>
        <a:prstGeom prst="chevron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14952" y="256139"/>
        <a:ext cx="1696249" cy="1187374"/>
      </dsp:txXfrm>
    </dsp:sp>
    <dsp:sp modelId="{F0C1D760-4258-4243-870E-B75CA131ED95}">
      <dsp:nvSpPr>
        <dsp:cNvPr id="0" name=""/>
        <dsp:cNvSpPr/>
      </dsp:nvSpPr>
      <dsp:spPr>
        <a:xfrm rot="5400000">
          <a:off x="4348218" y="-3133776"/>
          <a:ext cx="1102562" cy="737012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лиц, единый налог на вменённый доход, единый сельскохозяйственный налог, акцизы, государственная пошлина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48218" y="-3133776"/>
        <a:ext cx="1102562" cy="7370122"/>
      </dsp:txXfrm>
    </dsp:sp>
    <dsp:sp modelId="{A2CFEFE9-7521-41A3-8C40-3F7129EA4A9D}">
      <dsp:nvSpPr>
        <dsp:cNvPr id="0" name=""/>
        <dsp:cNvSpPr/>
      </dsp:nvSpPr>
      <dsp:spPr>
        <a:xfrm rot="5400000">
          <a:off x="-214952" y="1768771"/>
          <a:ext cx="1696249" cy="11873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14952" y="1768771"/>
        <a:ext cx="1696249" cy="1187374"/>
      </dsp:txXfrm>
    </dsp:sp>
    <dsp:sp modelId="{1839A28B-B6A2-4229-B4B2-6D7E45F21110}">
      <dsp:nvSpPr>
        <dsp:cNvPr id="0" name=""/>
        <dsp:cNvSpPr/>
      </dsp:nvSpPr>
      <dsp:spPr>
        <a:xfrm rot="5400000">
          <a:off x="4368167" y="-1614045"/>
          <a:ext cx="1102562" cy="73310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имущества, штрафы, продажа муниципального имущества, плата за негативное воздействие на окружающую среду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68167" y="-1614045"/>
        <a:ext cx="1102562" cy="7331052"/>
      </dsp:txXfrm>
    </dsp:sp>
    <dsp:sp modelId="{8D5FE20F-556C-4709-BB95-BEFFB64E2CD5}">
      <dsp:nvSpPr>
        <dsp:cNvPr id="0" name=""/>
        <dsp:cNvSpPr/>
      </dsp:nvSpPr>
      <dsp:spPr>
        <a:xfrm rot="5400000">
          <a:off x="-323198" y="3396842"/>
          <a:ext cx="1912741" cy="1187374"/>
        </a:xfrm>
        <a:prstGeom prst="chevron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Безмозмездные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поступления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23198" y="3396842"/>
        <a:ext cx="1912741" cy="1187374"/>
      </dsp:txXfrm>
    </dsp:sp>
    <dsp:sp modelId="{82B8B2D4-5166-4982-BD3E-B32D93428E41}">
      <dsp:nvSpPr>
        <dsp:cNvPr id="0" name=""/>
        <dsp:cNvSpPr/>
      </dsp:nvSpPr>
      <dsp:spPr>
        <a:xfrm rot="5400000">
          <a:off x="4213282" y="1588"/>
          <a:ext cx="1333438" cy="73310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Дотации, субвенции, субсидии, иные межбюджетные трансферты, прочие безвозмездные поступления, доходы от возвратов остатков субсидий, субвенций и иных межбюджетных трансфертов прошлых лет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13282" y="1588"/>
        <a:ext cx="1333438" cy="7331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0.30252</cdr:x>
      <cdr:y>0.10022</cdr:y>
    </cdr:from>
    <cdr:to>
      <cdr:x>0.43697</cdr:x>
      <cdr:y>0.17795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571768" y="357190"/>
          <a:ext cx="11430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/>
            <a:t>тыс.рублей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115032-10C0-468C-B9E8-0CD4ECA6372D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BB8E08-81F1-4107-81A7-C7971F136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B4545D-1AD0-4443-B30A-17AFEAA7E8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BCBBA6-E57B-4D16-96C7-FF072127C6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DF724C-8C91-4345-A17A-4A6601BDC0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707D76-A628-4D6D-9B0C-484969FB3A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BCBBA6-E57B-4D16-96C7-FF072127C6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DDC49F-F681-4667-B607-FBC56B3AF80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B8E08-81F1-4107-81A7-C7971F136BF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4056-FE34-49B6-971B-E46DA6F0FD51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576-F2C4-41FA-A792-D1DD2566A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F9A8-2A89-465F-83A9-D9804A6C9075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1B8E-BADF-431B-8900-B6C23793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F4CF-7311-4E0A-B798-ABEF427CD9CE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9B36-5FEE-47B4-AF4C-EE8306665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5DE5-E166-4F77-A90B-7889A5E03F22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FC87-98AA-4551-B099-DC0FE266F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5AE2-20EB-4A10-8876-314A7D854BF6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5303-48DB-4527-BD08-E4B4B3C11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BACD-3F9D-4824-9D6A-7A0237862727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FC9F-481F-4083-8696-971BBAA7E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0018-6A0A-43FF-9F22-0B0477F2B559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F350-F77A-4F1B-979D-E63DDF398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13F4-A194-4D79-A198-146A96F67E45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0604-BFA7-418A-87DC-AE6341728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E4AD-F1D3-412C-8D16-81223A9D2763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F886-7D6C-4835-94C0-A31C64E24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9475-6260-4637-82C5-EEC40DC71A1A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E109-70FC-4F71-8EE2-2A2368EF4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ED5B-2109-41EC-8B19-0B15FD3BCF1A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E77C-F9A0-4D07-808D-79E7285C2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C7B6F-1D7B-4240-80DA-6B7870A5F80A}" type="datetimeFigureOut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FAC02-FEF2-4CFC-A468-40E0E48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5" r:id="rId4"/>
    <p:sldLayoutId id="2147483759" r:id="rId5"/>
    <p:sldLayoutId id="2147483754" r:id="rId6"/>
    <p:sldLayoutId id="2147483760" r:id="rId7"/>
    <p:sldLayoutId id="2147483761" r:id="rId8"/>
    <p:sldLayoutId id="2147483762" r:id="rId9"/>
    <p:sldLayoutId id="2147483753" r:id="rId10"/>
    <p:sldLayoutId id="21474837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28165/3e4bbd6dd9fb5dd4e9394f447653506e1d6fa3a9/" TargetMode="External"/><Relationship Id="rId2" Type="http://schemas.openxmlformats.org/officeDocument/2006/relationships/hyperlink" Target="http://www.consultant.ru/document/cons_doc_LAW_28165/9b06776ae7a39546ad4e3ba04bebef14baabf8d2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nsultant.ru/document/cons_doc_LAW_28165/43b2a4727390504760e272227648fa7e6355969d/" TargetMode="External"/><Relationship Id="rId4" Type="http://schemas.openxmlformats.org/officeDocument/2006/relationships/hyperlink" Target="http://www.consultant.ru/document/cons_doc_LAW_28165/c100f38376d82fcc23ff72192989c382d6e3a646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832D7220D425D666D7FF74E1AA2F6CC78E24D4B9320D17EF7453C2D799F4A768122FBA83581e3aFH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6DCCE74F54E5268A6EB4CFED279687C031A8D5295B06B011BA9B58DD9H0KE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-nmar.ru/images/Ekonom/1224.docx" TargetMode="External"/><Relationship Id="rId2" Type="http://schemas.openxmlformats.org/officeDocument/2006/relationships/hyperlink" Target="http://www.adm-nmar.ru/images/Ekonom/%D0%BF1325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dm-nmar.ru/images/Ekonom/1613.docx" TargetMode="External"/><Relationship Id="rId5" Type="http://schemas.openxmlformats.org/officeDocument/2006/relationships/hyperlink" Target="http://www.adm-nmar.ru/images/Ekonom/345.docx" TargetMode="External"/><Relationship Id="rId4" Type="http://schemas.openxmlformats.org/officeDocument/2006/relationships/hyperlink" Target="http://www.adm-nmar.ru/images/Ekonom/thumbnails/post%20970.docx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-nmar.ru/images/1/reestr%20022017.xls" TargetMode="External"/><Relationship Id="rId2" Type="http://schemas.openxmlformats.org/officeDocument/2006/relationships/hyperlink" Target="http://www.adm-nmar.ru/images/Ekonom/thumbnails/reestr%20nko%20sait3.xls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m-nmar.ru/images/NPA/2016/post1067.docx" TargetMode="External"/><Relationship Id="rId3" Type="http://schemas.openxmlformats.org/officeDocument/2006/relationships/hyperlink" Target="http://www.adm-nmar.ru/images/NPA/2016/p47.docx" TargetMode="External"/><Relationship Id="rId7" Type="http://schemas.openxmlformats.org/officeDocument/2006/relationships/hyperlink" Target="http://www.adm-nmar.ru/images/NPA/2016/post1066.docx" TargetMode="External"/><Relationship Id="rId2" Type="http://schemas.openxmlformats.org/officeDocument/2006/relationships/hyperlink" Target="http://www.adm-nmar.ru/images/NEWS/TOS%20I%20NKO/post58red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dm-nmar.ru/images/NPA/2016/865.docx" TargetMode="External"/><Relationship Id="rId5" Type="http://schemas.openxmlformats.org/officeDocument/2006/relationships/hyperlink" Target="http://www.adm-nmar.ru/images/NPA/2016/p866.docx" TargetMode="External"/><Relationship Id="rId4" Type="http://schemas.openxmlformats.org/officeDocument/2006/relationships/hyperlink" Target="http://www.adm-nmar.ru/images/NPA/2016/post237.docx" TargetMode="External"/><Relationship Id="rId9" Type="http://schemas.openxmlformats.org/officeDocument/2006/relationships/hyperlink" Target="http://www.adm-nmar.ru/images/NPA/2016/post1080.docx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4313" y="714375"/>
            <a:ext cx="8596312" cy="67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50" y="4000500"/>
            <a:ext cx="8732838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u="sng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(от старонормандского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bougette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313" y="1449388"/>
            <a:ext cx="2071687" cy="252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500813" y="1500188"/>
            <a:ext cx="2546350" cy="227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(содержание муниципальных бюджетных учреждений, капитальный ремонт и содержание объектов муниципальной собственности и другие)</a:t>
            </a: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214313" y="4857750"/>
            <a:ext cx="865822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500188"/>
            <a:ext cx="3071813" cy="2500312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14313" y="785813"/>
            <a:ext cx="8429625" cy="78581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7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2875" y="2643188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42875" y="2754313"/>
            <a:ext cx="928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63" y="3405188"/>
            <a:ext cx="6929437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ставки НДФЛ может быть 9, 13, 15, 30 или 35 %. Конкретная ставка зависит от статуса получателя дохода (резидент или нерезидент) и от вида полученного дохода зарплата, доходы по ценным бумагам, призы и т. д.).</a:t>
            </a:r>
            <a:r>
              <a:rPr lang="ru-RU" sz="1200" dirty="0">
                <a:latin typeface="+mn-lt"/>
                <a:cs typeface="+mn-cs"/>
              </a:rPr>
              <a:t> 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42875" y="342900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42875" y="3540125"/>
            <a:ext cx="928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СТАВКА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42875" y="1857375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142875" y="1928813"/>
            <a:ext cx="150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ПЛАТЕЛЬЩИКИ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63" y="2714625"/>
            <a:ext cx="6929437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Доход, полученный налогоплательщиками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3063" y="1714500"/>
            <a:ext cx="7000875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Налогоплательщиками налога на доходы физических лиц признаются физические лица, являющиеся налоговыми резидентами РФ, а также физические лица, получающие доходы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источников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РФ, не являющиеся налоговыми резидентами РФ.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42875" y="428625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5" name="TextBox 16"/>
          <p:cNvSpPr txBox="1">
            <a:spLocks noChangeArrowheads="1"/>
          </p:cNvSpPr>
          <p:nvPr/>
        </p:nvSpPr>
        <p:spPr bwMode="auto">
          <a:xfrm>
            <a:off x="71438" y="4357688"/>
            <a:ext cx="1214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СРОК УПЛАТЫ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9250" y="4365625"/>
            <a:ext cx="6929438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 главой 23 НК РФ.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42875" y="485775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8" name="TextBox 19"/>
          <p:cNvSpPr txBox="1">
            <a:spLocks noChangeArrowheads="1"/>
          </p:cNvSpPr>
          <p:nvPr/>
        </p:nvSpPr>
        <p:spPr bwMode="auto">
          <a:xfrm>
            <a:off x="142875" y="4929188"/>
            <a:ext cx="1214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ЛЬГОТЫ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3063" y="4929188"/>
            <a:ext cx="6929437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НК РФ Статья 217. Доходы, не подлежащие налогообложению (освобождаемые от налогообложения)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физических лиц, которые облагаются по ставке НДФЛ в размере 13 процентов, можно уменьшить на сумму так называемых налоговых вычетов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п. 3 ст. 210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>п. 1 ст. 224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НК РФ). Предусмотрено несколько групп таких вычетов (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4"/>
              </a:rPr>
              <a:t>ст. ст. 218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/>
              </a:rPr>
              <a:t>221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НК РФ). Наиболее распространенными являются стандартные, социальные и имущественные налоговые вычеты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14313" y="785813"/>
            <a:ext cx="8429625" cy="57148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u="sng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2875" y="2143122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142844" y="2214554"/>
            <a:ext cx="928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42" y="2714620"/>
            <a:ext cx="7358114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процента; в размере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процента; в размере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1,0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исходя из кадастровой стоимости земельных участков.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2844" y="271462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142844" y="2786058"/>
            <a:ext cx="928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СТАВКА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42875" y="1500185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142844" y="1571612"/>
            <a:ext cx="150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ПЛАТЕЛЬЩИКИ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42" y="2214554"/>
            <a:ext cx="7358114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Земельные участки, расположенные в пределах территории города Нарьян-Мара.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3042" y="1428736"/>
            <a:ext cx="73581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налогоплательщиками являются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 и физические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лица,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являющиеся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собственниками земли, землевладельцами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землепользователями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42844" y="342900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9" name="TextBox 16"/>
          <p:cNvSpPr txBox="1">
            <a:spLocks noChangeArrowheads="1"/>
          </p:cNvSpPr>
          <p:nvPr/>
        </p:nvSpPr>
        <p:spPr bwMode="auto">
          <a:xfrm>
            <a:off x="142844" y="3500438"/>
            <a:ext cx="1214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УПЛАТЫ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3032" y="3357568"/>
            <a:ext cx="73581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 15 марта года, следующего 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отчетным, налогоплательщиками - организациями;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позднее 1 декабря, налогоплательщиками - физическими лицами.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42844" y="4714884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92" name="TextBox 19"/>
          <p:cNvSpPr txBox="1">
            <a:spLocks noChangeArrowheads="1"/>
          </p:cNvSpPr>
          <p:nvPr/>
        </p:nvSpPr>
        <p:spPr bwMode="auto">
          <a:xfrm>
            <a:off x="142844" y="4786322"/>
            <a:ext cx="1214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ЛЬГОТЫ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3042" y="4000504"/>
            <a:ext cx="735811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налогообложения земельным налогом освобождаются следующие категории налогоплательщиков: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граждане и организации в соответствии со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ст. 395 Налогового кодекса РФ;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организации в отношении предоставленных им земель общего пользования;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муниципальные предприятия жилищно-коммунального хозяйства и транспорта;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пенсионеры по возрасту - в отношении земельных участков под домами индивидуальной жилой застройки, в пределах норм предоставления земельных участков и под индивидуальными гаражами (лодочными стоянками);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органы местного самоуправления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физические лица, владеющие земельным участком, предоставленным в соответствии с законом НАО от 15.11.2011г. № 79-ОЗ "О бесплатном предоставлении земельных участков многодетным семьям в НАО и в период с 1 июня 2013 года по 1 июня 2014 года.</a:t>
            </a:r>
            <a:endParaRPr lang="ru-RU" sz="1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79388" y="765175"/>
            <a:ext cx="8429625" cy="78581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u="sng" dirty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2875" y="314325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42875" y="3254375"/>
            <a:ext cx="928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63" y="3405188"/>
            <a:ext cx="6929437" cy="277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2844" y="4214818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142844" y="4286256"/>
            <a:ext cx="928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СТАВКА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42844" y="200024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142844" y="2071678"/>
            <a:ext cx="150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ПЛАТЕЛЬЩИКИ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63" y="2714625"/>
            <a:ext cx="7000903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жилой дом;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жилое помещение (квартира, комната);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гараж,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машино-место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единый недвижимый комплекс;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объект незавершенного строительства;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иные здание, строение, сооружение, помещение.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3063" y="1857375"/>
            <a:ext cx="7000875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Налогоплательщиками налога признаются физические лица, обладающие правом собственности на имущество, признаваемое объектом налогообложения в соответствии со статьей 401 НК РФ.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42844" y="4857760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3" name="TextBox 16"/>
          <p:cNvSpPr txBox="1">
            <a:spLocks noChangeArrowheads="1"/>
          </p:cNvSpPr>
          <p:nvPr/>
        </p:nvSpPr>
        <p:spPr bwMode="auto">
          <a:xfrm>
            <a:off x="142844" y="4929198"/>
            <a:ext cx="1214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СРОК УПЛАТЫ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3063" y="4286250"/>
            <a:ext cx="7000903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0,1%; 0,2%; 0,3%; 2,0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42875" y="5643563"/>
            <a:ext cx="1428750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6" name="TextBox 19"/>
          <p:cNvSpPr txBox="1">
            <a:spLocks noChangeArrowheads="1"/>
          </p:cNvSpPr>
          <p:nvPr/>
        </p:nvSpPr>
        <p:spPr bwMode="auto">
          <a:xfrm>
            <a:off x="142875" y="57150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ЛЬГОТЫ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3042" y="5572140"/>
            <a:ext cx="700092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Статья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407 НК РФ. Налоговые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льготы;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п.4 Решение Совета городского округа "Город Нарьян-Мар" № 282-р от 26.10.2016 года "О налоге на имущество физических лиц".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63" y="4929188"/>
            <a:ext cx="7000903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позднее 1 декабря года, следующего за истекшим налоговым периодом.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286751" cy="500063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задачи и приоритетные направления бюджетной политики МО "Городской округ "Город Нарьян-Мар" на 2018 год и плановый период 2019 и 2020 годов: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285852" y="1214422"/>
            <a:ext cx="72866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округа, с учетом текущей экономической ситуации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1285875" y="2190745"/>
            <a:ext cx="72866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определение приоритетных направлений бюджетных расходов, повышение их эффективности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1285875" y="2763835"/>
            <a:ext cx="7286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</a:t>
            </a:r>
          </a:p>
        </p:txBody>
      </p:sp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1259632" y="3212976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достижение оптимального соотношения поставленных результатов и финансового обеспечения</a:t>
            </a: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1259632" y="3933056"/>
            <a:ext cx="7286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качества предоставления муниципальных услуг (выполнения работ) </a:t>
            </a:r>
          </a:p>
        </p:txBody>
      </p:sp>
      <p:sp>
        <p:nvSpPr>
          <p:cNvPr id="26633" name="Прямоугольник 9"/>
          <p:cNvSpPr>
            <a:spLocks noChangeArrowheads="1"/>
          </p:cNvSpPr>
          <p:nvPr/>
        </p:nvSpPr>
        <p:spPr bwMode="auto">
          <a:xfrm>
            <a:off x="1259632" y="4365104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оптимизация функций муниципального управления, повышение эффективности их обеспечения</a:t>
            </a:r>
          </a:p>
        </p:txBody>
      </p:sp>
      <p:sp>
        <p:nvSpPr>
          <p:cNvPr id="26635" name="Прямоугольник 41"/>
          <p:cNvSpPr>
            <a:spLocks noChangeArrowheads="1"/>
          </p:cNvSpPr>
          <p:nvPr/>
        </p:nvSpPr>
        <p:spPr bwMode="auto">
          <a:xfrm>
            <a:off x="1259632" y="5229200"/>
            <a:ext cx="72866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открытости и прозрачности финансовой деятельности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500040" y="1285860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500063" y="2285994"/>
            <a:ext cx="64293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3" y="2786060"/>
            <a:ext cx="64293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500063" y="3286125"/>
            <a:ext cx="64293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500063" y="3929063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500063" y="4429125"/>
            <a:ext cx="64293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539552" y="5157192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5"/>
          <p:cNvSpPr>
            <a:spLocks noChangeArrowheads="1"/>
          </p:cNvSpPr>
          <p:nvPr/>
        </p:nvSpPr>
        <p:spPr bwMode="auto">
          <a:xfrm>
            <a:off x="1285852" y="1835141"/>
            <a:ext cx="7286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сохранение и развитие доходных источников городского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00034" y="1857366"/>
            <a:ext cx="64293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928670"/>
            <a:ext cx="8643937" cy="431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ПАРАМЕТРЫ ГОРОДСКОГО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71"/>
          <p:cNvGraphicFramePr>
            <a:graphicFrameLocks noGrp="1"/>
          </p:cNvGraphicFramePr>
          <p:nvPr/>
        </p:nvGraphicFramePr>
        <p:xfrm>
          <a:off x="571472" y="1643050"/>
          <a:ext cx="8286777" cy="4172988"/>
        </p:xfrm>
        <a:graphic>
          <a:graphicData uri="http://schemas.openxmlformats.org/drawingml/2006/table">
            <a:tbl>
              <a:tblPr/>
              <a:tblGrid>
                <a:gridCol w="3553081"/>
                <a:gridCol w="1183424"/>
                <a:gridCol w="1183424"/>
                <a:gridCol w="1183424"/>
                <a:gridCol w="1183424"/>
              </a:tblGrid>
              <a:tr h="57149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2017г.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2018г.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2019г.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2020г.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758,4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743,1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745,1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751,4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5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в том числе: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2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кредита кредитных организаций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кредита кредитной организации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95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РФ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95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 от других бюджетов бюджетной системы РФ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95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80" name="TextBox 5"/>
          <p:cNvSpPr txBox="1">
            <a:spLocks noChangeArrowheads="1"/>
          </p:cNvSpPr>
          <p:nvPr/>
        </p:nvSpPr>
        <p:spPr bwMode="auto">
          <a:xfrm>
            <a:off x="7929586" y="1344602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endParaRPr lang="ru-RU" dirty="0">
              <a:latin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0" y="571500"/>
          <a:ext cx="8869363" cy="4981575"/>
        </p:xfrm>
        <a:graphic>
          <a:graphicData uri="http://schemas.openxmlformats.org/presentationml/2006/ole">
            <p:oleObj spid="_x0000_s28675" name="Worksheet" r:id="rId4" imgW="7762994" imgH="4219446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995" y="231753"/>
            <a:ext cx="8458201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142844" y="785794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СОБСТВЕННЫХ ДОХОДОВ</a:t>
            </a:r>
            <a:r>
              <a:rPr lang="ru-RU" sz="1700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6643702" y="1357298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179388" y="908050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ДОХОДОВ  НА 2018 ГОД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-142875" y="1571625"/>
          <a:ext cx="9097963" cy="4678363"/>
        </p:xfrm>
        <a:graphic>
          <a:graphicData uri="http://schemas.openxmlformats.org/presentationml/2006/ole">
            <p:oleObj spid="_x0000_s30723" name="Worksheet" r:id="rId4" imgW="8667795" imgH="466734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6" name="Object 4"/>
          <p:cNvGraphicFramePr>
            <a:graphicFrameLocks noChangeAspect="1"/>
          </p:cNvGraphicFramePr>
          <p:nvPr/>
        </p:nvGraphicFramePr>
        <p:xfrm>
          <a:off x="4360863" y="2214563"/>
          <a:ext cx="3914775" cy="1873250"/>
        </p:xfrm>
        <a:graphic>
          <a:graphicData uri="http://schemas.openxmlformats.org/presentationml/2006/ole">
            <p:oleObj spid="_x0000_s32776" name="Worksheet" r:id="rId4" imgW="3657523" imgH="1752651" progId="Excel.Sheet.8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55576" y="2204864"/>
          <a:ext cx="3406775" cy="1465262"/>
        </p:xfrm>
        <a:graphic>
          <a:graphicData uri="http://schemas.openxmlformats.org/presentationml/2006/ole">
            <p:oleObj spid="_x0000_s32777" name="Worksheet" r:id="rId5" imgW="3514773" imgH="1381254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214313" y="928688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ДОХОДОВ ГОРОДСКОГО БЮДЖЕТА</a:t>
            </a:r>
          </a:p>
          <a:p>
            <a:pPr algn="ctr"/>
            <a:endParaRPr lang="ru-RU" sz="17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6429388" y="4071942"/>
            <a:ext cx="1785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4429125" y="24288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</a:p>
          <a:p>
            <a:endParaRPr lang="ru-RU" sz="1200">
              <a:latin typeface="Franklin Gothic Book"/>
            </a:endParaRP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214282" y="2357431"/>
            <a:ext cx="1857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</a:p>
          <a:p>
            <a:endParaRPr lang="ru-RU" dirty="0">
              <a:latin typeface="Franklin Gothic Book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2678903" y="3536147"/>
            <a:ext cx="29305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Прямоугольник 13"/>
          <p:cNvSpPr>
            <a:spLocks noChangeArrowheads="1"/>
          </p:cNvSpPr>
          <p:nvPr/>
        </p:nvSpPr>
        <p:spPr bwMode="auto">
          <a:xfrm>
            <a:off x="7429500" y="2000250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285984" y="3929066"/>
            <a:ext cx="1785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8900" y="612775"/>
            <a:ext cx="8915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</a:t>
            </a:r>
            <a:r>
              <a:rPr lang="ru-RU" sz="4000" b="1" u="sng" dirty="0">
                <a:solidFill>
                  <a:schemeClr val="accent2"/>
                </a:solidFill>
                <a:latin typeface="Franklin Gothic Book"/>
              </a:rPr>
              <a:t> 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46088" y="2154238"/>
            <a:ext cx="6981825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376613" y="1444623"/>
            <a:ext cx="2341562" cy="10969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26000" tIns="46800" rIns="126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Franklin Gothic Book"/>
              </a:rPr>
              <a:t>Формы межбюджетных трансфертов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5750" y="3070225"/>
            <a:ext cx="2500313" cy="261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/>
              <a:t>Дотации</a:t>
            </a:r>
            <a:r>
              <a:rPr lang="ru-RU" sz="1400" dirty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101975" y="3143248"/>
            <a:ext cx="2970213" cy="2587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/>
              <a:t>Субвенция</a:t>
            </a:r>
            <a:r>
              <a:rPr lang="ru-RU" sz="1400" dirty="0"/>
              <a:t> - бюджетные средства, предоставляемые бюджету поселения на безвозмездной и безвозвратной основах на осуществлении определенных целевых расходов, возникающих при выполнении полномочий РФ, переданных для осуществления органам муниципальной власти поселения.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415088" y="3059113"/>
            <a:ext cx="2443162" cy="2608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i="1" u="sng" dirty="0"/>
              <a:t>Субсидия</a:t>
            </a:r>
            <a:r>
              <a:rPr lang="ru-RU" sz="1400" dirty="0"/>
              <a:t> - бюджетные средства, предоставляемые бюджету поселения, в целях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расходных обязательств, возникающих при выполнении полномочий органов местного самоуправления по вопросам местного значения 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7920000">
            <a:off x="1489868" y="1697832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137025" y="2544763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20000"/>
              <a:lumOff val="80000"/>
            </a:schemeClr>
          </a:solidFill>
          <a:ln w="1584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2340000">
            <a:off x="5916613" y="1790700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214313" y="107156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МЕЖБЮДЖЕТНЫХ ТРАНСФЕРТОВ</a:t>
            </a:r>
          </a:p>
          <a:p>
            <a:pPr algn="ctr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71"/>
          <p:cNvGraphicFramePr>
            <a:graphicFrameLocks noGrp="1"/>
          </p:cNvGraphicFramePr>
          <p:nvPr/>
        </p:nvGraphicFramePr>
        <p:xfrm>
          <a:off x="500034" y="1857364"/>
          <a:ext cx="8143932" cy="3505200"/>
        </p:xfrm>
        <a:graphic>
          <a:graphicData uri="http://schemas.openxmlformats.org/drawingml/2006/table">
            <a:tbl>
              <a:tblPr/>
              <a:tblGrid>
                <a:gridCol w="2767303"/>
                <a:gridCol w="1176335"/>
                <a:gridCol w="1400098"/>
                <a:gridCol w="1400098"/>
                <a:gridCol w="1400098"/>
              </a:tblGrid>
              <a:tr h="28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факт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8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81" name="TextBox 13"/>
          <p:cNvSpPr txBox="1">
            <a:spLocks noChangeArrowheads="1"/>
          </p:cNvSpPr>
          <p:nvPr/>
        </p:nvSpPr>
        <p:spPr bwMode="auto">
          <a:xfrm>
            <a:off x="7786710" y="1500174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endParaRPr lang="ru-RU" dirty="0">
              <a:latin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714375" y="714375"/>
            <a:ext cx="74882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9225" y="1089025"/>
            <a:ext cx="2519363" cy="1322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9925" y="1093788"/>
            <a:ext cx="2333625" cy="132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888" y="1104900"/>
            <a:ext cx="2690812" cy="1322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225" y="3067050"/>
            <a:ext cx="2592388" cy="784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50" y="3071813"/>
            <a:ext cx="2505075" cy="784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0" y="2698750"/>
            <a:ext cx="1714500" cy="13684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29500" y="2714625"/>
            <a:ext cx="1714500" cy="13684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625" y="4714875"/>
            <a:ext cx="2566988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98825" y="4784725"/>
            <a:ext cx="2430463" cy="839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69038" y="4784725"/>
            <a:ext cx="2665412" cy="839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625" y="6081713"/>
            <a:ext cx="2566988" cy="581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районов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69038" y="6081713"/>
            <a:ext cx="2665412" cy="581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Бюджеты поселений</a:t>
            </a:r>
          </a:p>
        </p:txBody>
      </p:sp>
      <p:sp>
        <p:nvSpPr>
          <p:cNvPr id="17" name="Стрелка углом вверх 16"/>
          <p:cNvSpPr/>
          <p:nvPr/>
        </p:nvSpPr>
        <p:spPr>
          <a:xfrm>
            <a:off x="2741613" y="5624513"/>
            <a:ext cx="1425575" cy="747712"/>
          </a:xfrm>
          <a:prstGeom prst="bentUpArrow">
            <a:avLst>
              <a:gd name="adj1" fmla="val 13133"/>
              <a:gd name="adj2" fmla="val 13725"/>
              <a:gd name="adj3" fmla="val 178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14888" y="6107113"/>
            <a:ext cx="1457325" cy="433387"/>
          </a:xfrm>
          <a:prstGeom prst="rightArrow">
            <a:avLst>
              <a:gd name="adj1" fmla="val 23674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686300" y="5614988"/>
            <a:ext cx="215900" cy="757237"/>
          </a:xfrm>
          <a:prstGeom prst="upArrow">
            <a:avLst>
              <a:gd name="adj1" fmla="val 50000"/>
              <a:gd name="adj2" fmla="val 536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>
            <a:off x="1444625" y="3935413"/>
            <a:ext cx="2722563" cy="488950"/>
          </a:xfrm>
          <a:prstGeom prst="bentUpArrow">
            <a:avLst>
              <a:gd name="adj1" fmla="val 16487"/>
              <a:gd name="adj2" fmla="val 20418"/>
              <a:gd name="adj3" fmla="val 237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228725" y="4424363"/>
            <a:ext cx="504825" cy="360362"/>
          </a:xfrm>
          <a:prstGeom prst="downArrow">
            <a:avLst>
              <a:gd name="adj1" fmla="val 1702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4330700" y="3921125"/>
            <a:ext cx="277813" cy="863600"/>
          </a:xfrm>
          <a:prstGeom prst="upArrow">
            <a:avLst>
              <a:gd name="adj1" fmla="val 34199"/>
              <a:gd name="adj2" fmla="val 46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4794250" y="3935413"/>
            <a:ext cx="200025" cy="48895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4357688" y="4071938"/>
            <a:ext cx="3824287" cy="595312"/>
          </a:xfrm>
          <a:prstGeom prst="mathMinus">
            <a:avLst>
              <a:gd name="adj1" fmla="val 175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594600" y="4305300"/>
            <a:ext cx="182563" cy="479425"/>
          </a:xfrm>
          <a:prstGeom prst="downArrow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углом вверх 25"/>
          <p:cNvSpPr/>
          <p:nvPr/>
        </p:nvSpPr>
        <p:spPr>
          <a:xfrm>
            <a:off x="1444625" y="2481263"/>
            <a:ext cx="2614613" cy="431800"/>
          </a:xfrm>
          <a:prstGeom prst="bentUpArrow">
            <a:avLst>
              <a:gd name="adj1" fmla="val 24314"/>
              <a:gd name="adj2" fmla="val 26446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249363" y="2913063"/>
            <a:ext cx="484187" cy="223837"/>
          </a:xfrm>
          <a:prstGeom prst="downArrow">
            <a:avLst>
              <a:gd name="adj1" fmla="val 20691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4286250" y="2428875"/>
            <a:ext cx="279400" cy="660400"/>
          </a:xfrm>
          <a:prstGeom prst="upArrow">
            <a:avLst>
              <a:gd name="adj1" fmla="val 34199"/>
              <a:gd name="adj2" fmla="val 46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6500813" y="2428875"/>
            <a:ext cx="242887" cy="287338"/>
          </a:xfrm>
          <a:prstGeom prst="upArrow">
            <a:avLst>
              <a:gd name="adj1" fmla="val 35345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8072438" y="2428875"/>
            <a:ext cx="242887" cy="287338"/>
          </a:xfrm>
          <a:prstGeom prst="upArrow">
            <a:avLst>
              <a:gd name="adj1" fmla="val 35345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Равно 30"/>
          <p:cNvSpPr/>
          <p:nvPr/>
        </p:nvSpPr>
        <p:spPr>
          <a:xfrm>
            <a:off x="2746375" y="1549400"/>
            <a:ext cx="409575" cy="446088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люс 31"/>
          <p:cNvSpPr/>
          <p:nvPr/>
        </p:nvSpPr>
        <p:spPr>
          <a:xfrm>
            <a:off x="5565775" y="1549400"/>
            <a:ext cx="512763" cy="541338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7890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0063" y="1285875"/>
            <a:ext cx="8297862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indent="176213" algn="just">
              <a:spcBef>
                <a:spcPts val="4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1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МО "Городской округ "Город Нарьян-Мар"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местного самоуправления. 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203575" y="2276475"/>
            <a:ext cx="2195513" cy="86518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26000" tIns="46800" rIns="126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городского  бюджета распределены по: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6550" y="3857625"/>
            <a:ext cx="2449513" cy="100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928926" y="3857625"/>
            <a:ext cx="2801938" cy="100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72176" y="3857625"/>
            <a:ext cx="2571750" cy="100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7920000">
            <a:off x="1053294" y="25963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2340000">
            <a:off x="5602276" y="2681288"/>
            <a:ext cx="1735138" cy="709612"/>
          </a:xfrm>
          <a:prstGeom prst="curvedDownArrow">
            <a:avLst>
              <a:gd name="adj1" fmla="val 49187"/>
              <a:gd name="adj2" fmla="val 98634"/>
              <a:gd name="adj3" fmla="val 83417"/>
            </a:avLst>
          </a:prstGeom>
          <a:solidFill>
            <a:schemeClr val="accent1">
              <a:lumMod val="20000"/>
              <a:lumOff val="80000"/>
            </a:schemeClr>
          </a:solidFill>
          <a:ln w="1908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857614" y="3286125"/>
            <a:ext cx="766762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20000"/>
              <a:lumOff val="80000"/>
            </a:schemeClr>
          </a:solidFill>
          <a:ln w="1584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14282" y="2064055"/>
            <a:ext cx="8643998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</a:t>
            </a:r>
            <a:r>
              <a:rPr kumimoji="0" lang="ru-RU" sz="1600" b="1" i="0" u="sng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 "ГОРОДСКОЙ ОКРУГ</a:t>
            </a:r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"ГОРОД НАРЬЯН-МАР"</a:t>
            </a:r>
          </a:p>
          <a:p>
            <a:endParaRPr lang="ru-RU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buFont typeface="Wingdings" pitchFamily="2" charset="2"/>
              <a:buChar char="Ø"/>
            </a:pPr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КОНТРОЛЬНО-СЧЕТНАЯ ПАЛАТА МУНИЦИПАЛЬНОГО ОБРАЗОВАНИЯ "ГОРОДСКОЙ ОКРУГ "ГОРОД НАРЬЯН-МАР"</a:t>
            </a:r>
          </a:p>
          <a:p>
            <a:endParaRPr lang="ru-RU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СОВЕТ ГОРОДСКОГО ОКРУГА "ГОРОД НАРЬЯН-МАР"</a:t>
            </a:r>
          </a:p>
          <a:p>
            <a:endParaRPr lang="ru-RU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МО "ГОРОДСКОЙ    ОКРУГ "ГОРОД НАРЬЯН-МАР"</a:t>
            </a:r>
          </a:p>
          <a:p>
            <a:pPr algn="just"/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8914" name="Заголовок 1"/>
          <p:cNvSpPr txBox="1">
            <a:spLocks/>
          </p:cNvSpPr>
          <p:nvPr/>
        </p:nvSpPr>
        <p:spPr bwMode="auto">
          <a:xfrm>
            <a:off x="285720" y="785794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ФУНКЦИОНАЛЬНАЯ СТРУКТУРА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Box 15"/>
          <p:cNvSpPr txBox="1">
            <a:spLocks noChangeArrowheads="1"/>
          </p:cNvSpPr>
          <p:nvPr/>
        </p:nvSpPr>
        <p:spPr bwMode="auto">
          <a:xfrm>
            <a:off x="428625" y="1557338"/>
            <a:ext cx="82867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7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6" name="Object 20"/>
          <p:cNvGraphicFramePr>
            <a:graphicFrameLocks noChangeAspect="1"/>
          </p:cNvGraphicFramePr>
          <p:nvPr/>
        </p:nvGraphicFramePr>
        <p:xfrm>
          <a:off x="250825" y="1414463"/>
          <a:ext cx="8537575" cy="4210050"/>
        </p:xfrm>
        <a:graphic>
          <a:graphicData uri="http://schemas.openxmlformats.org/presentationml/2006/ole">
            <p:oleObj spid="_x0000_s38916" name="Worksheet" r:id="rId3" imgW="8620032" imgH="424809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</a:p>
        </p:txBody>
      </p:sp>
      <p:sp>
        <p:nvSpPr>
          <p:cNvPr id="39939" name="TextBox 15"/>
          <p:cNvSpPr txBox="1">
            <a:spLocks noChangeArrowheads="1"/>
          </p:cNvSpPr>
          <p:nvPr/>
        </p:nvSpPr>
        <p:spPr bwMode="auto">
          <a:xfrm>
            <a:off x="428625" y="1557338"/>
            <a:ext cx="82867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Программный бюджет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это бюджет, в котором видны цели и задачи, которые предстоит решить за счет бюджетного финансирования в текущем году и в плановом периоде. </a:t>
            </a:r>
          </a:p>
          <a:p>
            <a:endParaRPr lang="ru-RU" sz="2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система мероприятий и инструментов, обеспечивающих достижение приоритетов и целей бюджетной политики</a:t>
            </a:r>
          </a:p>
          <a:p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282" y="785794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Group 81"/>
          <p:cNvGraphicFramePr>
            <a:graphicFrameLocks noGrp="1"/>
          </p:cNvGraphicFramePr>
          <p:nvPr/>
        </p:nvGraphicFramePr>
        <p:xfrm>
          <a:off x="142844" y="1214422"/>
          <a:ext cx="8786874" cy="5399252"/>
        </p:xfrm>
        <a:graphic>
          <a:graphicData uri="http://schemas.openxmlformats.org/drawingml/2006/table">
            <a:tbl>
              <a:tblPr/>
              <a:tblGrid>
                <a:gridCol w="545275"/>
                <a:gridCol w="4610660"/>
                <a:gridCol w="1016663"/>
                <a:gridCol w="798807"/>
                <a:gridCol w="886775"/>
                <a:gridCol w="928694"/>
              </a:tblGrid>
              <a:tr h="639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"Местное самоуправление"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"Благоустройство"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"Обеспечение доступным и комфортным жильем и коммунальными услугами населения города"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"Управление городским хозяйством"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транспортной системы"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"Финансы"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"Молодёжь"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"Создание условий для экономического развития"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"Поддержка общественных инициатив"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"Энергосбережение 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программные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"МЕСТНОЕ САМОУПРАВЛЕНИЕ"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14422"/>
          <a:ext cx="8572560" cy="5072098"/>
        </p:xfrm>
        <a:graphic>
          <a:graphicData uri="http://schemas.openxmlformats.org/drawingml/2006/table">
            <a:tbl>
              <a:tblPr/>
              <a:tblGrid>
                <a:gridCol w="2252113"/>
                <a:gridCol w="6320447"/>
              </a:tblGrid>
              <a:tr h="29132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Цели муниципальной программы         </a:t>
                      </a:r>
                      <a:endParaRPr lang="ru-RU" sz="1400" b="1" dirty="0">
                        <a:latin typeface="Arial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Повышение эффективности и результативности деятельности органов местного самоуправления</a:t>
                      </a:r>
                      <a:endParaRPr lang="ru-RU" sz="1400" dirty="0">
                        <a:latin typeface="Arial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201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Задачи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муниципальной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программы       </a:t>
                      </a:r>
                      <a:endParaRPr lang="ru-RU" sz="1400" b="1" dirty="0">
                        <a:latin typeface="Arial"/>
                        <a:ea typeface="Calibri"/>
                      </a:endParaRP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эффективного функционирования органов местного самоуправления муниципального образования "Городской округ "Город Нарьян-Мар".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исполнения полномочий местного самоуправления.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выполнения отдельных полномочий Администрации МО "Городской округ "Город Нарьян-Мар" по решению вопросов местного значения, имеющих общегосударственный характер.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 социальных обязательств муниципального образования.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Информирование населения о деятельности органов местного самоуправления МО "Городской округ "Город Нарьян-Мар" и принятых ими муниципальных правовых актах.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мер по решению вопросов местного значения в области гражданской обороны и чрезвычайных ситуаций, обеспечения общественного порядка, профилактики терроризма и экстремизма, противодействия коррупции.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консультационной, организационной и финансовой поддержки территориального общественного самоуправления, стимулирование общественной и гражданской активности. </a:t>
                      </a:r>
                    </a:p>
                  </a:txBody>
                  <a:tcPr marL="58428" marR="5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Бюджет МО "Городской округ "Город Нарьян-Мар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554162"/>
          <a:ext cx="8572560" cy="5018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761"/>
                <a:gridCol w="5758799"/>
              </a:tblGrid>
              <a:tr h="5018109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Ожидаемые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результаты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реализации муниципальной программы</a:t>
                      </a:r>
                    </a:p>
                  </a:txBody>
                  <a:tcPr marL="27377" marR="273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эффективности местного самоуправления муниципального образования «Городской округ «Город Нарьян-Мар»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Совершенствование 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программно-целевых принципов деятельности органов местного самоуправления, формирование программного бюджета и программной классификации бюджетных расходов.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 полномочий местного самоуправления.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Выполнение социальных обязательств муниципального образования.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Эффективное управление и содержание муниципальной собственности.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эффективности межмуниципального сотрудничества.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своевременного информирования населения о деятельности органов местного самоуправления МО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«Городской 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округ </a:t>
                      </a:r>
                      <a:r>
                        <a:rPr lang="ru-RU" sz="13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«Город Нарьян-Мар» </a:t>
                      </a: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принятых муниципальных правовых актах.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проведения праздничных и официальных мероприятий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25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профилактике правонарушений и обеспечение безопасности граждан, участие                                 в предупреждении и ликвидации последствий чрезвычайных ситуаций, обеспечение первичных мер пожарной безопасности в границах городского округа, профилактика и предупреждение коррупциогенных факторов.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5019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Выполнение отдельных государственных полномочий.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5019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общественной и гражданской активности населения.</a:t>
                      </a: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50190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Улучшение качества жизни населения на отдельно взятых территориях и города в целом.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1465" algn="l"/>
                        </a:tabLs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роли территориального общественного самоуправления в организации местного самоуправления</a:t>
                      </a:r>
                      <a:r>
                        <a:rPr lang="ru-RU" sz="135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7377" marR="273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1142984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"МЕСТНОЕ САМОУПРАВЛЕНИЕ"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58200" cy="71438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0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"МЕСТНОЕ САМОУПРАВЛЕНИЕ" </a:t>
            </a:r>
            <a:br>
              <a:rPr lang="ru-RU" sz="20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071547"/>
            <a:ext cx="8429684" cy="642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endParaRPr lang="ru-RU" sz="1600" b="1" i="1" u="sng" dirty="0" smtClean="0"/>
          </a:p>
          <a:p>
            <a:pPr algn="just"/>
            <a:endParaRPr lang="ru-RU" sz="1600" b="1" i="1" u="sng" dirty="0" smtClean="0"/>
          </a:p>
          <a:p>
            <a:pPr algn="just"/>
            <a:r>
              <a:rPr lang="ru-RU" sz="1600" b="1" i="1" u="sng" dirty="0" smtClean="0"/>
              <a:t>Получатели:</a:t>
            </a:r>
            <a:r>
              <a:rPr lang="ru-RU" sz="1600" dirty="0" smtClean="0"/>
              <a:t> территориальные общественные самоуправления города Нарьян-Мара Ненецкого автономного округа.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2571744"/>
          <a:ext cx="850112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57158" y="1928802"/>
            <a:ext cx="8429684" cy="3571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i="1" u="sng" dirty="0" smtClean="0"/>
              <a:t>Размер бюджетных ассигнований </a:t>
            </a:r>
            <a:r>
              <a:rPr lang="ru-RU" sz="1600" dirty="0" smtClean="0"/>
              <a:t>- </a:t>
            </a:r>
            <a:r>
              <a:rPr lang="ru-RU" sz="1600" b="1" dirty="0" smtClean="0">
                <a:solidFill>
                  <a:schemeClr val="tx1"/>
                </a:solidFill>
              </a:rPr>
              <a:t>1564,00 тыс.рублей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тыс.рублей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"БЛАГОУСТРОЙСТВО" </a:t>
            </a:r>
          </a:p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700" b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57298"/>
          <a:ext cx="8572560" cy="1827007"/>
        </p:xfrm>
        <a:graphic>
          <a:graphicData uri="http://schemas.openxmlformats.org/drawingml/2006/table">
            <a:tbl>
              <a:tblPr/>
              <a:tblGrid>
                <a:gridCol w="1887084"/>
                <a:gridCol w="6685476"/>
              </a:tblGrid>
              <a:tr h="638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Цели муниципальной программы</a:t>
                      </a: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Создание благоприятной и комфортной среды для жизнедеятельности населения города Нарьян-Мара</a:t>
                      </a: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Задачи муниципальной программы</a:t>
                      </a: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комплексное благоустройство территории города;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устройство зон отдыха и спорта;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снос ветхих и аварийных сооружений;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устройство новых, ремонт и содержание существующих детских игровых площадок;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создание благоприятных условий для проживания граждан.</a:t>
                      </a: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143249"/>
          <a:ext cx="8572560" cy="1869928"/>
        </p:xfrm>
        <a:graphic>
          <a:graphicData uri="http://schemas.openxmlformats.org/drawingml/2006/table">
            <a:tbl>
              <a:tblPr/>
              <a:tblGrid>
                <a:gridCol w="1857388"/>
                <a:gridCol w="6715172"/>
              </a:tblGrid>
              <a:tr h="1869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Повышение уровня благоустройства, комфортности и качества жизни населения, улучшение внешнего облика города, в том числе планируется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к 2020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году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-увеличить площадь тротуаров до 34,1 тыс.кв.м.;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-увеличить протяженность сетей уличного освещения до 67,8 км.;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увеличить количество обустроенных дворовых территорий до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13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ед.;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увеличить количество детских площадок, соответствующих требованиям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безопасности, до 49ед.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054" marR="37054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42845" y="785813"/>
            <a:ext cx="871540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"ОБЕСПЕЧЕНИЕ ДОСТУПНЫМ И КОМФОРТНЫМ ЖИЛЬЕМ И КОММУНАЛЬНЫМИ </a:t>
            </a:r>
          </a:p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УСЛУГАМИ НАСЕЛЕНИЯ ГОРОДА"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785926"/>
          <a:ext cx="8572560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408"/>
                <a:gridCol w="5202152"/>
              </a:tblGrid>
              <a:tr h="378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Цели муниципальной программы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lvl="1"/>
                      <a:endParaRPr lang="ru-RU" sz="1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1. Удовлетворение потребности населения в жилых помещениях.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2. Комплексное освоение и развитие территорий для массового строительства на конкурентном рынке жилья, в том числе жилья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эконом-класса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и малоэтажного, отвечающего стандартам ценовой доступности,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энергоэффективности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 экологичности.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3. Переселение граждан из жилищного фонда, признанного непригодным для проживания и/или с высоким уровнем износа, в комфортное жилье.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4. Обеспечение населения города Нарьян-Мара чистой питьевой водой, соответствующей требованиям безопасности и безвредности, установленным санитарно-эпидемиологическим правилам, в количестве, достаточном для удовлетворения жизненных потребностей и сохранения здоровья граждан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5. Обеспечение доступными жилищно-коммунальными и бытовыми услугами населения города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714375" y="714375"/>
            <a:ext cx="74882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БЮДЖЕТОВ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43000"/>
            <a:ext cx="8358187" cy="5070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Бюджет МО "Городской округ "Город Нарьян-Мар"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2071678"/>
          <a:ext cx="8643998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712"/>
                <a:gridCol w="5950286"/>
              </a:tblGrid>
              <a:tr h="350046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Предоставление жилых помещений гражданам по договорам социального найма.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Формирование специализированного жилищного фонда.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Обеспечение земельных участков коммунальной и транспортной инфраструктурой.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Снос жилищного фонда, непригодного для проживания.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Повышение эффективности и надежности водоснабжения, водоотведения и очистки сточных вод путём: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модернизации и реконструкции существующих и строительства новых объектов систем водоснабжения, водоотведения и очистки сточных вод;</a:t>
                      </a:r>
                    </a:p>
                    <a:p>
                      <a:pPr algn="l"/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обеспечения населения услугами централизованного водоснабжения и водоотведения;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kumimoji="0" lang="ru-RU" sz="1400" b="0" kern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Предоставление субсидий юридическим лицам и индивидуальным предпринимателям в целях обеспечения доступными жилищно-коммунальными и бытовыми услугами населения города.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"ОБЕСПЕЧЕНИЕ ДОСТУПНЫМ И КОМФОРТНЫМ ЖИЛЬЕМ И КОММУНАЛЬНЫМИ </a:t>
            </a:r>
          </a:p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УСЛУГАМИ НАСЕЛЕНИЯ ГОРОДА"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/>
              <a:t>Бюджет МО "Городской округ "Город Нарьян-Мар"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214554"/>
          <a:ext cx="8572560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4857784"/>
              </a:tblGrid>
              <a:tr h="3357586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-количество семей, улучшивших жилищные условия - 2326 семьи;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снос непригодного для проживания жилищного фонда площадью 105,42 тыс. м</a:t>
                      </a:r>
                      <a:r>
                        <a:rPr kumimoji="0" lang="ru-RU" sz="1400" b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общая площадь земельных участков, обеспеченных коммунальной инфраструктурой в рамках Подпрограммы - 820 тыс. м</a:t>
                      </a:r>
                      <a:r>
                        <a:rPr kumimoji="0" lang="ru-RU" sz="1400" b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прирост общей площади жилых помещений составит 18,3 тыс. м</a:t>
                      </a:r>
                      <a:r>
                        <a:rPr kumimoji="0" lang="ru-RU" sz="1400" b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доля уличной водопроводной сети, нуждающейся в замене, составит 2,0%;</a:t>
                      </a:r>
                    </a:p>
                    <a:p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доля уличной канализационной сети, нуждающейся в замене, составит 14%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142985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"ОБЕСПЕЧЕНИЕ ДОСТУПНЫМ И КОМФОРТНЫМ ЖИЛЬЕМ И КОММУНАЛЬНЫМИ </a:t>
            </a:r>
          </a:p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УСЛУГАМИ НАСЕЛЕНИЯ ГОРОДА"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78684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"УПРАВЛЕНИЕ ГОРОДСКИМ ХОЗЯЙСТВОМ"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397000"/>
          <a:ext cx="8501122" cy="4534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638"/>
                <a:gridCol w="4991484"/>
              </a:tblGrid>
              <a:tr h="96043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Эффективное использование муниципального жилого фонда и иного имущества,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овышение эффективности деятельности Муниципального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казенного учреждения "Управление городского хозяйства г. Нарьян-Мара" (далее – МКУ "УГХ г. Нарьян-Мара")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надлежащие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содержание муниципального имущества;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деятельности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подведомственного казенного учреждения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6378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 итогам реализации мероприятий Программы планируется достичь следующих результатов: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улучшение эксплуатационных характеристик жилищного фонда и иного имущества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посредством проведения ремонтов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эффективности деятельности МКУ «УГХ г. Нарьян-Мара»;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отсутствие просроченной кредиторской задолженности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МКУ «УГХ г. Нарьян-Мара».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"ФИНАНСЫ"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85861"/>
          <a:ext cx="8572560" cy="503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804"/>
                <a:gridCol w="5285756"/>
              </a:tblGrid>
              <a:tr h="108558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исполнения расходных обязательств муниципального образования "Городской округ "Город Нарьян-Мар" на основе долгосрочной сбалансированности и устойчивости городского бюджета, повышение эффективности бюджетных расходов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6491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обеспечение долгосрочной сбалансированности и устойчивости городского бюджета, создание условий для повышения эффективности бюджетных расходов;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укрепление собственной доходной базы;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соблюдение ограничений по дефициту городского бюджета, по объему муниципального долга МО "Городской округ "Город Нарьян-Мар" и расходам на его обслуживание, установленных </a:t>
                      </a:r>
                      <a:r>
                        <a:rPr kumimoji="0" lang="ru-RU" sz="14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Бюджетным </a:t>
                      </a:r>
                      <a:r>
                        <a:rPr kumimoji="0" lang="ru-RU" sz="14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tooltip="&quot;Бюджетный кодекс Российской Федерации&quot; от 31.07.1998 N 145-ФЗ (ред. от 15.02.2016, с изм. от 30.03.2016){КонсультантПлюс}"/>
                        </a:rPr>
                        <a:t>кодексом</a:t>
                      </a:r>
                      <a:r>
                        <a:rPr kumimoji="0" lang="ru-RU" sz="14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858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сбалансированность и устойчивость городского бюджета;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увеличение объема налоговых и неналоговых доходов городского бюджета;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создание условий для повышения эффективности управления муниципальными финансами;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переход на формирование городского бюджета на принципах программно-целевого планирования, контроля и последующей оценки эффективности использования бюджетных средств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"МОЛОДЕЖЬ"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412776"/>
          <a:ext cx="8572560" cy="415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094"/>
                <a:gridCol w="5388466"/>
              </a:tblGrid>
              <a:tr h="137461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муниципальной программы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условий для успешной социализации и эффективной самореализации молодёжи, качественное развитие и использование потенциала молодёжи на территории муниципального образования "Городской округ "Город Нарьян-Мар".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474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формирование системы продвижения инициативной и талантливой молодежи;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вовлечение молодежи в социальную практику;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обеспечение эффективной социализации молодежи, находящейся в трудной жизненной ситуации;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реализация проектов Российского союза молодежи;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проведение общегородских мероприятий;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военно-патриотическое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воспитание молодежи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здорового образа жизни, профилактика асоциальных проявлений                    в молодёжной среде, организация отдыха и оздоровления молодежи.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96356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714487"/>
          <a:ext cx="8572560" cy="41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824"/>
                <a:gridCol w="5582736"/>
              </a:tblGrid>
              <a:tr h="4143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увеличение доли молодых людей от общей численности молодежи города, участвующих                 в мероприятиях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творческой направленности (конкурсах, фестивалях), в 2019 году - до 35%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увеличение количества молодых людей, находящихся в трудной жизненной ситуации, вовлеченных в проекты и программы в сфере реабилитации, социальной адаптации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профилактики асоциального поведения,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2019 году – до 195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Количество молодых людей, которым предоставлена единовременная выплата после увольнения в запас из рядов Вооруженных Сил Российской Федерации, в 2019 году – до 40 чел.;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увеличение доли  жителей от общей численности молодежи города, принявших участие в социально значимых акциях гражданско-патриотической направленности, в 2019 году – до 30%.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107154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"МОЛОДЕЖЬ"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42843" y="785813"/>
            <a:ext cx="871540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"СОЗДАНИЕ УСЛОВИЙ ДЛЯ ЭКОНОМИЧЕСКОГО РАЗВИТИЯ"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500175"/>
          <a:ext cx="8572560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686"/>
                <a:gridCol w="5402874"/>
              </a:tblGrid>
              <a:tr h="2757068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благоприятных условий для экономического развития муниципального образования "Городской округ "Город Нарьян-Мар" в сфере малого и среднего предпринимательства и торговли, повышение роли малого и среднего бизнеса в социально-экономическом развитии муниципального образования "Городской округ "Город Нарьян-Мар", насыщение рынка потребительских товаров и услуг, стимулирование граждан к занятию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предпринимательской деятельностью, повышение занятости и населения.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Стимулирование органами местного самоуправления улучшения качества обслуживания и содержания общедомового имущества многоквартирных домов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927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финансовая и имущественная поддержка субъектов малого и среднего предпринимательства;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информационная поддержка субъектов малого и среднего предпринимательства;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консультационная и организационная поддержка субъектов малого и среднего предпринимательства;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условий для повышения экономической грамотности субъектов малого и среднего предпринимательства;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142843" y="785813"/>
            <a:ext cx="871540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"СОЗДАНИЕ УСЛОВИЙ ДЛЯ ЭКОНОМИЧЕСКОГО РАЗВИТИЯ"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381149"/>
          <a:ext cx="842968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5357850"/>
              </a:tblGrid>
              <a:tr h="2357454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информирование субъектов малого и среднего предпринимательства о мероприятиях, проводимых для малого и среднего бизнеса;</a:t>
                      </a:r>
                    </a:p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сохранение существующих и создание новых рабочих мест для трудоспособного населения;</a:t>
                      </a:r>
                    </a:p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оказание содействия субъектам малого и среднего предпринимательства в продвижении на рынке производимых ими товаров и услуг;</a:t>
                      </a:r>
                    </a:p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формирование благоприятного общественного мнения о предпринимательстве;</a:t>
                      </a:r>
                    </a:p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кадровое обеспечение торговой отрасли города (совершенствование подготовки и повышения квалификации кадров, повышение качества и культуры торгового обслуживания потребителей);</a:t>
                      </a:r>
                    </a:p>
                    <a:p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финансовая поддержка управляющих организаций и товариществ собственников жилья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9854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увеличение числа субъектов малого и среднего предпринимательства до 445 ед. на 10 тыс. человек населения в 2020 году;</a:t>
                      </a:r>
                    </a:p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увеличение доли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до 18,1% в 2020 году;</a:t>
                      </a:r>
                    </a:p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увеличение налоговых поступлений в бюджет города от субъектов малого и среднего предпринимательства до 55</a:t>
                      </a:r>
                      <a:r>
                        <a:rPr kumimoji="0"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800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 тыс. руб. в 2020 году;</a:t>
                      </a:r>
                    </a:p>
                    <a:p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количество технических паспортов на многоквартирные дома, изготовленных за счет предоставленной в рамках программы субсидии в 2015 году, - 10 шт.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1714488"/>
            <a:ext cx="8429684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b="1" i="1" u="sng" dirty="0" smtClean="0"/>
              <a:t>Одним из целевых показателей является </a:t>
            </a:r>
            <a:r>
              <a:rPr lang="ru-RU" sz="1600" dirty="0" smtClean="0"/>
              <a:t>- число субъектов малого и среднего предпринимательства.</a:t>
            </a:r>
          </a:p>
          <a:p>
            <a:pPr algn="ctr"/>
            <a:r>
              <a:rPr lang="ru-RU" sz="1600" b="1" i="1" u="sng" dirty="0" smtClean="0"/>
              <a:t>на 01.01.2017 год – </a:t>
            </a:r>
            <a:r>
              <a:rPr lang="ru-RU" sz="1600" b="1" i="1" u="sng" dirty="0" smtClean="0">
                <a:solidFill>
                  <a:schemeClr val="tx1"/>
                </a:solidFill>
              </a:rPr>
              <a:t>890 </a:t>
            </a:r>
            <a:r>
              <a:rPr lang="ru-RU" sz="1600" b="1" i="1" u="sng" dirty="0" smtClean="0"/>
              <a:t>ед.</a:t>
            </a:r>
          </a:p>
          <a:p>
            <a:pPr algn="ctr"/>
            <a:endParaRPr lang="ru-RU" sz="1600" dirty="0" smtClean="0"/>
          </a:p>
          <a:p>
            <a:pPr algn="just"/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214686"/>
            <a:ext cx="8429684" cy="1714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i="1" u="sng" dirty="0" smtClean="0"/>
              <a:t>Объем финансирования муниципальной программы </a:t>
            </a:r>
            <a:r>
              <a:rPr lang="ru-RU" sz="16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b="1" dirty="0" smtClean="0"/>
              <a:t>2018 год - 5 110,0 тыс. руб.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/>
              <a:t> 2019  - 4 010,0 тыс.руб.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 smtClean="0"/>
              <a:t> 2020 год - 4 010,0 тыс.руб.</a:t>
            </a:r>
          </a:p>
          <a:p>
            <a:pPr algn="just"/>
            <a:endParaRPr lang="ru-RU" sz="1600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br>
              <a:rPr lang="ru-RU" sz="2400" dirty="0" smtClean="0"/>
            </a:br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2844" y="785794"/>
            <a:ext cx="871540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"СОЗДАНИЕ УСЛОВИЙ ДЛЯ ЭКОНОМИЧЕСКОГО РАЗВИТИЯ"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0" y="785794"/>
            <a:ext cx="92154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"ПОДДЕРЖКА ОБЩЕСТВЕННЫХ ИНИЦИАТИВ"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57298"/>
          <a:ext cx="8572560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618"/>
                <a:gridCol w="4675942"/>
              </a:tblGrid>
              <a:tr h="1543681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взаимодействия Администрации МО "Городской округ "Город Нарьян-Мар" с социально ориентированными некоммерческими организациями и общественными объединениями граждан в решении задач социально-экономического развития города Нарьян-Мара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5786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повысить активность социально ориентированных некоммерческих организаций и общественных  объединений граждан;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создать условия для развития социально ориентированных некоммерческих организаций и общественных объединений граждан;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усовершенствовать механизм взаимодействия органов местного самоуправления с социально ориентированными некоммерческими организациями и общественными объединениями граждан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975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всего комплекса мероприятий.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928670"/>
            <a:ext cx="7048841" cy="4325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u="sng" cap="all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Источники формирующие доходную часть бюджета</a:t>
            </a:r>
            <a:endParaRPr lang="ru-RU" sz="2000" b="1" u="sng" cap="all" dirty="0">
              <a:solidFill>
                <a:schemeClr val="accent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524037"/>
          <a:ext cx="8572528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Муниципальная программа муниципального образования "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"Поддержка общественных инициатив " 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071547"/>
            <a:ext cx="8429684" cy="8572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endParaRPr lang="ru-RU" sz="1600" b="1" i="1" u="sng" dirty="0" smtClean="0"/>
          </a:p>
          <a:p>
            <a:pPr algn="just"/>
            <a:r>
              <a:rPr lang="ru-RU" sz="1600" b="1" i="1" u="sng" dirty="0" smtClean="0"/>
              <a:t>Получатели:</a:t>
            </a:r>
            <a:r>
              <a:rPr lang="ru-RU" sz="1600" dirty="0" smtClean="0"/>
              <a:t> социально ориентированные некоммерческие организации города Нарьян-Мара Ненецкого автономного округа, общественные объединения граждан без образования юридического лица.</a:t>
            </a:r>
          </a:p>
          <a:p>
            <a:pPr algn="just"/>
            <a:endParaRPr lang="ru-RU" sz="1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2643182"/>
          <a:ext cx="8501122" cy="35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28596" y="2143117"/>
            <a:ext cx="8429684" cy="3571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i="1" u="sng" dirty="0" smtClean="0"/>
              <a:t>Размер бюджетных ассигнований </a:t>
            </a:r>
            <a:r>
              <a:rPr lang="ru-RU" sz="1600" dirty="0" smtClean="0"/>
              <a:t>– </a:t>
            </a:r>
            <a:r>
              <a:rPr lang="ru-RU" sz="1600" b="1" dirty="0" smtClean="0"/>
              <a:t>1 112,20 тыс.рублей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"ЭНЕРГОСБЕРЕЖЕНИЕ И ЭНЕРГОЭФФЕКТИВНОСТЬ"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643050"/>
          <a:ext cx="857256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510"/>
                <a:gridCol w="5648050"/>
              </a:tblGrid>
              <a:tr h="137268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эффективности использования топливно-энергетических ресурсов на территории МО «Городской округ «Город Нарьян-Мар».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экологической эффективности и безопасности на основе рационального и экологически ответственного использования энергии и ресурсов, способствующих обеспечению права граждан на благоприятную окружающую среду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744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57150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снижение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потребления энергоресурсов в жилищном фонде, организациях с участием муниципального образования, транспортном комплексе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R="8890" algn="just">
                        <a:spcAft>
                          <a:spcPts val="0"/>
                        </a:spcAft>
                        <a:buFontTx/>
                        <a:buNone/>
                        <a:tabLst>
                          <a:tab pos="5715000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R="889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57150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выявление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возможности энергосбережения и повышения энергетической эффективности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R="8890" algn="just">
                        <a:spcAft>
                          <a:spcPts val="0"/>
                        </a:spcAft>
                        <a:buFontTx/>
                        <a:buNone/>
                        <a:tabLst>
                          <a:tab pos="5715000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R="8890" algn="just"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снижение расходов бюджета на оплату коммунальных услуг в отдельных бюджетных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учреждениях.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R="8890" algn="just"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Бюджет МО "Городской округ "Город Нарьян-Мар</a:t>
            </a:r>
            <a:r>
              <a:rPr lang="ru-RU" sz="2400" b="1" dirty="0" smtClean="0">
                <a:cs typeface="Times New Roman" pitchFamily="18" charset="0"/>
              </a:rPr>
              <a:t>"</a:t>
            </a:r>
            <a:endParaRPr lang="ru-RU" sz="2400" b="1" dirty="0"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000240"/>
          <a:ext cx="8572560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5715040"/>
              </a:tblGrid>
              <a:tr h="21431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 реализации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Программы позволит: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выявить возможность энергосбережения  и повышение энергетической эффективности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жилищном фонде;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снизить потери при передаче энергии до нормативных значений;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расходов бюджета МО на оплату энергоресурсов.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1000108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"ЭНЕРГОСБЕРЕЖЕНИЕ И ЭНЕРГОЭФФЕКТИВНОСТЬ"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285720" y="3429000"/>
            <a:ext cx="4572032" cy="2571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Подпрограмма   "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Переселение граждан из жилищного фонда, признанного непригодным для проживания и/или с высоким уровнем износа"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муниципальной программы муниципального образования "Городской округ "Город Нарьян-Мар"  "Обеспечение доступным и комфортным жильем,  коммунальными и бытовыми услугами населения города"</a:t>
            </a:r>
            <a:endParaRPr lang="ru-RU" sz="2000" dirty="0"/>
          </a:p>
        </p:txBody>
      </p:sp>
      <p:graphicFrame>
        <p:nvGraphicFramePr>
          <p:cNvPr id="27" name="Содержимое 3"/>
          <p:cNvGraphicFramePr>
            <a:graphicFrameLocks/>
          </p:cNvGraphicFramePr>
          <p:nvPr/>
        </p:nvGraphicFramePr>
        <p:xfrm>
          <a:off x="428596" y="2143116"/>
          <a:ext cx="84296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1571636"/>
                <a:gridCol w="1785950"/>
                <a:gridCol w="1785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Показатель, тыс.руб.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2018г.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2019г.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2020г.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по сносу МКД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4</a:t>
                      </a:r>
                      <a:r>
                        <a:rPr lang="ru-RU" baseline="0" dirty="0" smtClean="0"/>
                        <a:t> 299,1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4 341,7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4 730,3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Прямоугольник 5"/>
          <p:cNvSpPr>
            <a:spLocks noChangeArrowheads="1"/>
          </p:cNvSpPr>
          <p:nvPr/>
        </p:nvSpPr>
        <p:spPr bwMode="auto">
          <a:xfrm>
            <a:off x="285720" y="3643314"/>
            <a:ext cx="45720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мероприятия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создаст благоприятные условия на территории муниципального образования "Городской округ "Город Нарьян-Мар" для наращивания объемов нового строительства и оптимизации использования освободившихся земельных участков с точки зрения городского развития в соответствии с Генеральным планом.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429000"/>
            <a:ext cx="3869370" cy="257176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23528" y="4581128"/>
            <a:ext cx="8391876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"Обеспечение населения города Нарьян-Мара чистой водой"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муниципальной программы муниципального образования "Городской округ "Город Нарьян-Мар" "Обеспечение доступным и комфортным жильем, коммунальными  и бытовыми услугами населения города"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43183"/>
            <a:ext cx="3140075" cy="172192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668596"/>
            <a:ext cx="3671887" cy="169650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785786" y="1785926"/>
            <a:ext cx="321471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II-й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очереди канализационных очистных сооружений в г. Нарьян-Маре</a:t>
            </a:r>
            <a:endParaRPr lang="ru-RU" sz="16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0562" y="1785926"/>
            <a:ext cx="371477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Строительство очистных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сооружений в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Качгорт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г. Нарьян-Мара</a:t>
            </a:r>
            <a:endParaRPr lang="ru-RU" sz="1600" i="1" dirty="0"/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642910" y="4581128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мероприятий будет способствовать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качества питьевой воды по показателям безопасности и безвредности;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бесперебойному снабжению населения питьевой водой, соответствующей санитарно – гигиеническим нормативам, в количестве, достаточном для удовлетворения физиологических потребностей;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увеличению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доли населения, имеющего доступ к централизованному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водоснабжению и канализованию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увеличению протяженности сетей централизованного водоснабжения;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увеличению пропускной способности канализационных очистных сооружений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увеличению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доли сточных вод, соответствующих установленным требованиям;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исключению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сброса неочищенных стоков.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Подпрограмма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"Обеспечение населения города Нарьян-Мара доступными жилищно-коммунальными и бытовыми услугами"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муниципальной программы муниципального образования "Городской округ "Город Нарьян-Мар" "Обеспечение доступным и комфортным жильем, коммунальными  и бытовыми услугами населения города"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428596" y="2143116"/>
          <a:ext cx="8143932" cy="2537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3"/>
                <a:gridCol w="1714513"/>
                <a:gridCol w="2035983"/>
                <a:gridCol w="2035983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Показатель, тыс.руб.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2018г.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2019г.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2020г.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89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юридическим лицам  и ИП (бани)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37 413,7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37 891,7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37 891,7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1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юридическим лицам и ИП (размещение стоков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1 248,2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1 248,2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юридическим лицам и ИП (вывоз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стоков)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11 309,3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11 034,6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10 834,5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28596" y="4857760"/>
            <a:ext cx="8143932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Жилищная проблема является одной из наиболее актуальных социальных проблем для города Нарьян-Мара, поэтому на протяжении последних лет с целью обеспечения доступными жилищно-коммунальными и бытовыми услугами населения города , Администрация города Нарьян-Мара предоставляет субсидии юридическим лицам и индивидуальным предпринимателям, оказывающим жилищно-коммунальные и бытовые услуги жителям города по льготным тарифам.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образования "Городской округ "Город Нарьян-Мар"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"Развитие транспортной системы"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3429000"/>
            <a:ext cx="4643470" cy="2571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Субсидии предоставляются юридическим лицам и индивидуальным предпринимателям, предоставляющим услуги по перевозке пассажиров автомобильным транспортом на муниципальных маршрутах по льготным тарифам.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2"/>
          <p:cNvGraphicFramePr>
            <a:graphicFrameLocks/>
          </p:cNvGraphicFramePr>
          <p:nvPr/>
        </p:nvGraphicFramePr>
        <p:xfrm>
          <a:off x="642910" y="1285860"/>
          <a:ext cx="7859216" cy="196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804"/>
                <a:gridCol w="1964804"/>
                <a:gridCol w="1964804"/>
                <a:gridCol w="1964804"/>
              </a:tblGrid>
              <a:tr h="6293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Показатель, тыс.руб.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2018г.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2019г.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 2020г.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13297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юридическим лицам  и ИП (Пассажирские перевозки)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49</a:t>
                      </a:r>
                      <a:r>
                        <a:rPr lang="ru-RU" baseline="0" dirty="0" smtClean="0"/>
                        <a:t> 067,5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49 067,5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49 067,5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 descr="https://im3-tub-ru.yandex.net/i?id=9c465aee030cef1a4609ef5d0c3a8a58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429000"/>
            <a:ext cx="3143272" cy="25923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муниципального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образования "Городской округ "Город Нарьян-Мар"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"Развитие транспортной системы"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142984"/>
            <a:ext cx="8572560" cy="3571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целью выполнения комплекса работ по развитию автомобильных дорог общего пользования местного значения, дворовых территорий многоквартирных домов и проездов к дворовым территориям многоквартирных домов, для улучшения их транспортно-эксплуатационного состояния, поддержания автомобильных дорог в нормативном состоянии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2018 и 2019 годах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будут осуществляться следующие мероприятия: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 Студенческая в г. 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ул.Южная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 ул.Пионерская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ул.Меньшикова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ул.Полярная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ул.Совхозная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ПСД на реконструкцию ул.Заводская в г.Нарьян-Маре</a:t>
            </a:r>
          </a:p>
          <a:p>
            <a:pPr font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Реконструкция ул.Авиаторов в г.Нарьян-Маре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01" y="4857760"/>
            <a:ext cx="3134271" cy="169831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857760"/>
            <a:ext cx="3143272" cy="16983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858312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Целевая группа субъекты малого и среднего предпринимательства (209-ФЗ  от 24.07.2007)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32" y="2071678"/>
            <a:ext cx="3929090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2844" y="121442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К СУБЪЕКТАМ МСП ОТНОСЯТСЯ ПОТРЕБИТЕЛЬСКИЕ КООПЕРАТИВЫ И КОММЕРЧЕСКИЕ ОРГАНИЗАЦИИ, ИП, К(Ф)Х, СООТВЕТСТВУЮЩИЕ СЛЕДУЮЩИМ УСЛОВИЯМ:</a:t>
            </a:r>
            <a:endParaRPr lang="ru-RU" sz="1600" dirty="0">
              <a:latin typeface="+mj-lt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85720" y="2000240"/>
            <a:ext cx="1500198" cy="7858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57158" y="2214554"/>
            <a:ext cx="1500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МИКРО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207167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численность – до 15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выручка от реализации до 60 млн.руб.</a:t>
            </a:r>
            <a:endParaRPr lang="ru-RU" sz="14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2838810"/>
            <a:ext cx="1928826" cy="8045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58" y="3071810"/>
            <a:ext cx="1500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МАЛЫЕ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283434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численность – от 15 до 100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выручка от реализации до 400 млн.руб.</a:t>
            </a:r>
            <a:endParaRPr lang="ru-RU" sz="1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488" y="3857628"/>
            <a:ext cx="50006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17" name="Стрелка вправо 16"/>
          <p:cNvSpPr/>
          <p:nvPr/>
        </p:nvSpPr>
        <p:spPr>
          <a:xfrm>
            <a:off x="285720" y="3857628"/>
            <a:ext cx="2500330" cy="7858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7158" y="4071942"/>
            <a:ext cx="17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488" y="392906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численность – от 100 до 250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выручка от реализации до 1 000 млн.руб.</a:t>
            </a:r>
            <a:endParaRPr lang="ru-RU" sz="1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857760"/>
            <a:ext cx="5786478" cy="1571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21" name="Стрелка вправо 20"/>
          <p:cNvSpPr/>
          <p:nvPr/>
        </p:nvSpPr>
        <p:spPr>
          <a:xfrm>
            <a:off x="285720" y="4857760"/>
            <a:ext cx="2786082" cy="164307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7158" y="5286388"/>
            <a:ext cx="20717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НЕЗАВИСИМОСТИ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ПРОИСХОЖДЕНИЯ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40" y="5072069"/>
            <a:ext cx="5715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в уставном капитале ЮЛ для участия РФ, субъектов РФ, благотворительных и иных фондов не превышает 25%;</a:t>
            </a:r>
          </a:p>
          <a:p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доля, принадлежащая одному или нескольким ЮЛ, не являющимся субъектами МП, не превышает 25%</a:t>
            </a:r>
            <a:endParaRPr lang="ru-RU" sz="1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85984" y="2857496"/>
            <a:ext cx="485778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285984" y="297721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численность – от 15 до 100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выручка от реализации до 400 млн.руб.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Муниципальная программа муниципального образования "Создание условий для экономического развития" 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1" y="1071545"/>
          <a:ext cx="8501120" cy="5469026"/>
        </p:xfrm>
        <a:graphic>
          <a:graphicData uri="http://schemas.openxmlformats.org/drawingml/2006/table">
            <a:tbl>
              <a:tblPr/>
              <a:tblGrid>
                <a:gridCol w="4440736"/>
                <a:gridCol w="1396121"/>
                <a:gridCol w="1396121"/>
                <a:gridCol w="1268142"/>
              </a:tblGrid>
              <a:tr h="327397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Times New Roman"/>
                          <a:cs typeface="Times New Roman"/>
                        </a:rPr>
                        <a:t>Вид мероприятия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alibri"/>
                          <a:ea typeface="Times New Roman"/>
                          <a:cs typeface="Times New Roman"/>
                        </a:rPr>
                        <a:t>Объем </a:t>
                      </a:r>
                      <a:r>
                        <a:rPr lang="ru-RU" sz="1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финансирования, тыс.руб.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85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Предоставление грантов начинающим предпринимателям на создание собственного бизнеса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284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Предоставление субсидий на возмещение части затрат по приобретению имущества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1 410,00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1 410,00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1 410,00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397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Субсидия на возмещение части затрат по коммунальным услугам 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397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Субсидия по возмещению части затрат за аренду помещений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0875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Предоставление субсидий на возмещение части затрат, связанных с реализацией энергосберегающих мероприятий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75,00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92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Субсидирование части затрат на подготовку кадров 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92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Размещение в средствах массовой информации публикаций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574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Конкурса на лучшее новогоднее оформление объектов торговли и общественного питания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Конкурса –"Лучший предприниматель  года"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Приобретение оборудования для проведения городских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ярмарочно-выставочных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мероприятий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450,0</a:t>
                      </a: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Разработка стратегии социально-экономического развития МО «Городской округ»Город Нарьян-Мар»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397"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43738" marR="43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38" marR="437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95125" y="785794"/>
            <a:ext cx="7048841" cy="4325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u="sng" cap="all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Источники формирующие доходную часть бюджета</a:t>
            </a:r>
            <a:endParaRPr lang="ru-RU" sz="2000" b="1" u="sng" cap="all" dirty="0">
              <a:solidFill>
                <a:schemeClr val="accent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285860"/>
          <a:ext cx="8715436" cy="4948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71480"/>
            <a:ext cx="87154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+mn-lt"/>
              </a:rPr>
              <a:t>Постановление </a:t>
            </a:r>
            <a:r>
              <a:rPr lang="ru-RU" sz="1400" dirty="0" smtClean="0">
                <a:latin typeface="+mn-lt"/>
              </a:rPr>
              <a:t>Администрации МО «Городской округ «Город Нарьян-Мар» от </a:t>
            </a:r>
            <a:r>
              <a:rPr lang="ru-RU" sz="1400" dirty="0" smtClean="0">
                <a:latin typeface="+mn-lt"/>
              </a:rPr>
              <a:t>31.05.2017 № </a:t>
            </a:r>
            <a:r>
              <a:rPr lang="ru-RU" sz="1400" dirty="0" smtClean="0">
                <a:latin typeface="+mn-lt"/>
              </a:rPr>
              <a:t>600</a:t>
            </a:r>
          </a:p>
          <a:p>
            <a:r>
              <a:rPr lang="ru-RU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«Об утверждении порядка предоставления субсидий  на поддержку субъектов малого и среднего предпринимательства  в целях  возмещение части затрат , связанных с осуществлением предпринимательской деятельности»</a:t>
            </a:r>
          </a:p>
          <a:p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+mn-lt"/>
              </a:rPr>
              <a:t> Постановление </a:t>
            </a:r>
            <a:r>
              <a:rPr lang="ru-RU" sz="1400" dirty="0" smtClean="0">
                <a:latin typeface="+mn-lt"/>
              </a:rPr>
              <a:t>Администрации МО «Городской округ «Город Нарьян-Мар» от </a:t>
            </a:r>
            <a:r>
              <a:rPr lang="ru-RU" sz="1400" dirty="0" smtClean="0">
                <a:latin typeface="+mn-lt"/>
              </a:rPr>
              <a:t>20.10.2015 №1188 «Об утверждении порядка предоставления субсидий субъектам малого и среднего предпринимательства на возмещение части затрат, связанных с реализацией энергосберегающих мероприятий, включая затраты на приобретение и внедрение энергоэффективных технологий, оборудования, материалов»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+mn-lt"/>
              </a:rPr>
              <a:t> Постановление Администрации МО «Городской округ «Город Нарьян-Мар» от 05.10.2015 №1137 «Об утверждении положения </a:t>
            </a:r>
            <a:r>
              <a:rPr lang="ru-RU" sz="1400" dirty="0" smtClean="0">
                <a:latin typeface="+mn-lt"/>
              </a:rPr>
              <a:t>о порядке предоставления грантов начинающим предпринимателям на создание собственного </a:t>
            </a:r>
            <a:r>
              <a:rPr lang="ru-RU" sz="1400" dirty="0" smtClean="0">
                <a:latin typeface="+mn-lt"/>
              </a:rPr>
              <a:t>бизнеса</a:t>
            </a:r>
            <a:r>
              <a:rPr lang="ru-RU" sz="1400" dirty="0" smtClean="0">
                <a:latin typeface="+mn-lt"/>
              </a:rPr>
              <a:t>»</a:t>
            </a: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Постановление </a:t>
            </a:r>
            <a:r>
              <a:rPr lang="ru-RU" sz="1400" dirty="0" smtClean="0"/>
              <a:t>Администрации МО «Городской округ «Город Нарьян-Мар» от </a:t>
            </a:r>
            <a:r>
              <a:rPr lang="ru-RU" sz="1400" dirty="0" smtClean="0"/>
              <a:t>11.10.2013 № 2061 «Об утверждении муниципальной программы муниципального образования "Городской округ "Город  Нарьян-Мар" "Создание условий для экономического развития»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ru-RU" sz="1300" dirty="0"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Для получения субсидий необходимо ознакомится: 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071546"/>
            <a:ext cx="8715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+mn-lt"/>
              </a:rPr>
              <a:t>Постановление Администрации Мо «Городской округ «Город Нарьян-Мар»  </a:t>
            </a:r>
            <a:r>
              <a:rPr lang="ru-RU" sz="1400" dirty="0" smtClean="0">
                <a:latin typeface="+mn-lt"/>
              </a:rPr>
              <a:t>от 16.05.2014 № 1325 </a:t>
            </a:r>
            <a:r>
              <a:rPr lang="ru-RU" sz="1400" dirty="0" smtClean="0">
                <a:latin typeface="+mn-lt"/>
              </a:rPr>
              <a:t>«Об </a:t>
            </a:r>
            <a:r>
              <a:rPr lang="ru-RU" sz="1400" dirty="0" smtClean="0">
                <a:latin typeface="+mn-lt"/>
              </a:rPr>
              <a:t>организации ярмарок выходного дня на территории МО </a:t>
            </a:r>
            <a:r>
              <a:rPr lang="ru-RU" sz="1400" dirty="0" smtClean="0">
                <a:latin typeface="+mn-lt"/>
              </a:rPr>
              <a:t>«Городской </a:t>
            </a:r>
            <a:r>
              <a:rPr lang="ru-RU" sz="1400" dirty="0" smtClean="0">
                <a:latin typeface="+mn-lt"/>
              </a:rPr>
              <a:t>округ </a:t>
            </a:r>
            <a:r>
              <a:rPr lang="ru-RU" sz="1400" dirty="0" smtClean="0">
                <a:latin typeface="+mn-lt"/>
              </a:rPr>
              <a:t>«Город Нарьян-Мар» </a:t>
            </a:r>
            <a:r>
              <a:rPr lang="ru-RU" sz="1400" dirty="0" smtClean="0">
                <a:latin typeface="+mn-lt"/>
                <a:hlinkClick r:id="rId2"/>
              </a:rPr>
              <a:t>Скачать</a:t>
            </a: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+mn-lt"/>
              </a:rPr>
              <a:t>Постановление Администрации МО «Городской округ «</a:t>
            </a:r>
            <a:r>
              <a:rPr lang="ru-RU" sz="1400" dirty="0" smtClean="0">
                <a:latin typeface="+mn-lt"/>
              </a:rPr>
              <a:t>Город Нарьян-Мар» от 29.04.2014 №1224 «Об утверждении п</a:t>
            </a:r>
            <a:r>
              <a:rPr lang="ru-RU" sz="1400" dirty="0" smtClean="0">
                <a:latin typeface="+mn-lt"/>
              </a:rPr>
              <a:t>равил </a:t>
            </a:r>
            <a:r>
              <a:rPr lang="ru-RU" sz="1400" dirty="0" smtClean="0">
                <a:latin typeface="+mn-lt"/>
              </a:rPr>
              <a:t>организации услуг сезонной торговли и детских развлекательных аттракционов на территории МО "Городской округ "Город </a:t>
            </a:r>
            <a:r>
              <a:rPr lang="ru-RU" sz="1400" dirty="0" smtClean="0">
                <a:latin typeface="+mn-lt"/>
              </a:rPr>
              <a:t>Нарьян-Мар»</a:t>
            </a:r>
            <a:r>
              <a:rPr lang="ru-RU" sz="1400" dirty="0" smtClean="0">
                <a:latin typeface="+mn-lt"/>
              </a:rPr>
              <a:t>   </a:t>
            </a:r>
            <a:r>
              <a:rPr lang="ru-RU" sz="1400" dirty="0" smtClean="0">
                <a:latin typeface="+mn-lt"/>
                <a:hlinkClick r:id="rId3"/>
              </a:rPr>
              <a:t>Скачать</a:t>
            </a:r>
            <a:endParaRPr lang="ru-RU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Постановление </a:t>
            </a:r>
            <a:r>
              <a:rPr lang="ru-RU" sz="1400" dirty="0" smtClean="0"/>
              <a:t>Администрации МО «Городской округ «Город Нарьян-Мар» от </a:t>
            </a:r>
            <a:r>
              <a:rPr lang="ru-RU" sz="1400" dirty="0" smtClean="0"/>
              <a:t>08.09.2016 № </a:t>
            </a:r>
            <a:r>
              <a:rPr lang="ru-RU" sz="1400" dirty="0" smtClean="0"/>
              <a:t>970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«</a:t>
            </a:r>
            <a:r>
              <a:rPr lang="ru-RU" sz="1400" dirty="0" smtClean="0"/>
              <a:t>О </a:t>
            </a:r>
            <a:r>
              <a:rPr lang="ru-RU" sz="1400" dirty="0" smtClean="0"/>
              <a:t>размещении нестационарных торговых объектов на территории МО </a:t>
            </a:r>
            <a:r>
              <a:rPr lang="ru-RU" sz="1400" dirty="0" smtClean="0"/>
              <a:t>«Городской </a:t>
            </a:r>
            <a:r>
              <a:rPr lang="ru-RU" sz="1400" dirty="0" smtClean="0"/>
              <a:t>округ </a:t>
            </a:r>
            <a:r>
              <a:rPr lang="ru-RU" sz="1400" dirty="0" smtClean="0"/>
              <a:t>«Город Нарьян-Мар» </a:t>
            </a:r>
            <a:r>
              <a:rPr lang="ru-RU" sz="1400" dirty="0" smtClean="0">
                <a:hlinkClick r:id="rId4"/>
              </a:rPr>
              <a:t>скачать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Постановление </a:t>
            </a:r>
            <a:r>
              <a:rPr lang="ru-RU" sz="1400" dirty="0" smtClean="0"/>
              <a:t>Администрации МО «Городской округ «Город Нарьян-Мар» от </a:t>
            </a:r>
            <a:r>
              <a:rPr lang="ru-RU" sz="1400" dirty="0" smtClean="0"/>
              <a:t>06.02.2014 № 345 </a:t>
            </a:r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dirty="0" smtClean="0"/>
              <a:t>«</a:t>
            </a:r>
            <a:r>
              <a:rPr lang="ru-RU" sz="1400" dirty="0" smtClean="0"/>
              <a:t>Об </a:t>
            </a:r>
            <a:r>
              <a:rPr lang="ru-RU" sz="1400" dirty="0" smtClean="0"/>
              <a:t>утверждении схемы размещения нестационарных торговых объектов на территории МО </a:t>
            </a:r>
            <a:r>
              <a:rPr lang="ru-RU" sz="1400" dirty="0" smtClean="0"/>
              <a:t>«Городской </a:t>
            </a:r>
            <a:r>
              <a:rPr lang="ru-RU" sz="1400" dirty="0" smtClean="0"/>
              <a:t>округ </a:t>
            </a:r>
            <a:r>
              <a:rPr lang="ru-RU" sz="1400" dirty="0" smtClean="0"/>
              <a:t>«Город Нарьян-Мар» </a:t>
            </a:r>
            <a:r>
              <a:rPr lang="ru-RU" sz="1400" dirty="0" smtClean="0">
                <a:hlinkClick r:id="rId5"/>
              </a:rPr>
              <a:t>Скачать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Постановление Администрации МО «Городской округ «Город Нарьян-Мар» от 23.07.2012 №1613 «О размещении нестационарных торговых объектов на территории МО «Городской округ «Город Нарьян-Мар» </a:t>
            </a:r>
            <a:r>
              <a:rPr lang="ru-RU" sz="1400" dirty="0" smtClean="0">
                <a:hlinkClick r:id="rId6"/>
              </a:rPr>
              <a:t>Скачать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Предоставление места под размещение нестационарного торгового объекта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2714612" y="142852"/>
            <a:ext cx="328614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58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Целевые группы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20" y="857232"/>
            <a:ext cx="4071966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Территориальные общественные самоуправления на территории города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Нарьян-Мара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14876" y="857232"/>
            <a:ext cx="3929090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Социально ориентированные некоммерческие организации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2" y="2428868"/>
            <a:ext cx="8501090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14282" y="2500306"/>
            <a:ext cx="8458200" cy="71438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Виды поддержки</a:t>
            </a:r>
            <a:endParaRPr kumimoji="0" lang="ru-RU" sz="2000" b="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000372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Предоставление на конкурсной основе грантов на реализацию социальных проектов (ТОС и СО НКО)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Компенсация расходов на аренду нежилых помещений и приобретение имущества (ТОС);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Вознаграждение председателей (старост) территориальных общественных самоуправлений, зарегистрированных на территории города Нарьян-Мара.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5929330"/>
            <a:ext cx="8501122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5000636"/>
            <a:ext cx="8501122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2844" y="5000636"/>
            <a:ext cx="864399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Реестр социально ориентированных некоммерческих организаций - получателей поддержки,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осуществляющих деятельность на территории МО "Городской округ "Город Нарьян-Мар"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скачать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14282" y="5929330"/>
            <a:ext cx="85011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Реестр территориальных общественных самоуправлений (ТОС), зарегистрированных на территории МО "Городской округ "Город Нарьян-Мар"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скачать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214282" y="142852"/>
            <a:ext cx="86439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/>
              <a:t>Нормативно-правовые акты по  реализации программ "Поддержка общественных инициатив" и "Местное самоуправление" (Раздел VI "Развитие и поддержка территориального общественного самоуправления"): </a:t>
            </a:r>
            <a:endParaRPr lang="ru-RU" sz="1600" dirty="0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214250" y="1214422"/>
            <a:ext cx="8786906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комиссии Администрации МО "Городской округ "Город Нарьян-Мар" по предоставлению субсидий и грантов из бюджета МО "Городской округ "Город Нарьян-Мар" на реализацию социальных проектов 22.01.2016 № 58 (в ред. постановления от 16.08.2016 № 920) 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2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порядке предоставления на конкурсной основе грантов на проведение обучающих курсов и семинаров для социально ориентированных некоммерческих организаций от 21.01.2016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№ 47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3"/>
              </a:rPr>
              <a:t>скачать</a:t>
            </a:r>
            <a:endParaRPr lang="ru-RU" sz="13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порядке  выплаты вознаграждения председателям (старостам) территориальных общественных самоуправлений, зарегистрированных на территории МО "Городской округ "Город Нарьян-Мар" от 04.03.2016 № 237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4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порядке предоставления территориальным общественным самоуправлениям на конкурсной основе грантов на реализацию социально значимых проектов от 28.07.2016 № 866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5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порядке предоставления на конкурсной основе грантов на реализацию социально значимых  проектов социально ориентированных некоммерческих организаций от 28.07.2016 № 865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6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предоставлении субсидии на возмещение части арендных платежей за пользование нежилыми помещениями территориальными общественными самоуправлениями от 10.10.2016 № 1066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7"/>
              </a:rPr>
              <a:t>скачать 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предоставлении субсидии на возмещение части затрат на приобретение имущества территориальными общественными самоуправлениями от 10.10.2016 № 1067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8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 утверждении Положения о поддержке общественных инициатив от 12.10.2016 № 1080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9"/>
              </a:rPr>
              <a:t>скачать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0" y="711184"/>
            <a:ext cx="92154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ГОРОДСКОГО БЮДЖЕТА ПО ЦЕЛЕВЫМ СТАТЬЯМ (МУНИЦИПАЛЬНЫМ ПРОГРАММАМ И НЕПРОГРАММНЫМ НАПРАВЛЕНИЯМ ДЕЯТЕЛЬНОСТИ)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643051"/>
            <a:ext cx="6286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ВСЕГО РАСХОДОВ  762,4 млн.руб. ИЗ НИХ: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2000240"/>
          <a:ext cx="857256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0" y="711184"/>
            <a:ext cx="92154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ГОРОДСКОГО БЮДЖЕТА ПО ЦЕЛЕВЫМ СТАТЬЯМ (МУНИЦИПАЛЬНЫМ ПРОГРАММАМ И НЕПРОГРАММНЫМ НАПРАВЛЕНИЯМ ДЕЯТЕЛЬНОСТИ)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643050"/>
          <a:ext cx="857256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14313" y="785813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 ГОРОДСКОГО БЮДЖЕТА</a:t>
            </a: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714488"/>
            <a:ext cx="3613139" cy="14398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8" name="Скругленный прямоугольник 13"/>
          <p:cNvSpPr/>
          <p:nvPr/>
        </p:nvSpPr>
        <p:spPr>
          <a:xfrm>
            <a:off x="285720" y="3429000"/>
            <a:ext cx="3613138" cy="792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КРЕДИТА </a:t>
            </a:r>
          </a:p>
        </p:txBody>
      </p:sp>
      <p:sp>
        <p:nvSpPr>
          <p:cNvPr id="9" name="Скругленный прямоугольник 13"/>
          <p:cNvSpPr/>
          <p:nvPr/>
        </p:nvSpPr>
        <p:spPr>
          <a:xfrm>
            <a:off x="285720" y="4500570"/>
            <a:ext cx="3613138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КРЕДИТА</a:t>
            </a:r>
          </a:p>
        </p:txBody>
      </p:sp>
      <p:sp>
        <p:nvSpPr>
          <p:cNvPr id="10" name="Скругленный прямоугольник 13"/>
          <p:cNvSpPr/>
          <p:nvPr/>
        </p:nvSpPr>
        <p:spPr>
          <a:xfrm>
            <a:off x="4071934" y="1714488"/>
            <a:ext cx="1500198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Скругленный прямоугольник 13"/>
          <p:cNvSpPr/>
          <p:nvPr/>
        </p:nvSpPr>
        <p:spPr>
          <a:xfrm>
            <a:off x="4143372" y="3429000"/>
            <a:ext cx="1428760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Скругленный прямоугольник 13"/>
          <p:cNvSpPr/>
          <p:nvPr/>
        </p:nvSpPr>
        <p:spPr>
          <a:xfrm>
            <a:off x="4143372" y="4500570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Скругленный прямоугольник 13"/>
          <p:cNvSpPr/>
          <p:nvPr/>
        </p:nvSpPr>
        <p:spPr>
          <a:xfrm>
            <a:off x="5786446" y="1714488"/>
            <a:ext cx="1500198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Скругленный прямоугольник 13"/>
          <p:cNvSpPr/>
          <p:nvPr/>
        </p:nvSpPr>
        <p:spPr>
          <a:xfrm>
            <a:off x="5857884" y="3429000"/>
            <a:ext cx="1428760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Скругленный прямоугольник 13"/>
          <p:cNvSpPr/>
          <p:nvPr/>
        </p:nvSpPr>
        <p:spPr>
          <a:xfrm>
            <a:off x="5857884" y="4500570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Скругленный прямоугольник 13"/>
          <p:cNvSpPr/>
          <p:nvPr/>
        </p:nvSpPr>
        <p:spPr>
          <a:xfrm>
            <a:off x="7429520" y="1714488"/>
            <a:ext cx="1500198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Скругленный прямоугольник 13"/>
          <p:cNvSpPr/>
          <p:nvPr/>
        </p:nvSpPr>
        <p:spPr>
          <a:xfrm>
            <a:off x="7500958" y="3429000"/>
            <a:ext cx="1428760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Скругленный прямоугольник 13"/>
          <p:cNvSpPr/>
          <p:nvPr/>
        </p:nvSpPr>
        <p:spPr>
          <a:xfrm>
            <a:off x="7500958" y="4500570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71,0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Скругленный прямоугольник 13"/>
          <p:cNvSpPr/>
          <p:nvPr/>
        </p:nvSpPr>
        <p:spPr>
          <a:xfrm>
            <a:off x="4071934" y="1214422"/>
            <a:ext cx="150019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13"/>
          <p:cNvSpPr/>
          <p:nvPr/>
        </p:nvSpPr>
        <p:spPr>
          <a:xfrm>
            <a:off x="5786446" y="1214422"/>
            <a:ext cx="150019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2019год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13"/>
          <p:cNvSpPr/>
          <p:nvPr/>
        </p:nvSpPr>
        <p:spPr>
          <a:xfrm>
            <a:off x="7429520" y="1214422"/>
            <a:ext cx="150019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13"/>
          <p:cNvSpPr/>
          <p:nvPr/>
        </p:nvSpPr>
        <p:spPr>
          <a:xfrm>
            <a:off x="214282" y="5565796"/>
            <a:ext cx="3613138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ОСТАТКОВ СРЕДСТВ НА СЧЕТАХ ПО УЧЕТУ СРЕДСТВ БЮДЖЕТА</a:t>
            </a:r>
          </a:p>
        </p:txBody>
      </p:sp>
      <p:sp>
        <p:nvSpPr>
          <p:cNvPr id="29" name="Скругленный прямоугольник 13"/>
          <p:cNvSpPr/>
          <p:nvPr/>
        </p:nvSpPr>
        <p:spPr>
          <a:xfrm>
            <a:off x="4071934" y="5565796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13"/>
          <p:cNvSpPr/>
          <p:nvPr/>
        </p:nvSpPr>
        <p:spPr>
          <a:xfrm>
            <a:off x="5786446" y="5565796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13"/>
          <p:cNvSpPr/>
          <p:nvPr/>
        </p:nvSpPr>
        <p:spPr>
          <a:xfrm>
            <a:off x="7452320" y="5589240"/>
            <a:ext cx="150019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214282" y="714356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СПИСОК ОРГАНИЗАЦИЙ, ОБЕСПЕЧИВАЮЩИХ НАИБОЛЬШИЕ СУММЫ ПОСТУПЛЕНИЙ В БЮДЖЕТ ПО ДАННЫМ ИФНС РОССИИ №4 ПО АРХАНГЕЛЬСКОЙ ОБЛАСТИ И НАО</a:t>
            </a:r>
          </a:p>
          <a:p>
            <a:pPr algn="ctr"/>
            <a:endParaRPr lang="ru-RU" sz="17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1643050"/>
          <a:ext cx="8089638" cy="3822517"/>
        </p:xfrm>
        <a:graphic>
          <a:graphicData uri="http://schemas.openxmlformats.org/drawingml/2006/table">
            <a:tbl>
              <a:tblPr/>
              <a:tblGrid>
                <a:gridCol w="428628"/>
                <a:gridCol w="7661010"/>
              </a:tblGrid>
              <a:tr h="706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ТПП "ЛУКОЙЛ-СЕВЕРНЕФТЕГАЗ" 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Г.НАРЬЯН-МАРЕ (ОБОСОБЛЕННОЕ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ПОДРАЗДЕЛЕНИЕ ОБЩЕСТВО С ОГРАНИЧЕННОЙ ОТВЕТСТВЕННОСТЬЮ "ЛУКОЙЛ-КОМИ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АКЦИОНЕРНОЕ ОБЩЕСТВО "НАРЬЯН-МАРСКИЙ ОБЪЕДИНЕННЫЙ АВИАОТРЯД"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НАРЬЯН-МАРСКОЕ МУНИЦИПАЛЬНОЕ УНИТАРНОЕ ПРЕДПРИЯТИЕ ОБЪЕДИНЕННЫХ КОТЕЛЬНЫХ И ТЕПЛОВЫХ СЕТЕЙ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ТИМАНО-ПЕЧОРСКИЙ ФИЛИАЛ КОМПАНИИ "ТОТАЛЬ РАЗВЕДКА РАЗРАБОТКА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РОССИЯ"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 С ОГРАНИЧЕННОЙ ОТВЕТСТВЕННОСТЬЮ "СТРОЙМОНТАЖТИМАНО-ПЕЧОРА"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 "ООО "ЛУКОЙЛ-КОМИ"(ОБОСОБЛЕННОЕ ПСДРАЗДЕЛЕНИЕ ОБЩЕСТВО С ОГРАНИЧЕННОЙ ОТВЕТСТВЕННОСТЬЮ "ЛУКОЙЛ-КОМИ"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ОБОСОБЛЕННОЕ ПОДРАЗДЕЛЕНИЕ ООО "КОМИКУЗСТ ИНТЕРНЕШНЛ"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ОТКРЫТОЕ АКЦИОНЕРНОЕ ОБЩЕСТВО "МЯСОПРОДУКТЫ"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04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НАРЬЯН-МАРСКОЕ ГОРОДСКОЕ ПОТРЕБИТЕЛЬСКОЕ ОБЩЕСТВО</a:t>
                      </a:r>
                    </a:p>
                  </a:txBody>
                  <a:tcPr marL="72000" marR="4604" marT="4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000125"/>
            <a:ext cx="8501063" cy="500063"/>
          </a:xfrm>
        </p:spPr>
        <p:txBody>
          <a:bodyPr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ЭТАПЫ ФОРМИРОВАНИЯ ПРОЕКТА БЮДЖЕТА</a:t>
            </a:r>
            <a:b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7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500188" y="1214438"/>
            <a:ext cx="7286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Определение основных подходов к формированию бюджета </a:t>
            </a: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500188" y="1571625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Представление главными администраторами доходов бюджета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ими поступлений</a:t>
            </a: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1500188" y="2192331"/>
            <a:ext cx="7286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Разработка показателей прогноза социально-экономического развития</a:t>
            </a: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1500188" y="2546331"/>
            <a:ext cx="728662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самоуправления,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Управления финансов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 структурных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подразделений администрации по представлению прогнозных объемов денежных средств,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необходимых для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финансового обеспечения задач и функций местного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самоуправления, с расчетами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обоснованиями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1500188" y="3691598"/>
            <a:ext cx="728662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Управлением финансов расчетов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обоснований, представленных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распорядителями бюджетных средств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Прямоугольник 8"/>
          <p:cNvSpPr>
            <a:spLocks noChangeArrowheads="1"/>
          </p:cNvSpPr>
          <p:nvPr/>
        </p:nvSpPr>
        <p:spPr bwMode="auto">
          <a:xfrm>
            <a:off x="1500188" y="4357688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Управлением финансов проекта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решения «О бюджете МО "Городской округ "Город Нарьян-Мар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1500188" y="5000625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публичных слушаний по проекту бюджета МО "Городской округ "Город Нарьян-Мар"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участием граждан</a:t>
            </a:r>
          </a:p>
        </p:txBody>
      </p:sp>
      <p:sp>
        <p:nvSpPr>
          <p:cNvPr id="20490" name="Прямоугольник 10"/>
          <p:cNvSpPr>
            <a:spLocks noChangeArrowheads="1"/>
          </p:cNvSpPr>
          <p:nvPr/>
        </p:nvSpPr>
        <p:spPr bwMode="auto">
          <a:xfrm>
            <a:off x="1500188" y="5643563"/>
            <a:ext cx="7286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депутатами Совета городского округа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"Город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Нарьян-Мар" проекта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42875" y="1143000"/>
            <a:ext cx="1285875" cy="428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214282" y="1214422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май-июнь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42875" y="1643051"/>
            <a:ext cx="1285875" cy="42862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42844" y="2143126"/>
            <a:ext cx="1285875" cy="500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42875" y="2714625"/>
            <a:ext cx="1285875" cy="5714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42875" y="3571876"/>
            <a:ext cx="1285875" cy="5714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42875" y="4357695"/>
            <a:ext cx="1285875" cy="500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42875" y="4929199"/>
            <a:ext cx="1285875" cy="5000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42875" y="5572141"/>
            <a:ext cx="1285875" cy="50004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00" name="TextBox 25"/>
          <p:cNvSpPr txBox="1">
            <a:spLocks noChangeArrowheads="1"/>
          </p:cNvSpPr>
          <p:nvPr/>
        </p:nvSpPr>
        <p:spPr bwMode="auto">
          <a:xfrm>
            <a:off x="357158" y="1692463"/>
            <a:ext cx="928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июль</a:t>
            </a:r>
          </a:p>
        </p:txBody>
      </p:sp>
      <p:sp>
        <p:nvSpPr>
          <p:cNvPr id="20501" name="TextBox 26"/>
          <p:cNvSpPr txBox="1">
            <a:spLocks noChangeArrowheads="1"/>
          </p:cNvSpPr>
          <p:nvPr/>
        </p:nvSpPr>
        <p:spPr bwMode="auto">
          <a:xfrm>
            <a:off x="357158" y="2192529"/>
            <a:ext cx="928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июль</a:t>
            </a:r>
          </a:p>
        </p:txBody>
      </p:sp>
      <p:sp>
        <p:nvSpPr>
          <p:cNvPr id="20502" name="TextBox 27"/>
          <p:cNvSpPr txBox="1">
            <a:spLocks noChangeArrowheads="1"/>
          </p:cNvSpPr>
          <p:nvPr/>
        </p:nvSpPr>
        <p:spPr bwMode="auto">
          <a:xfrm>
            <a:off x="285720" y="2834342"/>
            <a:ext cx="928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август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TextBox 28"/>
          <p:cNvSpPr txBox="1">
            <a:spLocks noChangeArrowheads="1"/>
          </p:cNvSpPr>
          <p:nvPr/>
        </p:nvSpPr>
        <p:spPr bwMode="auto">
          <a:xfrm>
            <a:off x="71417" y="3692727"/>
            <a:ext cx="157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сентябрь-ноябрь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4" name="TextBox 29"/>
          <p:cNvSpPr txBox="1">
            <a:spLocks noChangeArrowheads="1"/>
          </p:cNvSpPr>
          <p:nvPr/>
        </p:nvSpPr>
        <p:spPr bwMode="auto">
          <a:xfrm>
            <a:off x="214283" y="4429125"/>
            <a:ext cx="1071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5" name="TextBox 30"/>
          <p:cNvSpPr txBox="1">
            <a:spLocks noChangeArrowheads="1"/>
          </p:cNvSpPr>
          <p:nvPr/>
        </p:nvSpPr>
        <p:spPr bwMode="auto">
          <a:xfrm>
            <a:off x="214283" y="4997450"/>
            <a:ext cx="1071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6" name="TextBox 31"/>
          <p:cNvSpPr txBox="1">
            <a:spLocks noChangeArrowheads="1"/>
          </p:cNvSpPr>
          <p:nvPr/>
        </p:nvSpPr>
        <p:spPr bwMode="auto">
          <a:xfrm>
            <a:off x="214283" y="5640388"/>
            <a:ext cx="1071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313" y="857250"/>
            <a:ext cx="8643937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cap="all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уплачиваются жителями города Нарьян-Мар в бюджет города?</a:t>
            </a:r>
          </a:p>
        </p:txBody>
      </p:sp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0" y="1857375"/>
            <a:ext cx="3000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доходы физических лиц (гл. 23 Налогового кодекса РФ)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100" r="3153"/>
          <a:stretch/>
        </p:blipFill>
        <p:spPr bwMode="auto">
          <a:xfrm>
            <a:off x="214282" y="2928934"/>
            <a:ext cx="1600211" cy="16430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3143250"/>
            <a:ext cx="2565400" cy="1922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10" name="Прямоугольник 11"/>
          <p:cNvSpPr>
            <a:spLocks noChangeArrowheads="1"/>
          </p:cNvSpPr>
          <p:nvPr/>
        </p:nvSpPr>
        <p:spPr bwMode="auto">
          <a:xfrm>
            <a:off x="6215074" y="2357438"/>
            <a:ext cx="27146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 физических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(гл. 32 Налогового кодекса РФ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Срок уплаты: в соответствии с решениями органов местного самоуправления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4" cstate="print"/>
          <a:srcRect l="3416" t="14330" r="9927" b="14343"/>
          <a:stretch>
            <a:fillRect/>
          </a:stretch>
        </p:blipFill>
        <p:spPr bwMode="auto">
          <a:xfrm>
            <a:off x="3571875" y="1571625"/>
            <a:ext cx="2366963" cy="1214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12" name="Прямоугольник 13"/>
          <p:cNvSpPr>
            <a:spLocks noChangeArrowheads="1"/>
          </p:cNvSpPr>
          <p:nvPr/>
        </p:nvSpPr>
        <p:spPr bwMode="auto">
          <a:xfrm>
            <a:off x="4714875" y="5143500"/>
            <a:ext cx="29733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налог (гл. 31 Налогового кодекса РФ+ решения органов местного самоуправления) Срок уплаты: в соответствии с решениями органов местного самоуправления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3" name="Picture 6"/>
          <p:cNvPicPr>
            <a:picLocks noChangeAspect="1" noChangeArrowheads="1"/>
          </p:cNvPicPr>
          <p:nvPr/>
        </p:nvPicPr>
        <p:blipFill>
          <a:blip r:embed="rId5" cstate="print"/>
          <a:srcRect l="8014" t="10735" r="11900" b="5688"/>
          <a:stretch>
            <a:fillRect/>
          </a:stretch>
        </p:blipFill>
        <p:spPr bwMode="auto">
          <a:xfrm>
            <a:off x="1785938" y="5140325"/>
            <a:ext cx="2192337" cy="1436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071802" y="4214818"/>
            <a:ext cx="1940747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города Нарьян-Мар</a:t>
            </a:r>
            <a:endParaRPr lang="ru-RU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511366">
            <a:off x="1858821" y="2672174"/>
            <a:ext cx="804146" cy="756666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327421">
            <a:off x="5352487" y="2810562"/>
            <a:ext cx="804146" cy="756666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7923671">
            <a:off x="4005791" y="5031392"/>
            <a:ext cx="804146" cy="756666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Бюджет МО "Городской округ "Город Нарьян-Мар"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313" y="857250"/>
            <a:ext cx="8643937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НОРМАТИВНЫЕ  </a:t>
            </a:r>
            <a:r>
              <a:rPr lang="ru-RU" sz="1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ДОКУМЕНТЫ РОССИЙСКОЙ </a:t>
            </a: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700" b="1" u="sng" cap="all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00034" y="928670"/>
            <a:ext cx="8143875" cy="2357437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tx2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(часть вторая гл.31 «Земельный налог») от 05.08.2000    № 117-ФЗ (принят ГД ФС РФ 19.07.2000).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(часть вторая гл.23 «Налог на доходы физических лиц») от 05.08.2000    № 117-ФЗ (принят ГД ФС РФ 19.07.2000).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Земельный кодекс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Российской Федерации от 25.10.2001 № 136-ФЗ.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(часть вторая гл.32 «Налог на имущество физических лиц ») от 05.08.2000    № 117-ФЗ (принят ГД ФС РФ 19.07.2000).</a:t>
            </a:r>
            <a:endParaRPr lang="ru-RU" sz="2400" dirty="0">
              <a:solidFill>
                <a:schemeClr val="tx2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3425828"/>
            <a:ext cx="8929688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МО "ГОРОДСКОЙ ОКРУГ "ГОРОД НАРЬЯН-МАР</a:t>
            </a:r>
            <a:r>
              <a:rPr lang="ru-RU" sz="1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700" b="1" u="sng" cap="all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500063" y="3857625"/>
            <a:ext cx="7693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Постановление Совета городского округа "Город Нарьян-Мар"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28.10.2005   N 4 (ред. от 25.12.2014) "Об утверждении Положения "О порядке исчисления и уплаты земельного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налога"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Решение Совета городского округа "Город Нарьян-Мар"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26.10.2016 N 282-р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"О налоге на имущество физических лиц"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1500" y="3286125"/>
            <a:ext cx="8286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5214</TotalTime>
  <Words>5540</Words>
  <Application>Microsoft Office PowerPoint</Application>
  <PresentationFormat>Экран (4:3)</PresentationFormat>
  <Paragraphs>821</Paragraphs>
  <Slides>56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Трек</vt:lpstr>
      <vt:lpstr>Лист Microsoft Office Excel 97-2003</vt:lpstr>
      <vt:lpstr>Worksheet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</vt:lpstr>
      <vt:lpstr>МУНИЦИПАЛЬНАЯ ПРОГРАММА "МЕСТНОЕ САМОУПРАВЛЕНИЕ"  </vt:lpstr>
      <vt:lpstr>Бюджет МО "Городской округ "Город Нарьян-Мар"</vt:lpstr>
      <vt:lpstr>Бюджет МО "Городской округ "Город Нарьян-Мар"</vt:lpstr>
      <vt:lpstr>  Бюджет МО "Городской округ "Город Нарьян-Мар"</vt:lpstr>
      <vt:lpstr> 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  </vt:lpstr>
      <vt:lpstr>Бюджет МО "Городской округ "Город Нарьян-Мар"</vt:lpstr>
      <vt:lpstr>Муниципальная программа муниципального образования " "Поддержка общественных инициатив " </vt:lpstr>
      <vt:lpstr>Бюджет МО "Городской округ "Город Нарьян-Мар"</vt:lpstr>
      <vt:lpstr>Бюджет МО "Городской округ "Город Нарьян-Мар"</vt:lpstr>
      <vt:lpstr>Подпрограмма   "Переселение граждан из жилищного фонда, признанного непригодным для проживания и/или с высоким уровнем износа" муниципальной программы муниципального образования "Городской округ "Город Нарьян-Мар"  "Обеспечение доступным и комфортным жильем,  коммунальными и бытовыми услугами населения города"</vt:lpstr>
      <vt:lpstr>Подпрограмма "Обеспечение населения города Нарьян-Мара чистой водой"  муниципальной программы муниципального образования "Городской округ "Город Нарьян-Мар" "Обеспечение доступным и комфортным жильем, коммунальными  и бытовыми услугами населения города"</vt:lpstr>
      <vt:lpstr>Подпрограмма   "Обеспечение населения города Нарьян-Мара доступными жилищно-коммунальными и бытовыми услугами" муниципальной программы муниципального образования "Городской округ "Город Нарьян-Мар" "Обеспечение доступным и комфортным жильем, коммунальными  и бытовыми услугами населения города"</vt:lpstr>
      <vt:lpstr>Муниципальная программа муниципального  образования "Городской округ "Город Нарьян-Мар"  "Развитие транспортной системы"</vt:lpstr>
      <vt:lpstr>Муниципальная программа муниципального  образования "Городской округ "Город Нарьян-Мар"  "Развитие транспортной системы"</vt:lpstr>
      <vt:lpstr>Целевая группа субъекты малого и среднего предпринимательства (209-ФЗ  от 24.07.2007)</vt:lpstr>
      <vt:lpstr>Муниципальная программа муниципального образования "Создание условий для экономического развития" </vt:lpstr>
      <vt:lpstr>Для получения субсидий необходимо ознакомится:  </vt:lpstr>
      <vt:lpstr>Предоставление места под размещение нестационарного торгового объекта</vt:lpstr>
      <vt:lpstr>Целевые группы</vt:lpstr>
      <vt:lpstr>Слайд 53</vt:lpstr>
      <vt:lpstr>Бюджет МО "Городской округ "Город Нарьян-Мар"</vt:lpstr>
      <vt:lpstr>Бюджет МО "Городской округ "Город Нарьян-Мар"</vt:lpstr>
      <vt:lpstr>Бюджет МО "Городской округ "Город Нарьян-Мар"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термины и понятия</dc:title>
  <dc:creator>Alex</dc:creator>
  <cp:lastModifiedBy>Finkon4</cp:lastModifiedBy>
  <cp:revision>516</cp:revision>
  <dcterms:created xsi:type="dcterms:W3CDTF">2016-02-18T11:57:44Z</dcterms:created>
  <dcterms:modified xsi:type="dcterms:W3CDTF">2018-01-17T07:21:18Z</dcterms:modified>
</cp:coreProperties>
</file>