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4"/>
  </p:notesMasterIdLst>
  <p:sldIdLst>
    <p:sldId id="256" r:id="rId2"/>
    <p:sldId id="335" r:id="rId3"/>
    <p:sldId id="257" r:id="rId4"/>
    <p:sldId id="258" r:id="rId5"/>
    <p:sldId id="261" r:id="rId6"/>
    <p:sldId id="262" r:id="rId7"/>
    <p:sldId id="300" r:id="rId8"/>
    <p:sldId id="337" r:id="rId9"/>
    <p:sldId id="263" r:id="rId10"/>
    <p:sldId id="264" r:id="rId11"/>
    <p:sldId id="280" r:id="rId12"/>
    <p:sldId id="278" r:id="rId13"/>
    <p:sldId id="277" r:id="rId14"/>
    <p:sldId id="268" r:id="rId15"/>
    <p:sldId id="315" r:id="rId16"/>
    <p:sldId id="265" r:id="rId17"/>
    <p:sldId id="338" r:id="rId18"/>
    <p:sldId id="339" r:id="rId19"/>
    <p:sldId id="340" r:id="rId20"/>
    <p:sldId id="269" r:id="rId21"/>
    <p:sldId id="270" r:id="rId22"/>
    <p:sldId id="271" r:id="rId23"/>
    <p:sldId id="260" r:id="rId24"/>
    <p:sldId id="272" r:id="rId25"/>
    <p:sldId id="267" r:id="rId26"/>
    <p:sldId id="296" r:id="rId27"/>
    <p:sldId id="341" r:id="rId28"/>
    <p:sldId id="342" r:id="rId29"/>
    <p:sldId id="343" r:id="rId30"/>
    <p:sldId id="273" r:id="rId31"/>
    <p:sldId id="275" r:id="rId32"/>
    <p:sldId id="274" r:id="rId33"/>
    <p:sldId id="282" r:id="rId34"/>
    <p:sldId id="284" r:id="rId35"/>
    <p:sldId id="320" r:id="rId36"/>
    <p:sldId id="334" r:id="rId37"/>
    <p:sldId id="292" r:id="rId38"/>
    <p:sldId id="319" r:id="rId39"/>
    <p:sldId id="291" r:id="rId40"/>
    <p:sldId id="293" r:id="rId41"/>
    <p:sldId id="321" r:id="rId42"/>
    <p:sldId id="332" r:id="rId43"/>
    <p:sldId id="333" r:id="rId44"/>
    <p:sldId id="285" r:id="rId45"/>
    <p:sldId id="317" r:id="rId46"/>
    <p:sldId id="322" r:id="rId47"/>
    <p:sldId id="286" r:id="rId48"/>
    <p:sldId id="336" r:id="rId49"/>
    <p:sldId id="318" r:id="rId50"/>
    <p:sldId id="323" r:id="rId51"/>
    <p:sldId id="324" r:id="rId52"/>
    <p:sldId id="325" r:id="rId53"/>
    <p:sldId id="326" r:id="rId54"/>
    <p:sldId id="287" r:id="rId55"/>
    <p:sldId id="294" r:id="rId56"/>
    <p:sldId id="328" r:id="rId57"/>
    <p:sldId id="297" r:id="rId58"/>
    <p:sldId id="329" r:id="rId59"/>
    <p:sldId id="344" r:id="rId60"/>
    <p:sldId id="298" r:id="rId61"/>
    <p:sldId id="299" r:id="rId62"/>
    <p:sldId id="316" r:id="rId63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7" autoAdjust="0"/>
    <p:restoredTop sz="92000" autoAdjust="0"/>
  </p:normalViewPr>
  <p:slideViewPr>
    <p:cSldViewPr>
      <p:cViewPr varScale="1">
        <p:scale>
          <a:sx n="100" d="100"/>
          <a:sy n="100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ПРОГРАММНАЯ ЧАСТЬ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899,37млн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руб. </a:t>
            </a:r>
          </a:p>
        </c:rich>
      </c:tx>
      <c:layout>
        <c:manualLayout>
          <c:xMode val="edge"/>
          <c:yMode val="edge"/>
          <c:x val="9.1221031938071078E-4"/>
          <c:y val="1.8750000000000024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ПРОГРАММНАЯ ЧАСТЬ 880,38  млн. руб. </c:v>
                </c:pt>
              </c:strCache>
            </c:strRef>
          </c:tx>
          <c:explosion val="25"/>
          <c:dLbls>
            <c:dLbl>
              <c:idx val="6"/>
              <c:layout>
                <c:manualLayout>
                  <c:x val="-6.2928507002046989E-3"/>
                  <c:y val="6.233513779527570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МП "Повышение эффективности реализации молодежной политики в муниципальном образовании "Городской округ "Город Нарьян-Мар""</c:v>
                </c:pt>
                <c:pt idx="1">
                  <c:v>МП " "Совершенствование и развитие муниципального управления в муниципальном образовании "Городской округ "Город Нарьян-Мар""</c:v>
                </c:pt>
                <c:pt idx="2">
                  <c:v>МП ""Развитие предпринимательства в муниципальном образовании "Городской округ "Город Нарьян-Мар""</c:v>
                </c:pt>
                <c:pt idx="3">
                  <c:v>МП ""Развитие институтов гражданского общества в муниципальном образовании "Городской округ "Город Нарьян-Мар""</c:v>
                </c:pt>
                <c:pt idx="4">
                  <c:v>МП "Повышение уровня жизнеобеспечения и безопасности жизнедеятельности населения муниципального образования "Городской округ "Город Нарьян-Мар""</c:v>
                </c:pt>
                <c:pt idx="5">
                  <c:v>МП "Формирование комфортной городской среды в муниципальном образовании "Городской округ "Город Нарьян-Мар""</c:v>
                </c:pt>
                <c:pt idx="6">
                  <c:v>МП "Городской округ "Город Нарьян-Мар" "Поддержка отдельных категорий граждан муниципального образования "Городской округ "Город Нарьян-Мар""   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1.97</c:v>
                </c:pt>
                <c:pt idx="1">
                  <c:v>342.62</c:v>
                </c:pt>
                <c:pt idx="2">
                  <c:v>4.4700000000000024</c:v>
                </c:pt>
                <c:pt idx="3">
                  <c:v>2.4</c:v>
                </c:pt>
                <c:pt idx="4">
                  <c:v>383.52</c:v>
                </c:pt>
                <c:pt idx="5">
                  <c:v>126.4100000000001</c:v>
                </c:pt>
                <c:pt idx="6">
                  <c:v>38.480000000000004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336113783967564"/>
          <c:y val="5.4536663385826918E-2"/>
          <c:w val="0.33468162200433482"/>
          <c:h val="0.70686392716535429"/>
        </c:manualLayout>
      </c:layout>
      <c:txPr>
        <a:bodyPr/>
        <a:lstStyle/>
        <a:p>
          <a:pPr>
            <a:defRPr sz="8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296182237278061E-2"/>
          <c:y val="0.18767140128807339"/>
          <c:w val="0.53055730533683132"/>
          <c:h val="0.70897024423291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-6.4732821934172874E-2"/>
                  <c:y val="5.8502538534478704E-2"/>
                </c:manualLayout>
              </c:layout>
              <c:showLegendKey val="1"/>
              <c:showVal val="1"/>
              <c:separator>
</c:separator>
            </c:dLbl>
            <c:dLbl>
              <c:idx val="3"/>
              <c:layout>
                <c:manualLayout>
                  <c:x val="3.1538420261858768E-2"/>
                  <c:y val="6.749807576124589E-2"/>
                </c:manualLayout>
              </c:layout>
              <c:showLegendKey val="1"/>
              <c:showVal val="1"/>
              <c:separator>
</c:separator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Функционирование главы МО</c:v>
                </c:pt>
                <c:pt idx="1">
                  <c:v>Функционирование Совета городского округа "Город Нарьян-Мар"</c:v>
                </c:pt>
                <c:pt idx="2">
                  <c:v>Обеспечение деятельности Контрольно-счетной палаты МО</c:v>
                </c:pt>
                <c:pt idx="3">
                  <c:v>Резервный фонд Администрации МО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5.1199999999999966</c:v>
                </c:pt>
                <c:pt idx="1">
                  <c:v>31.8</c:v>
                </c:pt>
                <c:pt idx="2">
                  <c:v>10.7</c:v>
                </c:pt>
                <c:pt idx="3">
                  <c:v>4.4000000000000004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 algn="just">
              <a:defRPr lang="ru-RU" sz="14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ctr">
              <a:defRPr lang="ru-RU" sz="14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 algn="ctr">
              <a:defRPr lang="ru-RU" sz="14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 algn="ctr">
              <a:defRPr lang="ru-RU" sz="14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500142169728783"/>
          <c:y val="0.13398057683622094"/>
          <c:w val="0.3824985783027135"/>
          <c:h val="0.65169330981643769"/>
        </c:manualLayout>
      </c:layout>
      <c:txPr>
        <a:bodyPr/>
        <a:lstStyle/>
        <a:p>
          <a:pPr algn="ctr">
            <a:defRPr lang="ru-RU" sz="1200" b="0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D5396-14A3-4988-9192-BFB8CC288D8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17949D-CF55-4DD0-B79F-EF473B6AE89C}">
      <dgm:prSet phldrT="[Текст]"/>
      <dgm:spPr/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F41BE474-7DEE-4C17-83B6-7A58F184C4AD}" type="parTrans" cxnId="{2EA7D557-931C-4F7D-A6F0-A936CA4B3F7D}">
      <dgm:prSet/>
      <dgm:spPr/>
      <dgm:t>
        <a:bodyPr/>
        <a:lstStyle/>
        <a:p>
          <a:endParaRPr lang="ru-RU"/>
        </a:p>
      </dgm:t>
    </dgm:pt>
    <dgm:pt modelId="{DB879D14-1908-45A3-BAB6-97D256E8ED7B}" type="sibTrans" cxnId="{2EA7D557-931C-4F7D-A6F0-A936CA4B3F7D}">
      <dgm:prSet/>
      <dgm:spPr/>
      <dgm:t>
        <a:bodyPr/>
        <a:lstStyle/>
        <a:p>
          <a:endParaRPr lang="ru-RU"/>
        </a:p>
      </dgm:t>
    </dgm:pt>
    <dgm:pt modelId="{D2F9F742-834E-463E-AA2A-D3F2AB34D593}">
      <dgm:prSet phldrT="[Текст]"/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D3070AA0-4302-4436-B842-6A36036CE16D}" type="parTrans" cxnId="{92D2419B-09AC-4EAA-A193-E293152A7273}">
      <dgm:prSet/>
      <dgm:spPr/>
      <dgm:t>
        <a:bodyPr/>
        <a:lstStyle/>
        <a:p>
          <a:endParaRPr lang="ru-RU"/>
        </a:p>
      </dgm:t>
    </dgm:pt>
    <dgm:pt modelId="{EC9180CD-3ACC-42F9-AB54-B95EE08C8798}" type="sibTrans" cxnId="{92D2419B-09AC-4EAA-A193-E293152A7273}">
      <dgm:prSet/>
      <dgm:spPr/>
      <dgm:t>
        <a:bodyPr/>
        <a:lstStyle/>
        <a:p>
          <a:endParaRPr lang="ru-RU"/>
        </a:p>
      </dgm:t>
    </dgm:pt>
    <dgm:pt modelId="{09156A02-1CA1-4C37-8059-444F38A2B2B2}">
      <dgm:prSet phldrT="[Текст]"/>
      <dgm:spPr/>
      <dgm:t>
        <a:bodyPr/>
        <a:lstStyle/>
        <a:p>
          <a:r>
            <a:rPr lang="ru-RU" dirty="0" smtClean="0"/>
            <a:t>Безвозмездные поступления из других уровней бюджетной системы</a:t>
          </a:r>
          <a:endParaRPr lang="ru-RU" dirty="0"/>
        </a:p>
      </dgm:t>
    </dgm:pt>
    <dgm:pt modelId="{DB72043E-9FB7-46C3-8193-F8F2F0C467C0}" type="parTrans" cxnId="{A7D4298E-3A87-4B71-B4F3-98421D41F109}">
      <dgm:prSet/>
      <dgm:spPr/>
      <dgm:t>
        <a:bodyPr/>
        <a:lstStyle/>
        <a:p>
          <a:endParaRPr lang="ru-RU"/>
        </a:p>
      </dgm:t>
    </dgm:pt>
    <dgm:pt modelId="{6CFB4075-447D-4F11-8B46-77AF845EC1D1}" type="sibTrans" cxnId="{A7D4298E-3A87-4B71-B4F3-98421D41F109}">
      <dgm:prSet/>
      <dgm:spPr/>
      <dgm:t>
        <a:bodyPr/>
        <a:lstStyle/>
        <a:p>
          <a:endParaRPr lang="ru-RU"/>
        </a:p>
      </dgm:t>
    </dgm:pt>
    <dgm:pt modelId="{36B63C42-F455-4C92-A077-4B834C166EF2}">
      <dgm:prSet phldrT="[Текст]"/>
      <dgm:spPr/>
      <dgm:t>
        <a:bodyPr/>
        <a:lstStyle/>
        <a:p>
          <a:r>
            <a:rPr lang="ru-RU" dirty="0" smtClean="0"/>
            <a:t>Доходная часть бюджета МО "Городской округ "Город Нарьян-Мар"</a:t>
          </a:r>
          <a:endParaRPr lang="ru-RU" dirty="0"/>
        </a:p>
      </dgm:t>
    </dgm:pt>
    <dgm:pt modelId="{25BBCAE0-CEA7-4F6C-993F-1293BA92FF8E}" type="parTrans" cxnId="{0D17C71E-8073-40CA-9DA8-AC63395F2702}">
      <dgm:prSet/>
      <dgm:spPr/>
      <dgm:t>
        <a:bodyPr/>
        <a:lstStyle/>
        <a:p>
          <a:endParaRPr lang="ru-RU"/>
        </a:p>
      </dgm:t>
    </dgm:pt>
    <dgm:pt modelId="{C42125F1-6F2B-4A7C-A5BC-62E43AB96956}" type="sibTrans" cxnId="{0D17C71E-8073-40CA-9DA8-AC63395F2702}">
      <dgm:prSet/>
      <dgm:spPr/>
      <dgm:t>
        <a:bodyPr/>
        <a:lstStyle/>
        <a:p>
          <a:endParaRPr lang="ru-RU"/>
        </a:p>
      </dgm:t>
    </dgm:pt>
    <dgm:pt modelId="{AED22283-1C5F-4645-8CE6-C88969A9039C}">
      <dgm:prSet phldrT="[Текст]" custLinFactNeighborX="-2002" custLinFactNeighborY="-708"/>
      <dgm:spPr/>
      <dgm:t>
        <a:bodyPr/>
        <a:lstStyle/>
        <a:p>
          <a:endParaRPr lang="ru-RU"/>
        </a:p>
      </dgm:t>
    </dgm:pt>
    <dgm:pt modelId="{2551C048-6B83-4F57-947D-579372128A7D}" type="parTrans" cxnId="{B1DC2E66-4459-4FC0-A050-F1157FC8590C}">
      <dgm:prSet/>
      <dgm:spPr/>
      <dgm:t>
        <a:bodyPr/>
        <a:lstStyle/>
        <a:p>
          <a:endParaRPr lang="ru-RU"/>
        </a:p>
      </dgm:t>
    </dgm:pt>
    <dgm:pt modelId="{92B89047-258F-47C8-9798-D37A2E0BE30A}" type="sibTrans" cxnId="{B1DC2E66-4459-4FC0-A050-F1157FC8590C}">
      <dgm:prSet/>
      <dgm:spPr/>
      <dgm:t>
        <a:bodyPr/>
        <a:lstStyle/>
        <a:p>
          <a:endParaRPr lang="ru-RU"/>
        </a:p>
      </dgm:t>
    </dgm:pt>
    <dgm:pt modelId="{20C8D166-1CD1-4764-8A5D-C0F061ED647C}">
      <dgm:prSet phldrT="[Текст]"/>
      <dgm:spPr/>
      <dgm:t>
        <a:bodyPr/>
        <a:lstStyle/>
        <a:p>
          <a:endParaRPr lang="ru-RU"/>
        </a:p>
      </dgm:t>
    </dgm:pt>
    <dgm:pt modelId="{4CFCB320-CC87-4754-9010-AA3DD1C0D56E}" type="parTrans" cxnId="{F2F6AF76-27CD-4195-835E-54AAEEE502B0}">
      <dgm:prSet/>
      <dgm:spPr/>
      <dgm:t>
        <a:bodyPr/>
        <a:lstStyle/>
        <a:p>
          <a:endParaRPr lang="ru-RU"/>
        </a:p>
      </dgm:t>
    </dgm:pt>
    <dgm:pt modelId="{83408FED-761D-4075-8D34-D641F214A982}" type="sibTrans" cxnId="{F2F6AF76-27CD-4195-835E-54AAEEE502B0}">
      <dgm:prSet/>
      <dgm:spPr/>
      <dgm:t>
        <a:bodyPr/>
        <a:lstStyle/>
        <a:p>
          <a:endParaRPr lang="ru-RU"/>
        </a:p>
      </dgm:t>
    </dgm:pt>
    <dgm:pt modelId="{8D501373-0991-4267-81FE-4734086DF9A1}">
      <dgm:prSet phldrT="[Текст]"/>
      <dgm:spPr/>
      <dgm:t>
        <a:bodyPr/>
        <a:lstStyle/>
        <a:p>
          <a:endParaRPr lang="ru-RU"/>
        </a:p>
      </dgm:t>
    </dgm:pt>
    <dgm:pt modelId="{5B3F4D19-FAF6-40F1-A687-0ED35CFECAC4}" type="parTrans" cxnId="{B23C6538-3131-4B95-B25F-49BCF75A8BB2}">
      <dgm:prSet/>
      <dgm:spPr/>
      <dgm:t>
        <a:bodyPr/>
        <a:lstStyle/>
        <a:p>
          <a:endParaRPr lang="ru-RU"/>
        </a:p>
      </dgm:t>
    </dgm:pt>
    <dgm:pt modelId="{A139A10C-E6D6-4CEC-A491-5083EA128819}" type="sibTrans" cxnId="{B23C6538-3131-4B95-B25F-49BCF75A8BB2}">
      <dgm:prSet/>
      <dgm:spPr/>
      <dgm:t>
        <a:bodyPr/>
        <a:lstStyle/>
        <a:p>
          <a:endParaRPr lang="ru-RU"/>
        </a:p>
      </dgm:t>
    </dgm:pt>
    <dgm:pt modelId="{0C97FAE6-0586-47A1-B749-A5CE6806BE36}">
      <dgm:prSet phldrT="[Текст]"/>
      <dgm:spPr/>
      <dgm:t>
        <a:bodyPr/>
        <a:lstStyle/>
        <a:p>
          <a:endParaRPr lang="ru-RU"/>
        </a:p>
      </dgm:t>
    </dgm:pt>
    <dgm:pt modelId="{3F4F858B-B77F-44A3-B0DB-65FE847AC792}" type="parTrans" cxnId="{9624B35D-B30E-446D-8B68-521E3E765257}">
      <dgm:prSet/>
      <dgm:spPr/>
      <dgm:t>
        <a:bodyPr/>
        <a:lstStyle/>
        <a:p>
          <a:endParaRPr lang="ru-RU"/>
        </a:p>
      </dgm:t>
    </dgm:pt>
    <dgm:pt modelId="{06620540-5D4A-4BBA-B321-BF5F68047F65}" type="sibTrans" cxnId="{9624B35D-B30E-446D-8B68-521E3E765257}">
      <dgm:prSet/>
      <dgm:spPr/>
      <dgm:t>
        <a:bodyPr/>
        <a:lstStyle/>
        <a:p>
          <a:endParaRPr lang="ru-RU"/>
        </a:p>
      </dgm:t>
    </dgm:pt>
    <dgm:pt modelId="{F8C2B328-1970-4565-97B5-E84999C61D2A}">
      <dgm:prSet phldrT="[Текст]" custLinFactNeighborX="8807" custLinFactNeighborY="-3780"/>
      <dgm:spPr/>
      <dgm:t>
        <a:bodyPr/>
        <a:lstStyle/>
        <a:p>
          <a:endParaRPr lang="ru-RU"/>
        </a:p>
      </dgm:t>
    </dgm:pt>
    <dgm:pt modelId="{0AAF584B-051F-4CF6-803A-DB5313EF6FC2}" type="parTrans" cxnId="{35B090D9-7B94-4B78-896E-C8F005A84D1D}">
      <dgm:prSet/>
      <dgm:spPr/>
      <dgm:t>
        <a:bodyPr/>
        <a:lstStyle/>
        <a:p>
          <a:endParaRPr lang="ru-RU"/>
        </a:p>
      </dgm:t>
    </dgm:pt>
    <dgm:pt modelId="{A8FA0F38-B223-4841-B3A2-C5BDFBFD2A6E}" type="sibTrans" cxnId="{35B090D9-7B94-4B78-896E-C8F005A84D1D}">
      <dgm:prSet/>
      <dgm:spPr/>
      <dgm:t>
        <a:bodyPr/>
        <a:lstStyle/>
        <a:p>
          <a:endParaRPr lang="ru-RU"/>
        </a:p>
      </dgm:t>
    </dgm:pt>
    <dgm:pt modelId="{6CCEDB4B-B046-4D00-9993-84376FF79DEF}">
      <dgm:prSet phldrT="[Текст]" custLinFactNeighborX="8807" custLinFactNeighborY="-3780"/>
      <dgm:spPr/>
      <dgm:t>
        <a:bodyPr/>
        <a:lstStyle/>
        <a:p>
          <a:endParaRPr lang="ru-RU"/>
        </a:p>
      </dgm:t>
    </dgm:pt>
    <dgm:pt modelId="{B265613D-1DE8-4476-BFCE-D1284DE9A4E8}" type="parTrans" cxnId="{F9890AC6-5E8B-40E6-88F7-90974D41AFE7}">
      <dgm:prSet/>
      <dgm:spPr/>
      <dgm:t>
        <a:bodyPr/>
        <a:lstStyle/>
        <a:p>
          <a:endParaRPr lang="ru-RU"/>
        </a:p>
      </dgm:t>
    </dgm:pt>
    <dgm:pt modelId="{A83F1449-D9C1-4085-9519-842D964E72A5}" type="sibTrans" cxnId="{F9890AC6-5E8B-40E6-88F7-90974D41AFE7}">
      <dgm:prSet/>
      <dgm:spPr/>
      <dgm:t>
        <a:bodyPr/>
        <a:lstStyle/>
        <a:p>
          <a:endParaRPr lang="ru-RU"/>
        </a:p>
      </dgm:t>
    </dgm:pt>
    <dgm:pt modelId="{08E5B700-B536-4FD4-BE2A-0D5C25BB386F}" type="pres">
      <dgm:prSet presAssocID="{502D5396-14A3-4988-9192-BFB8CC288D8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45D3AB-5007-42BF-983E-AFD603D6945B}" type="pres">
      <dgm:prSet presAssocID="{502D5396-14A3-4988-9192-BFB8CC288D8E}" presName="ellipse" presStyleLbl="trBgShp" presStyleIdx="0" presStyleCnt="1" custScaleX="128951" custScaleY="162680"/>
      <dgm:spPr/>
      <dgm:t>
        <a:bodyPr/>
        <a:lstStyle/>
        <a:p>
          <a:endParaRPr lang="ru-RU"/>
        </a:p>
      </dgm:t>
    </dgm:pt>
    <dgm:pt modelId="{01E1604A-101A-4B41-A924-786ED2BBA64E}" type="pres">
      <dgm:prSet presAssocID="{502D5396-14A3-4988-9192-BFB8CC288D8E}" presName="arrow1" presStyleLbl="fgShp" presStyleIdx="0" presStyleCnt="1"/>
      <dgm:spPr/>
      <dgm:t>
        <a:bodyPr/>
        <a:lstStyle/>
        <a:p>
          <a:endParaRPr lang="ru-RU"/>
        </a:p>
      </dgm:t>
    </dgm:pt>
    <dgm:pt modelId="{66CF6FA0-98F1-44D6-9602-44CDDFDE2E81}" type="pres">
      <dgm:prSet presAssocID="{502D5396-14A3-4988-9192-BFB8CC288D8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74099-90EC-431E-8396-453793F92BBB}" type="pres">
      <dgm:prSet presAssocID="{D2F9F742-834E-463E-AA2A-D3F2AB34D59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6B822-616E-4C79-9B34-42720DE5DB72}" type="pres">
      <dgm:prSet presAssocID="{09156A02-1CA1-4C37-8059-444F38A2B2B2}" presName="item2" presStyleLbl="node1" presStyleIdx="1" presStyleCnt="3" custLinFactNeighborX="-26004" custLinFactNeighborY="-33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501E1-2475-45A7-B00F-B5F1E4EB5934}" type="pres">
      <dgm:prSet presAssocID="{36B63C42-F455-4C92-A077-4B834C166EF2}" presName="item3" presStyleLbl="node1" presStyleIdx="2" presStyleCnt="3" custLinFactNeighborX="-17546" custLinFactNeighborY="-30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59550-8AD6-4370-83A5-02FF76CEA1E9}" type="pres">
      <dgm:prSet presAssocID="{502D5396-14A3-4988-9192-BFB8CC288D8E}" presName="funnel" presStyleLbl="trAlignAcc1" presStyleIdx="0" presStyleCnt="1" custScaleX="132192" custScaleY="116138" custLinFactNeighborX="1694" custLinFactNeighborY="4105"/>
      <dgm:spPr/>
      <dgm:t>
        <a:bodyPr/>
        <a:lstStyle/>
        <a:p>
          <a:endParaRPr lang="ru-RU"/>
        </a:p>
      </dgm:t>
    </dgm:pt>
  </dgm:ptLst>
  <dgm:cxnLst>
    <dgm:cxn modelId="{B23C6538-3131-4B95-B25F-49BCF75A8BB2}" srcId="{502D5396-14A3-4988-9192-BFB8CC288D8E}" destId="{8D501373-0991-4267-81FE-4734086DF9A1}" srcOrd="6" destOrd="0" parTransId="{5B3F4D19-FAF6-40F1-A687-0ED35CFECAC4}" sibTransId="{A139A10C-E6D6-4CEC-A491-5083EA128819}"/>
    <dgm:cxn modelId="{2016289B-8002-4B91-9501-C655E9ABE8C3}" type="presOf" srcId="{D2F9F742-834E-463E-AA2A-D3F2AB34D593}" destId="{C2E6B822-616E-4C79-9B34-42720DE5DB72}" srcOrd="0" destOrd="0" presId="urn:microsoft.com/office/officeart/2005/8/layout/funnel1"/>
    <dgm:cxn modelId="{38F83569-1F8C-454B-B1EE-3D31F96783EF}" type="presOf" srcId="{DD17949D-CF55-4DD0-B79F-EF473B6AE89C}" destId="{A9B501E1-2475-45A7-B00F-B5F1E4EB5934}" srcOrd="0" destOrd="0" presId="urn:microsoft.com/office/officeart/2005/8/layout/funnel1"/>
    <dgm:cxn modelId="{B1DC2E66-4459-4FC0-A050-F1157FC8590C}" srcId="{502D5396-14A3-4988-9192-BFB8CC288D8E}" destId="{AED22283-1C5F-4645-8CE6-C88969A9039C}" srcOrd="4" destOrd="0" parTransId="{2551C048-6B83-4F57-947D-579372128A7D}" sibTransId="{92B89047-258F-47C8-9798-D37A2E0BE30A}"/>
    <dgm:cxn modelId="{F2F6AF76-27CD-4195-835E-54AAEEE502B0}" srcId="{502D5396-14A3-4988-9192-BFB8CC288D8E}" destId="{20C8D166-1CD1-4764-8A5D-C0F061ED647C}" srcOrd="5" destOrd="0" parTransId="{4CFCB320-CC87-4754-9010-AA3DD1C0D56E}" sibTransId="{83408FED-761D-4075-8D34-D641F214A982}"/>
    <dgm:cxn modelId="{35B090D9-7B94-4B78-896E-C8F005A84D1D}" srcId="{502D5396-14A3-4988-9192-BFB8CC288D8E}" destId="{F8C2B328-1970-4565-97B5-E84999C61D2A}" srcOrd="8" destOrd="0" parTransId="{0AAF584B-051F-4CF6-803A-DB5313EF6FC2}" sibTransId="{A8FA0F38-B223-4841-B3A2-C5BDFBFD2A6E}"/>
    <dgm:cxn modelId="{3895F8E5-856E-4A04-B51C-6AD8DBDB7115}" type="presOf" srcId="{502D5396-14A3-4988-9192-BFB8CC288D8E}" destId="{08E5B700-B536-4FD4-BE2A-0D5C25BB386F}" srcOrd="0" destOrd="0" presId="urn:microsoft.com/office/officeart/2005/8/layout/funnel1"/>
    <dgm:cxn modelId="{F2750A8F-FAF3-4B1B-A697-44B82C00059C}" type="presOf" srcId="{09156A02-1CA1-4C37-8059-444F38A2B2B2}" destId="{AC474099-90EC-431E-8396-453793F92BBB}" srcOrd="0" destOrd="0" presId="urn:microsoft.com/office/officeart/2005/8/layout/funnel1"/>
    <dgm:cxn modelId="{BA7E34CF-FFEC-4C90-B62E-FE816340F68D}" type="presOf" srcId="{36B63C42-F455-4C92-A077-4B834C166EF2}" destId="{66CF6FA0-98F1-44D6-9602-44CDDFDE2E81}" srcOrd="0" destOrd="0" presId="urn:microsoft.com/office/officeart/2005/8/layout/funnel1"/>
    <dgm:cxn modelId="{A7D4298E-3A87-4B71-B4F3-98421D41F109}" srcId="{502D5396-14A3-4988-9192-BFB8CC288D8E}" destId="{09156A02-1CA1-4C37-8059-444F38A2B2B2}" srcOrd="2" destOrd="0" parTransId="{DB72043E-9FB7-46C3-8193-F8F2F0C467C0}" sibTransId="{6CFB4075-447D-4F11-8B46-77AF845EC1D1}"/>
    <dgm:cxn modelId="{0D17C71E-8073-40CA-9DA8-AC63395F2702}" srcId="{502D5396-14A3-4988-9192-BFB8CC288D8E}" destId="{36B63C42-F455-4C92-A077-4B834C166EF2}" srcOrd="3" destOrd="0" parTransId="{25BBCAE0-CEA7-4F6C-993F-1293BA92FF8E}" sibTransId="{C42125F1-6F2B-4A7C-A5BC-62E43AB96956}"/>
    <dgm:cxn modelId="{9624B35D-B30E-446D-8B68-521E3E765257}" srcId="{502D5396-14A3-4988-9192-BFB8CC288D8E}" destId="{0C97FAE6-0586-47A1-B749-A5CE6806BE36}" srcOrd="7" destOrd="0" parTransId="{3F4F858B-B77F-44A3-B0DB-65FE847AC792}" sibTransId="{06620540-5D4A-4BBA-B321-BF5F68047F65}"/>
    <dgm:cxn modelId="{92D2419B-09AC-4EAA-A193-E293152A7273}" srcId="{502D5396-14A3-4988-9192-BFB8CC288D8E}" destId="{D2F9F742-834E-463E-AA2A-D3F2AB34D593}" srcOrd="1" destOrd="0" parTransId="{D3070AA0-4302-4436-B842-6A36036CE16D}" sibTransId="{EC9180CD-3ACC-42F9-AB54-B95EE08C8798}"/>
    <dgm:cxn modelId="{F9890AC6-5E8B-40E6-88F7-90974D41AFE7}" srcId="{502D5396-14A3-4988-9192-BFB8CC288D8E}" destId="{6CCEDB4B-B046-4D00-9993-84376FF79DEF}" srcOrd="9" destOrd="0" parTransId="{B265613D-1DE8-4476-BFCE-D1284DE9A4E8}" sibTransId="{A83F1449-D9C1-4085-9519-842D964E72A5}"/>
    <dgm:cxn modelId="{2EA7D557-931C-4F7D-A6F0-A936CA4B3F7D}" srcId="{502D5396-14A3-4988-9192-BFB8CC288D8E}" destId="{DD17949D-CF55-4DD0-B79F-EF473B6AE89C}" srcOrd="0" destOrd="0" parTransId="{F41BE474-7DEE-4C17-83B6-7A58F184C4AD}" sibTransId="{DB879D14-1908-45A3-BAB6-97D256E8ED7B}"/>
    <dgm:cxn modelId="{C9470BCD-BEC0-40F4-A43D-9E337424160C}" type="presParOf" srcId="{08E5B700-B536-4FD4-BE2A-0D5C25BB386F}" destId="{7145D3AB-5007-42BF-983E-AFD603D6945B}" srcOrd="0" destOrd="0" presId="urn:microsoft.com/office/officeart/2005/8/layout/funnel1"/>
    <dgm:cxn modelId="{8DC12796-7F62-4F7B-AA53-18BD9F4F3281}" type="presParOf" srcId="{08E5B700-B536-4FD4-BE2A-0D5C25BB386F}" destId="{01E1604A-101A-4B41-A924-786ED2BBA64E}" srcOrd="1" destOrd="0" presId="urn:microsoft.com/office/officeart/2005/8/layout/funnel1"/>
    <dgm:cxn modelId="{DB3049DE-0AC1-4253-8398-263FF9956BDC}" type="presParOf" srcId="{08E5B700-B536-4FD4-BE2A-0D5C25BB386F}" destId="{66CF6FA0-98F1-44D6-9602-44CDDFDE2E81}" srcOrd="2" destOrd="0" presId="urn:microsoft.com/office/officeart/2005/8/layout/funnel1"/>
    <dgm:cxn modelId="{8DA610F3-5CC8-4F8D-8E09-4CFA4D55F1FE}" type="presParOf" srcId="{08E5B700-B536-4FD4-BE2A-0D5C25BB386F}" destId="{AC474099-90EC-431E-8396-453793F92BBB}" srcOrd="3" destOrd="0" presId="urn:microsoft.com/office/officeart/2005/8/layout/funnel1"/>
    <dgm:cxn modelId="{0C691F70-10E4-47A4-B9BA-3D538D927C16}" type="presParOf" srcId="{08E5B700-B536-4FD4-BE2A-0D5C25BB386F}" destId="{C2E6B822-616E-4C79-9B34-42720DE5DB72}" srcOrd="4" destOrd="0" presId="urn:microsoft.com/office/officeart/2005/8/layout/funnel1"/>
    <dgm:cxn modelId="{643CE7D8-2120-4EA1-AF0C-9E4E010139F2}" type="presParOf" srcId="{08E5B700-B536-4FD4-BE2A-0D5C25BB386F}" destId="{A9B501E1-2475-45A7-B00F-B5F1E4EB5934}" srcOrd="5" destOrd="0" presId="urn:microsoft.com/office/officeart/2005/8/layout/funnel1"/>
    <dgm:cxn modelId="{3E464ADF-606B-41BB-8843-86FE21930017}" type="presParOf" srcId="{08E5B700-B536-4FD4-BE2A-0D5C25BB386F}" destId="{84859550-8AD6-4370-83A5-02FF76CEA1E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CD9FC-617C-41B4-BCB4-24EE55D8BEF9}" type="doc">
      <dgm:prSet loTypeId="urn:microsoft.com/office/officeart/2005/8/layout/chevron2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A1BF811F-10E8-4A15-BBC4-B21AB64D541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</a:p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897171-0109-465E-B865-2B4F4294FA9F}" type="parTrans" cxnId="{7EFBE369-BEB7-495F-B9E7-B8F7824091F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2EAFD8E-1593-42C7-9376-02FD64833690}" type="sibTrans" cxnId="{7EFBE369-BEB7-495F-B9E7-B8F7824091F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035FE5-7B84-4D11-8223-6AFFB41A6D29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прибыль, доходы (налог на доходы физических лиц); Налоги на товары, реализуемые на территории РФ (акцизы); Налоги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на совокупный доход (единый налог на вменённый доход, УСН, единый сельскохозяйственный налог, налог с применением патентной системы); Налог на имущество ( налог на имущество физических лиц, земельный налог с организаций и земельный налог с физических лиц); Государственная пошлина.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1473A57-8C5F-42EA-9A18-39BEE21FF9C4}" type="parTrans" cxnId="{D90FF2E1-4449-4228-B3BD-A964455EBC1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0D85180-7954-43BB-8668-5CBACE813FE6}" type="sibTrans" cxnId="{D90FF2E1-4449-4228-B3BD-A964455EBC1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B45D59B-5CC0-42A3-BDF0-7FC3320ABB09}">
      <dgm:prSet phldrT="[Текст]" custT="1"/>
      <dgm:spPr/>
      <dgm:t>
        <a:bodyPr/>
        <a:lstStyle/>
        <a:p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700" dirty="0">
            <a:latin typeface="Times New Roman" pitchFamily="18" charset="0"/>
            <a:cs typeface="Times New Roman" pitchFamily="18" charset="0"/>
          </a:endParaRPr>
        </a:p>
      </dgm:t>
    </dgm:pt>
    <dgm:pt modelId="{7EE16F96-7663-49A6-BD5C-AFDCBBB78578}" type="parTrans" cxnId="{E2656AB8-D48F-45EF-9BB6-75B4740BFA5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CE637AA-EDFC-43A1-8892-B9D0F5E9F245}" type="sibTrans" cxnId="{E2656AB8-D48F-45EF-9BB6-75B4740BFA5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64AB755-679C-4286-BD0D-5C9C9F1BC7FC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имущества, платежи за пользовании природными ресурсами, доходы от оказания платных услуг (работ) и компенсации затрат государства, доходы от продажи материальных и нематериальных активов, штрафы, прочие неналоговые доходы, поступления (перечисления) по урегулированию расчетов между бюджетами бюджетной системы РФ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482200E-D9D3-4CF3-B362-6F2D7F62B2B6}" type="parTrans" cxnId="{BF5F4F29-BBFF-486F-AA7A-A2112B0BF4F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5951338-E5EB-444A-8DA1-3CF67C3E259E}" type="sibTrans" cxnId="{BF5F4F29-BBFF-486F-AA7A-A2112B0BF4F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46BB8A-5E14-4CFB-B646-472B75AF011C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Безвозмездные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поступления из других уровней бюджета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B32576-1F1B-4BF3-888C-1BA70BEDE566}" type="parTrans" cxnId="{40095396-8DF0-45B4-BD80-FFBA1C7DF98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E95D6F5-A802-4DE3-B557-820B8AC8037D}" type="sibTrans" cxnId="{40095396-8DF0-45B4-BD80-FFBA1C7DF98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765718E-B35B-479C-904C-6A5182540A78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Дотации, субвенции, субсидии, иные межбюджетные трансферты, прочие безвозмездные поступления, доходы от возвратов остатков субсидий, субвенций и иных межбюджетных трансфертов прошлых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47062F-7715-4A84-BC24-DE1E93C7E790}" type="parTrans" cxnId="{A10C3653-319A-4327-A0DF-2DB81B343D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E194B86-FBAC-4EF7-8584-910B2FBA8D8F}" type="sibTrans" cxnId="{A10C3653-319A-4327-A0DF-2DB81B343D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146F102-C740-42E5-8B5C-2CFF186BB95C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Прочие безвозмездные поступления</a:t>
          </a:r>
        </a:p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F625DA4-C019-4566-A3E3-B830A17B4F5F}" type="parTrans" cxnId="{FB2F5F72-521D-4FF4-A969-4EB1C7E06B67}">
      <dgm:prSet/>
      <dgm:spPr/>
      <dgm:t>
        <a:bodyPr/>
        <a:lstStyle/>
        <a:p>
          <a:endParaRPr lang="ru-RU"/>
        </a:p>
      </dgm:t>
    </dgm:pt>
    <dgm:pt modelId="{3B2BBAC3-76AD-4722-9BE2-8012FDFB9DFC}" type="sibTrans" cxnId="{FB2F5F72-521D-4FF4-A969-4EB1C7E06B67}">
      <dgm:prSet/>
      <dgm:spPr/>
      <dgm:t>
        <a:bodyPr/>
        <a:lstStyle/>
        <a:p>
          <a:endParaRPr lang="ru-RU"/>
        </a:p>
      </dgm:t>
    </dgm:pt>
    <dgm:pt modelId="{4005AAD9-AEA1-42E2-B1C9-2563990BBDC6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Поступление от денежных пожертвований предоставленных физическими лицами; безвозмездное поступлений от физических и юридических лиц на финансирование обеспечение дорожной деятельности; прочие безвозмездные поступления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71AB96-5059-43BD-9A31-5DDC9F3FF200}" type="parTrans" cxnId="{2E7E008E-9AC7-4DC9-B989-C3996C5E4FA8}">
      <dgm:prSet/>
      <dgm:spPr/>
      <dgm:t>
        <a:bodyPr/>
        <a:lstStyle/>
        <a:p>
          <a:endParaRPr lang="ru-RU"/>
        </a:p>
      </dgm:t>
    </dgm:pt>
    <dgm:pt modelId="{FAFB580E-5B48-4827-AF70-1020707F4BD6}" type="sibTrans" cxnId="{2E7E008E-9AC7-4DC9-B989-C3996C5E4FA8}">
      <dgm:prSet/>
      <dgm:spPr/>
      <dgm:t>
        <a:bodyPr/>
        <a:lstStyle/>
        <a:p>
          <a:endParaRPr lang="ru-RU"/>
        </a:p>
      </dgm:t>
    </dgm:pt>
    <dgm:pt modelId="{178A10A1-0590-42AB-8749-A50AC3D88E67}" type="pres">
      <dgm:prSet presAssocID="{CA0CD9FC-617C-41B4-BCB4-24EE55D8BE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5D705-1063-4E74-8CA4-25AC1AF099D2}" type="pres">
      <dgm:prSet presAssocID="{A1BF811F-10E8-4A15-BBC4-B21AB64D541A}" presName="composite" presStyleCnt="0"/>
      <dgm:spPr/>
    </dgm:pt>
    <dgm:pt modelId="{5EBA3C99-B358-46D2-80B0-4656E783D90C}" type="pres">
      <dgm:prSet presAssocID="{A1BF811F-10E8-4A15-BBC4-B21AB64D541A}" presName="parentText" presStyleLbl="alignNode1" presStyleIdx="0" presStyleCnt="4" custScaleY="1000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1D760-4258-4243-870E-B75CA131ED95}" type="pres">
      <dgm:prSet presAssocID="{A1BF811F-10E8-4A15-BBC4-B21AB64D541A}" presName="descendantText" presStyleLbl="alignAcc1" presStyleIdx="0" presStyleCnt="4" custScaleX="96354" custScaleY="100000" custLinFactNeighborX="-583" custLinFactNeighborY="4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64D64-5818-4194-946D-9064DB1392C2}" type="pres">
      <dgm:prSet presAssocID="{02EAFD8E-1593-42C7-9376-02FD64833690}" presName="sp" presStyleCnt="0"/>
      <dgm:spPr/>
    </dgm:pt>
    <dgm:pt modelId="{182F1280-B937-437F-A7F3-458A8E52E5AF}" type="pres">
      <dgm:prSet presAssocID="{2B45D59B-5CC0-42A3-BDF0-7FC3320ABB09}" presName="composite" presStyleCnt="0"/>
      <dgm:spPr/>
    </dgm:pt>
    <dgm:pt modelId="{A2CFEFE9-7521-41A3-8C40-3F7129EA4A9D}" type="pres">
      <dgm:prSet presAssocID="{2B45D59B-5CC0-42A3-BDF0-7FC3320ABB0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9A28B-B6A2-4229-B4B2-6D7E45F21110}" type="pres">
      <dgm:prSet presAssocID="{2B45D59B-5CC0-42A3-BDF0-7FC3320ABB09}" presName="descendantText" presStyleLbl="alignAcc1" presStyleIdx="1" presStyleCnt="4" custScaleX="97383" custLinFactNeighborX="-949" custLinFactNeighborY="-1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5502F-F6E6-4F9A-A525-36092757A518}" type="pres">
      <dgm:prSet presAssocID="{9CE637AA-EDFC-43A1-8892-B9D0F5E9F245}" presName="sp" presStyleCnt="0"/>
      <dgm:spPr/>
    </dgm:pt>
    <dgm:pt modelId="{7BDBE72E-F7DF-40C6-A8E9-A7DD9EEEE338}" type="pres">
      <dgm:prSet presAssocID="{9646BB8A-5E14-4CFB-B646-472B75AF011C}" presName="composite" presStyleCnt="0"/>
      <dgm:spPr/>
    </dgm:pt>
    <dgm:pt modelId="{8D5FE20F-556C-4709-BB95-BEFFB64E2CD5}" type="pres">
      <dgm:prSet presAssocID="{9646BB8A-5E14-4CFB-B646-472B75AF011C}" presName="parentText" presStyleLbl="alignNode1" presStyleIdx="2" presStyleCnt="4" custScaleY="1005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8B2D4-5166-4982-BD3E-B32D93428E41}" type="pres">
      <dgm:prSet presAssocID="{9646BB8A-5E14-4CFB-B646-472B75AF011C}" presName="descendantText" presStyleLbl="alignAcc1" presStyleIdx="2" presStyleCnt="4" custScaleX="96122" custScaleY="100968" custLinFactNeighborX="-1473" custLinFactNeighborY="4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4E07B-8810-4063-83B3-E7F2ACFBC813}" type="pres">
      <dgm:prSet presAssocID="{2E95D6F5-A802-4DE3-B557-820B8AC8037D}" presName="sp" presStyleCnt="0"/>
      <dgm:spPr/>
    </dgm:pt>
    <dgm:pt modelId="{F2D848F0-712C-4943-B5F0-95BC0140EBE6}" type="pres">
      <dgm:prSet presAssocID="{B146F102-C740-42E5-8B5C-2CFF186BB95C}" presName="composite" presStyleCnt="0"/>
      <dgm:spPr/>
    </dgm:pt>
    <dgm:pt modelId="{834B5DE6-9C1E-4FC3-A248-CCC2FE143D44}" type="pres">
      <dgm:prSet presAssocID="{B146F102-C740-42E5-8B5C-2CFF186BB95C}" presName="parentText" presStyleLbl="alignNode1" presStyleIdx="3" presStyleCnt="4" custScaleY="1005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FBF77-2FC8-4434-89D2-C5A34133F4DB}" type="pres">
      <dgm:prSet presAssocID="{B146F102-C740-42E5-8B5C-2CFF186BB95C}" presName="descendantText" presStyleLbl="alignAcc1" presStyleIdx="3" presStyleCnt="4" custScaleX="95353" custLinFactNeighborX="-1599" custLinFactNeighborY="6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B4CD97-0378-4552-9932-01F264739A8E}" type="presOf" srcId="{6765718E-B35B-479C-904C-6A5182540A78}" destId="{82B8B2D4-5166-4982-BD3E-B32D93428E41}" srcOrd="0" destOrd="0" presId="urn:microsoft.com/office/officeart/2005/8/layout/chevron2"/>
    <dgm:cxn modelId="{AE69CE7C-1E4A-4544-B685-F17FD4030D2A}" type="presOf" srcId="{CA0CD9FC-617C-41B4-BCB4-24EE55D8BEF9}" destId="{178A10A1-0590-42AB-8749-A50AC3D88E67}" srcOrd="0" destOrd="0" presId="urn:microsoft.com/office/officeart/2005/8/layout/chevron2"/>
    <dgm:cxn modelId="{7EFBE369-BEB7-495F-B9E7-B8F7824091FF}" srcId="{CA0CD9FC-617C-41B4-BCB4-24EE55D8BEF9}" destId="{A1BF811F-10E8-4A15-BBC4-B21AB64D541A}" srcOrd="0" destOrd="0" parTransId="{48897171-0109-465E-B865-2B4F4294FA9F}" sibTransId="{02EAFD8E-1593-42C7-9376-02FD64833690}"/>
    <dgm:cxn modelId="{A10C3653-319A-4327-A0DF-2DB81B343DB8}" srcId="{9646BB8A-5E14-4CFB-B646-472B75AF011C}" destId="{6765718E-B35B-479C-904C-6A5182540A78}" srcOrd="0" destOrd="0" parTransId="{DA47062F-7715-4A84-BC24-DE1E93C7E790}" sibTransId="{AE194B86-FBAC-4EF7-8584-910B2FBA8D8F}"/>
    <dgm:cxn modelId="{5D50273C-D478-473F-AE47-0DC9973C60EF}" type="presOf" srcId="{A1BF811F-10E8-4A15-BBC4-B21AB64D541A}" destId="{5EBA3C99-B358-46D2-80B0-4656E783D90C}" srcOrd="0" destOrd="0" presId="urn:microsoft.com/office/officeart/2005/8/layout/chevron2"/>
    <dgm:cxn modelId="{37945468-974F-4E80-B934-581F05ED6C2C}" type="presOf" srcId="{4005AAD9-AEA1-42E2-B1C9-2563990BBDC6}" destId="{147FBF77-2FC8-4434-89D2-C5A34133F4DB}" srcOrd="0" destOrd="0" presId="urn:microsoft.com/office/officeart/2005/8/layout/chevron2"/>
    <dgm:cxn modelId="{BF5F4F29-BBFF-486F-AA7A-A2112B0BF4FB}" srcId="{2B45D59B-5CC0-42A3-BDF0-7FC3320ABB09}" destId="{B64AB755-679C-4286-BD0D-5C9C9F1BC7FC}" srcOrd="0" destOrd="0" parTransId="{D482200E-D9D3-4CF3-B362-6F2D7F62B2B6}" sibTransId="{45951338-E5EB-444A-8DA1-3CF67C3E259E}"/>
    <dgm:cxn modelId="{FB2F5F72-521D-4FF4-A969-4EB1C7E06B67}" srcId="{CA0CD9FC-617C-41B4-BCB4-24EE55D8BEF9}" destId="{B146F102-C740-42E5-8B5C-2CFF186BB95C}" srcOrd="3" destOrd="0" parTransId="{9F625DA4-C019-4566-A3E3-B830A17B4F5F}" sibTransId="{3B2BBAC3-76AD-4722-9BE2-8012FDFB9DFC}"/>
    <dgm:cxn modelId="{4C916F2F-2B10-4B1A-9113-84E5FE150180}" type="presOf" srcId="{14035FE5-7B84-4D11-8223-6AFFB41A6D29}" destId="{F0C1D760-4258-4243-870E-B75CA131ED95}" srcOrd="0" destOrd="0" presId="urn:microsoft.com/office/officeart/2005/8/layout/chevron2"/>
    <dgm:cxn modelId="{1D19EE5E-1CD1-4937-8810-7C6CE6928A1D}" type="presOf" srcId="{B64AB755-679C-4286-BD0D-5C9C9F1BC7FC}" destId="{1839A28B-B6A2-4229-B4B2-6D7E45F21110}" srcOrd="0" destOrd="0" presId="urn:microsoft.com/office/officeart/2005/8/layout/chevron2"/>
    <dgm:cxn modelId="{2E7E008E-9AC7-4DC9-B989-C3996C5E4FA8}" srcId="{B146F102-C740-42E5-8B5C-2CFF186BB95C}" destId="{4005AAD9-AEA1-42E2-B1C9-2563990BBDC6}" srcOrd="0" destOrd="0" parTransId="{0171AB96-5059-43BD-9A31-5DDC9F3FF200}" sibTransId="{FAFB580E-5B48-4827-AF70-1020707F4BD6}"/>
    <dgm:cxn modelId="{33484DE0-8961-49B8-ADF5-24A83D0394DA}" type="presOf" srcId="{2B45D59B-5CC0-42A3-BDF0-7FC3320ABB09}" destId="{A2CFEFE9-7521-41A3-8C40-3F7129EA4A9D}" srcOrd="0" destOrd="0" presId="urn:microsoft.com/office/officeart/2005/8/layout/chevron2"/>
    <dgm:cxn modelId="{D90FF2E1-4449-4228-B3BD-A964455EBC14}" srcId="{A1BF811F-10E8-4A15-BBC4-B21AB64D541A}" destId="{14035FE5-7B84-4D11-8223-6AFFB41A6D29}" srcOrd="0" destOrd="0" parTransId="{41473A57-8C5F-42EA-9A18-39BEE21FF9C4}" sibTransId="{10D85180-7954-43BB-8668-5CBACE813FE6}"/>
    <dgm:cxn modelId="{40095396-8DF0-45B4-BD80-FFBA1C7DF983}" srcId="{CA0CD9FC-617C-41B4-BCB4-24EE55D8BEF9}" destId="{9646BB8A-5E14-4CFB-B646-472B75AF011C}" srcOrd="2" destOrd="0" parTransId="{48B32576-1F1B-4BF3-888C-1BA70BEDE566}" sibTransId="{2E95D6F5-A802-4DE3-B557-820B8AC8037D}"/>
    <dgm:cxn modelId="{E2656AB8-D48F-45EF-9BB6-75B4740BFA5F}" srcId="{CA0CD9FC-617C-41B4-BCB4-24EE55D8BEF9}" destId="{2B45D59B-5CC0-42A3-BDF0-7FC3320ABB09}" srcOrd="1" destOrd="0" parTransId="{7EE16F96-7663-49A6-BD5C-AFDCBBB78578}" sibTransId="{9CE637AA-EDFC-43A1-8892-B9D0F5E9F245}"/>
    <dgm:cxn modelId="{C519A4A8-8C1C-402C-B3EA-588E75A0FFC1}" type="presOf" srcId="{9646BB8A-5E14-4CFB-B646-472B75AF011C}" destId="{8D5FE20F-556C-4709-BB95-BEFFB64E2CD5}" srcOrd="0" destOrd="0" presId="urn:microsoft.com/office/officeart/2005/8/layout/chevron2"/>
    <dgm:cxn modelId="{9A7C13EE-58C0-4A03-A65C-31F4417FF436}" type="presOf" srcId="{B146F102-C740-42E5-8B5C-2CFF186BB95C}" destId="{834B5DE6-9C1E-4FC3-A248-CCC2FE143D44}" srcOrd="0" destOrd="0" presId="urn:microsoft.com/office/officeart/2005/8/layout/chevron2"/>
    <dgm:cxn modelId="{4C058BA9-6DF5-4B51-B841-0D3B824E77AB}" type="presParOf" srcId="{178A10A1-0590-42AB-8749-A50AC3D88E67}" destId="{4695D705-1063-4E74-8CA4-25AC1AF099D2}" srcOrd="0" destOrd="0" presId="urn:microsoft.com/office/officeart/2005/8/layout/chevron2"/>
    <dgm:cxn modelId="{A77173D1-52EE-4178-BD3F-9B70F44A3B5D}" type="presParOf" srcId="{4695D705-1063-4E74-8CA4-25AC1AF099D2}" destId="{5EBA3C99-B358-46D2-80B0-4656E783D90C}" srcOrd="0" destOrd="0" presId="urn:microsoft.com/office/officeart/2005/8/layout/chevron2"/>
    <dgm:cxn modelId="{777F8438-36F1-461D-A2EA-0987524E4522}" type="presParOf" srcId="{4695D705-1063-4E74-8CA4-25AC1AF099D2}" destId="{F0C1D760-4258-4243-870E-B75CA131ED95}" srcOrd="1" destOrd="0" presId="urn:microsoft.com/office/officeart/2005/8/layout/chevron2"/>
    <dgm:cxn modelId="{128F757B-B1A3-4D42-ABF8-911B8977FFA2}" type="presParOf" srcId="{178A10A1-0590-42AB-8749-A50AC3D88E67}" destId="{C4164D64-5818-4194-946D-9064DB1392C2}" srcOrd="1" destOrd="0" presId="urn:microsoft.com/office/officeart/2005/8/layout/chevron2"/>
    <dgm:cxn modelId="{022D42CF-04A2-4F58-B7E3-A2147C40A95D}" type="presParOf" srcId="{178A10A1-0590-42AB-8749-A50AC3D88E67}" destId="{182F1280-B937-437F-A7F3-458A8E52E5AF}" srcOrd="2" destOrd="0" presId="urn:microsoft.com/office/officeart/2005/8/layout/chevron2"/>
    <dgm:cxn modelId="{1DAABFE1-F088-4C15-98CE-CBBB7FA36E5E}" type="presParOf" srcId="{182F1280-B937-437F-A7F3-458A8E52E5AF}" destId="{A2CFEFE9-7521-41A3-8C40-3F7129EA4A9D}" srcOrd="0" destOrd="0" presId="urn:microsoft.com/office/officeart/2005/8/layout/chevron2"/>
    <dgm:cxn modelId="{CF8F01BA-AF50-421B-B102-694FA48A3B6D}" type="presParOf" srcId="{182F1280-B937-437F-A7F3-458A8E52E5AF}" destId="{1839A28B-B6A2-4229-B4B2-6D7E45F21110}" srcOrd="1" destOrd="0" presId="urn:microsoft.com/office/officeart/2005/8/layout/chevron2"/>
    <dgm:cxn modelId="{0E4BFCF6-3B41-4654-AB89-744FB61D5D99}" type="presParOf" srcId="{178A10A1-0590-42AB-8749-A50AC3D88E67}" destId="{B775502F-F6E6-4F9A-A525-36092757A518}" srcOrd="3" destOrd="0" presId="urn:microsoft.com/office/officeart/2005/8/layout/chevron2"/>
    <dgm:cxn modelId="{0E20D2BD-3672-4E15-830A-1D2FC4DED93D}" type="presParOf" srcId="{178A10A1-0590-42AB-8749-A50AC3D88E67}" destId="{7BDBE72E-F7DF-40C6-A8E9-A7DD9EEEE338}" srcOrd="4" destOrd="0" presId="urn:microsoft.com/office/officeart/2005/8/layout/chevron2"/>
    <dgm:cxn modelId="{C08A4272-BAD1-4B71-B515-DBB525946E45}" type="presParOf" srcId="{7BDBE72E-F7DF-40C6-A8E9-A7DD9EEEE338}" destId="{8D5FE20F-556C-4709-BB95-BEFFB64E2CD5}" srcOrd="0" destOrd="0" presId="urn:microsoft.com/office/officeart/2005/8/layout/chevron2"/>
    <dgm:cxn modelId="{194C83A8-33D2-49E8-9F08-9021B79C5271}" type="presParOf" srcId="{7BDBE72E-F7DF-40C6-A8E9-A7DD9EEEE338}" destId="{82B8B2D4-5166-4982-BD3E-B32D93428E41}" srcOrd="1" destOrd="0" presId="urn:microsoft.com/office/officeart/2005/8/layout/chevron2"/>
    <dgm:cxn modelId="{1495311A-3455-47D0-869F-EA0A030EB450}" type="presParOf" srcId="{178A10A1-0590-42AB-8749-A50AC3D88E67}" destId="{1E04E07B-8810-4063-83B3-E7F2ACFBC813}" srcOrd="5" destOrd="0" presId="urn:microsoft.com/office/officeart/2005/8/layout/chevron2"/>
    <dgm:cxn modelId="{F8390514-83FE-45B7-BA06-CD60F45D479F}" type="presParOf" srcId="{178A10A1-0590-42AB-8749-A50AC3D88E67}" destId="{F2D848F0-712C-4943-B5F0-95BC0140EBE6}" srcOrd="6" destOrd="0" presId="urn:microsoft.com/office/officeart/2005/8/layout/chevron2"/>
    <dgm:cxn modelId="{4A010B8C-B7AE-4356-82F3-7E3D0491A0D9}" type="presParOf" srcId="{F2D848F0-712C-4943-B5F0-95BC0140EBE6}" destId="{834B5DE6-9C1E-4FC3-A248-CCC2FE143D44}" srcOrd="0" destOrd="0" presId="urn:microsoft.com/office/officeart/2005/8/layout/chevron2"/>
    <dgm:cxn modelId="{016BB568-2EFE-404F-AD86-C1B4831354D7}" type="presParOf" srcId="{F2D848F0-712C-4943-B5F0-95BC0140EBE6}" destId="{147FBF77-2FC8-4434-89D2-C5A34133F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45D3AB-5007-42BF-983E-AFD603D6945B}">
      <dsp:nvSpPr>
        <dsp:cNvPr id="0" name=""/>
        <dsp:cNvSpPr/>
      </dsp:nvSpPr>
      <dsp:spPr>
        <a:xfrm>
          <a:off x="1754964" y="-91741"/>
          <a:ext cx="5050454" cy="221272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1604A-101A-4B41-A924-786ED2BBA64E}">
      <dsp:nvSpPr>
        <dsp:cNvPr id="0" name=""/>
        <dsp:cNvSpPr/>
      </dsp:nvSpPr>
      <dsp:spPr>
        <a:xfrm>
          <a:off x="3906751" y="3665138"/>
          <a:ext cx="759025" cy="48577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F6FA0-98F1-44D6-9602-44CDDFDE2E81}">
      <dsp:nvSpPr>
        <dsp:cNvPr id="0" name=""/>
        <dsp:cNvSpPr/>
      </dsp:nvSpPr>
      <dsp:spPr>
        <a:xfrm>
          <a:off x="2464604" y="4053759"/>
          <a:ext cx="3643320" cy="91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Доходная часть бюджета МО "Городской округ "Город Нарьян-Мар"</a:t>
          </a:r>
          <a:endParaRPr lang="ru-RU" sz="1600" kern="1200" dirty="0"/>
        </a:p>
      </dsp:txBody>
      <dsp:txXfrm>
        <a:off x="2464604" y="4053759"/>
        <a:ext cx="3643320" cy="910830"/>
      </dsp:txXfrm>
    </dsp:sp>
    <dsp:sp modelId="{AC474099-90EC-431E-8396-453793F92BBB}">
      <dsp:nvSpPr>
        <dsp:cNvPr id="0" name=""/>
        <dsp:cNvSpPr/>
      </dsp:nvSpPr>
      <dsp:spPr>
        <a:xfrm>
          <a:off x="3745838" y="1799758"/>
          <a:ext cx="1366245" cy="1366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Безвозмездные поступления из других уровней бюджетной системы</a:t>
          </a:r>
          <a:endParaRPr lang="ru-RU" sz="1000" kern="1200" dirty="0"/>
        </a:p>
      </dsp:txBody>
      <dsp:txXfrm>
        <a:off x="3745838" y="1799758"/>
        <a:ext cx="1366245" cy="1366245"/>
      </dsp:txXfrm>
    </dsp:sp>
    <dsp:sp modelId="{C2E6B822-616E-4C79-9B34-42720DE5DB72}">
      <dsp:nvSpPr>
        <dsp:cNvPr id="0" name=""/>
        <dsp:cNvSpPr/>
      </dsp:nvSpPr>
      <dsp:spPr>
        <a:xfrm>
          <a:off x="2412935" y="320781"/>
          <a:ext cx="1366245" cy="1366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Налоговые доходы</a:t>
          </a:r>
          <a:endParaRPr lang="ru-RU" sz="1000" kern="1200" dirty="0"/>
        </a:p>
      </dsp:txBody>
      <dsp:txXfrm>
        <a:off x="2412935" y="320781"/>
        <a:ext cx="1366245" cy="1366245"/>
      </dsp:txXfrm>
    </dsp:sp>
    <dsp:sp modelId="{A9B501E1-2475-45A7-B00F-B5F1E4EB5934}">
      <dsp:nvSpPr>
        <dsp:cNvPr id="0" name=""/>
        <dsp:cNvSpPr/>
      </dsp:nvSpPr>
      <dsp:spPr>
        <a:xfrm>
          <a:off x="3925098" y="32753"/>
          <a:ext cx="1366245" cy="1366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Неналоговые доходы</a:t>
          </a:r>
          <a:endParaRPr lang="ru-RU" sz="1000" kern="1200" dirty="0"/>
        </a:p>
      </dsp:txBody>
      <dsp:txXfrm>
        <a:off x="3925098" y="32753"/>
        <a:ext cx="1366245" cy="1366245"/>
      </dsp:txXfrm>
    </dsp:sp>
    <dsp:sp modelId="{84859550-8AD6-4370-83A5-02FF76CEA1E9}">
      <dsp:nvSpPr>
        <dsp:cNvPr id="0" name=""/>
        <dsp:cNvSpPr/>
      </dsp:nvSpPr>
      <dsp:spPr>
        <a:xfrm>
          <a:off x="1548831" y="32758"/>
          <a:ext cx="5618873" cy="394919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BA3C99-B358-46D2-80B0-4656E783D90C}">
      <dsp:nvSpPr>
        <dsp:cNvPr id="0" name=""/>
        <dsp:cNvSpPr/>
      </dsp:nvSpPr>
      <dsp:spPr>
        <a:xfrm rot="5400000">
          <a:off x="-150935" y="203665"/>
          <a:ext cx="1342366" cy="938736"/>
        </a:xfrm>
        <a:prstGeom prst="chevron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50935" y="203665"/>
        <a:ext cx="1342366" cy="938736"/>
      </dsp:txXfrm>
    </dsp:sp>
    <dsp:sp modelId="{F0C1D760-4258-4243-870E-B75CA131ED95}">
      <dsp:nvSpPr>
        <dsp:cNvPr id="0" name=""/>
        <dsp:cNvSpPr/>
      </dsp:nvSpPr>
      <dsp:spPr>
        <a:xfrm rot="5400000">
          <a:off x="4396785" y="-3266163"/>
          <a:ext cx="871683" cy="749316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прибыль, доходы (налог на доходы физических лиц); Налоги на товары, реализуемые на территории РФ (акцизы); Налоги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на совокупный доход (единый налог на вменённый доход, УСН, единый сельскохозяйственный налог, налог с применением патентной системы); Налог на имущество ( налог на имущество физических лиц, земельный налог с организаций и земельный налог с физических лиц); Государственная пошлина.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96785" y="-3266163"/>
        <a:ext cx="871683" cy="7493161"/>
      </dsp:txXfrm>
    </dsp:sp>
    <dsp:sp modelId="{A2CFEFE9-7521-41A3-8C40-3F7129EA4A9D}">
      <dsp:nvSpPr>
        <dsp:cNvPr id="0" name=""/>
        <dsp:cNvSpPr/>
      </dsp:nvSpPr>
      <dsp:spPr>
        <a:xfrm rot="5400000">
          <a:off x="-150278" y="1400207"/>
          <a:ext cx="1341051" cy="9387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50278" y="1400207"/>
        <a:ext cx="1341051" cy="938736"/>
      </dsp:txXfrm>
    </dsp:sp>
    <dsp:sp modelId="{1839A28B-B6A2-4229-B4B2-6D7E45F21110}">
      <dsp:nvSpPr>
        <dsp:cNvPr id="0" name=""/>
        <dsp:cNvSpPr/>
      </dsp:nvSpPr>
      <dsp:spPr>
        <a:xfrm rot="5400000">
          <a:off x="4368322" y="-2162875"/>
          <a:ext cx="871683" cy="7573183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имущества, платежи за пользовании природными ресурсами, доходы от оказания платных услуг (работ) и компенсации затрат государства, доходы от продажи материальных и нематериальных активов, штрафы, прочие неналоговые доходы, поступления (перечисления) по урегулированию расчетов между бюджетами бюджетной системы РФ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68322" y="-2162875"/>
        <a:ext cx="871683" cy="7573183"/>
      </dsp:txXfrm>
    </dsp:sp>
    <dsp:sp modelId="{8D5FE20F-556C-4709-BB95-BEFFB64E2CD5}">
      <dsp:nvSpPr>
        <dsp:cNvPr id="0" name=""/>
        <dsp:cNvSpPr/>
      </dsp:nvSpPr>
      <dsp:spPr>
        <a:xfrm rot="5400000">
          <a:off x="-153832" y="2600311"/>
          <a:ext cx="1348159" cy="938736"/>
        </a:xfrm>
        <a:prstGeom prst="chevron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Безвозмездные </a:t>
          </a:r>
        </a:p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поступления из других уровней бюджета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53832" y="2600311"/>
        <a:ext cx="1348159" cy="938736"/>
      </dsp:txXfrm>
    </dsp:sp>
    <dsp:sp modelId="{82B8B2D4-5166-4982-BD3E-B32D93428E41}">
      <dsp:nvSpPr>
        <dsp:cNvPr id="0" name=""/>
        <dsp:cNvSpPr/>
      </dsp:nvSpPr>
      <dsp:spPr>
        <a:xfrm rot="5400000">
          <a:off x="4323353" y="-861229"/>
          <a:ext cx="880121" cy="7475119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Дотации, субвенции, субсидии, иные межбюджетные трансферты, прочие безвозмездные поступления, доходы от возвратов остатков субсидий, субвенций и иных межбюджетных трансфертов прошлых лет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23353" y="-861229"/>
        <a:ext cx="880121" cy="7475119"/>
      </dsp:txXfrm>
    </dsp:sp>
    <dsp:sp modelId="{834B5DE6-9C1E-4FC3-A248-CCC2FE143D44}">
      <dsp:nvSpPr>
        <dsp:cNvPr id="0" name=""/>
        <dsp:cNvSpPr/>
      </dsp:nvSpPr>
      <dsp:spPr>
        <a:xfrm rot="5400000">
          <a:off x="-153832" y="3803303"/>
          <a:ext cx="1348159" cy="938736"/>
        </a:xfrm>
        <a:prstGeom prst="chevron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Прочие безвозмездные поступления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53832" y="3803303"/>
        <a:ext cx="1348159" cy="938736"/>
      </dsp:txXfrm>
    </dsp:sp>
    <dsp:sp modelId="{147FBF77-2FC8-4434-89D2-C5A34133F4DB}">
      <dsp:nvSpPr>
        <dsp:cNvPr id="0" name=""/>
        <dsp:cNvSpPr/>
      </dsp:nvSpPr>
      <dsp:spPr>
        <a:xfrm rot="5400000">
          <a:off x="4317773" y="383493"/>
          <a:ext cx="871683" cy="7415316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Поступление от денежных пожертвований предоставленных физическими лицами; безвозмездное поступлений от физических и юридических лиц на финансирование обеспечение дорожной деятельности; прочие безвозмездные поступления </a:t>
          </a:r>
          <a:endParaRPr lang="ru-RU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317773" y="383493"/>
        <a:ext cx="871683" cy="7415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0.38639</cdr:x>
      <cdr:y>0.04715</cdr:y>
    </cdr:from>
    <cdr:to>
      <cdr:x>0.49306</cdr:x>
      <cdr:y>0.23734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12368" y="2267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115032-10C0-468C-B9E8-0CD4ECA6372D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BB8E08-81F1-4107-81A7-C7971F136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B4545D-1AD0-4443-B30A-17AFEAA7E89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B4545D-1AD0-4443-B30A-17AFEAA7E89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BCBBA6-E57B-4D16-96C7-FF072127C6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DF724C-8C91-4345-A17A-4A6601BDC03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707D76-A628-4D6D-9B0C-484969FB3AC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BCBBA6-E57B-4D16-96C7-FF072127C6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DDC49F-F681-4667-B607-FBC56B3AF80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B8E08-81F1-4107-81A7-C7971F136BF7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B8E08-81F1-4107-81A7-C7971F136BF7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4056-FE34-49B6-971B-E46DA6F0FD51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6576-F2C4-41FA-A792-D1DD2566A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F9A8-2A89-465F-83A9-D9804A6C9075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51B8E-BADF-431B-8900-B6C23793E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EF4CF-7311-4E0A-B798-ABEF427CD9CE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C9B36-5FEE-47B4-AF4C-EE8306665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5DE5-E166-4F77-A90B-7889A5E03F22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CFC87-98AA-4551-B099-DC0FE266F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5AE2-20EB-4A10-8876-314A7D854BF6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5303-48DB-4527-BD08-E4B4B3C11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BACD-3F9D-4824-9D6A-7A0237862727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FC9F-481F-4083-8696-971BBAA7E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40018-6A0A-43FF-9F22-0B0477F2B559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8F350-F77A-4F1B-979D-E63DDF398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013F4-A194-4D79-A198-146A96F67E45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0604-BFA7-418A-87DC-AE6341728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3E4AD-F1D3-412C-8D16-81223A9D2763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EF886-7D6C-4835-94C0-A31C64E24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19475-6260-4637-82C5-EEC40DC71A1A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E109-70FC-4F71-8EE2-2A2368EF4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3ED5B-2109-41EC-8B19-0B15FD3BCF1A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8E77C-F9A0-4D07-808D-79E7285C2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5C7B6F-1D7B-4240-80DA-6B7870A5F80A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7FAC02-FEF2-4CFC-A468-40E0E48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5" r:id="rId4"/>
    <p:sldLayoutId id="2147483759" r:id="rId5"/>
    <p:sldLayoutId id="2147483754" r:id="rId6"/>
    <p:sldLayoutId id="2147483760" r:id="rId7"/>
    <p:sldLayoutId id="2147483761" r:id="rId8"/>
    <p:sldLayoutId id="2147483762" r:id="rId9"/>
    <p:sldLayoutId id="2147483753" r:id="rId10"/>
    <p:sldLayoutId id="21474837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28165/3e4bbd6dd9fb5dd4e9394f447653506e1d6fa3a9/" TargetMode="External"/><Relationship Id="rId2" Type="http://schemas.openxmlformats.org/officeDocument/2006/relationships/hyperlink" Target="http://www.consultant.ru/document/cons_doc_LAW_28165/9b06776ae7a39546ad4e3ba04bebef14baabf8d2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nsultant.ru/document/cons_doc_LAW_28165/43b2a4727390504760e272227648fa7e6355969d/" TargetMode="External"/><Relationship Id="rId4" Type="http://schemas.openxmlformats.org/officeDocument/2006/relationships/hyperlink" Target="http://www.consultant.ru/document/cons_doc_LAW_28165/c100f38376d82fcc23ff72192989c382d6e3a646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832D7220D425D666D7FF74E1AA2F6CC78E24D4B9320D17EF7453C2D799F4A768122FBA83581e3aFH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_____Microsoft_Office_Excel_97-20031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_____Microsoft_Office_Excel_97-20032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0525E8DFE270A2B0A9567D1687D4AB6DB9C959A479F9BB30103197E3C311B97598162174ABA3B29E2F9675BC90e954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0525E8DFE270A2B0A9567D1687D4AB6DB9C959A479F9BB30103197E3C311B97598162174ABA3B29E2F9675BC90e954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-nmar.ru/images/Ekonom/1224.docx" TargetMode="External"/><Relationship Id="rId2" Type="http://schemas.openxmlformats.org/officeDocument/2006/relationships/hyperlink" Target="http://www.adm-nmar.ru/images/Ekonom/%D0%BF1325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adm-nmar.ru/images/Ekonom/1613.docx" TargetMode="External"/><Relationship Id="rId4" Type="http://schemas.openxmlformats.org/officeDocument/2006/relationships/hyperlink" Target="http://www.adm-nmar.ru/images/Ekonom/thumbnails/post%20970.docx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-nmar.ru/" TargetMode="External"/><Relationship Id="rId2" Type="http://schemas.openxmlformats.org/officeDocument/2006/relationships/hyperlink" Target="mailto:gorfinup@at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672514" cy="141451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Бюджет МО "Городской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округ "Город Нарьян-Мар"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4313" y="714375"/>
            <a:ext cx="8596312" cy="677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7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11" name="Picture 152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8596" y="1571612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 Совета Городского округа «Город Нарьян-Мар» № 35-р от 12.12.2019 «О бюджете муниципального образования "Городской округ "Город Нарьян-Мар" на 2020 год и на плановый период 2021 и 2022  годов»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643182"/>
            <a:ext cx="7358114" cy="3575829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313" y="857250"/>
            <a:ext cx="8643937" cy="431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 </a:t>
            </a:r>
            <a:r>
              <a:rPr lang="ru-RU" sz="17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 РОССИЙСКОЙ </a:t>
            </a:r>
            <a:r>
              <a:rPr lang="ru-RU" sz="17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endParaRPr lang="ru-RU" sz="1700" b="1" u="sng" cap="all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00034" y="928670"/>
            <a:ext cx="8143875" cy="2357437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chemeClr val="tx2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Налоговый кодекс Российской Федерации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(часть вторая гл.31 «Земельный налог») от 05.08.2000    № 117-ФЗ (принят ГД ФС РФ 19.07.2000).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Налоговый кодекс Российской Федерации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(часть вторая гл.23 «Налог на доходы физических лиц») от 05.08.2000    № 117-ФЗ (принят ГД ФС РФ 19.07.2000).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Земельный кодекс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Российской Федерации от 25.10.2001 № 136-ФЗ.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Налоговый кодекс Российской Федерации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(часть вторая гл.32 «Налог на имущество физических лиц ») от 05.08.2000    № 117-ФЗ (принят ГД ФС РФ 19.07.2000).</a:t>
            </a:r>
            <a:endParaRPr lang="ru-RU" sz="1600" dirty="0">
              <a:solidFill>
                <a:schemeClr val="tx2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3425828"/>
            <a:ext cx="8929688" cy="431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ДОКУМЕНТЫ МО "ГОРОДСКОЙ ОКРУГ "ГОРОД НАРЬЯН-МАР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700" b="1" u="sng" cap="all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500063" y="3857625"/>
            <a:ext cx="76930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Постановление Совета городского округа "Город Нарьян-Мар"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 28.10.2005   N 4 (ред.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05.06.2017)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"Об утверждении Положения "О порядке исчисления и уплаты земельного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налога"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Решение Совета городского округа "Город Нарьян-Мар"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26.10.2016 N 282-р ( ред. от 02.10.2018)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налоге на имущество физических лиц"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1500" y="3286125"/>
            <a:ext cx="8286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12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14313" y="785813"/>
            <a:ext cx="8429625" cy="554955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7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42875" y="2643188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142875" y="2754313"/>
            <a:ext cx="9286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ОБЪЕКТ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063" y="3405188"/>
            <a:ext cx="6929437" cy="73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Размер ставки НДФЛ может быть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5, 9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13, 15, 30 или 35 %. Конкретная ставка зависит от статуса получателя дохода (резидент или нерезидент) и от вида полученного дохода зарплата, доходы по ценным бумагам, призы и т. д.).</a:t>
            </a:r>
            <a:r>
              <a:rPr lang="ru-RU" sz="1200" dirty="0">
                <a:latin typeface="+mn-lt"/>
                <a:cs typeface="+mn-cs"/>
              </a:rPr>
              <a:t> 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42875" y="342900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142875" y="3540125"/>
            <a:ext cx="9286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СТАВКА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42875" y="1857375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142875" y="1928813"/>
            <a:ext cx="1500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ПЛАТЕЛЬЩИКИ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3063" y="2714625"/>
            <a:ext cx="6929437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Доход, полученный налогоплательщиками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3063" y="1714500"/>
            <a:ext cx="7000875" cy="738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Налогоплательщиками налога на доходы физических лиц признаются физические лица, являющиеся налоговыми резидентами РФ, а также физические лица, получающие доходы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источников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РФ, не являющиеся налоговыми резидентами РФ.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42875" y="428625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5" name="TextBox 16"/>
          <p:cNvSpPr txBox="1">
            <a:spLocks noChangeArrowheads="1"/>
          </p:cNvSpPr>
          <p:nvPr/>
        </p:nvSpPr>
        <p:spPr bwMode="auto">
          <a:xfrm>
            <a:off x="71438" y="4357688"/>
            <a:ext cx="12144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СРОК УПЛАТЫ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19250" y="4365625"/>
            <a:ext cx="6929438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соответствии с главой 23 НК РФ. 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142875" y="485775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8" name="TextBox 19"/>
          <p:cNvSpPr txBox="1">
            <a:spLocks noChangeArrowheads="1"/>
          </p:cNvSpPr>
          <p:nvPr/>
        </p:nvSpPr>
        <p:spPr bwMode="auto">
          <a:xfrm>
            <a:off x="142875" y="4929188"/>
            <a:ext cx="1214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ЛЬГОТЫ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43063" y="4929188"/>
            <a:ext cx="6929437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НК РФ Статья 217. Доходы, не подлежащие налогообложению (освобождаемые от налогообложения)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физических лиц, которые облагаются по ставке НДФЛ в размере 13 процентов, можно уменьшить на сумму так называемых налоговых вычетов (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п. 3 ст. 210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>п. 1 ст. 224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НК РФ). Предусмотрено несколько групп таких вычетов (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4"/>
              </a:rPr>
              <a:t>ст. ст. 218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5"/>
              </a:rPr>
              <a:t>221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НК РФ). Наиболее распространенными являются стандартные, социальные и имущественные налоговые вычеты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14313" y="785813"/>
            <a:ext cx="8429625" cy="571485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u="sng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42875" y="2143122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142844" y="2214554"/>
            <a:ext cx="9286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ОБЪЕКТ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2" y="2714620"/>
            <a:ext cx="738148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%; в размере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%; в размере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1,0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%; в размере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%.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42844" y="271462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142844" y="2786058"/>
            <a:ext cx="9286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СТАВКА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42875" y="1500185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5" name="TextBox 12"/>
          <p:cNvSpPr txBox="1">
            <a:spLocks noChangeArrowheads="1"/>
          </p:cNvSpPr>
          <p:nvPr/>
        </p:nvSpPr>
        <p:spPr bwMode="auto">
          <a:xfrm>
            <a:off x="142844" y="1571612"/>
            <a:ext cx="1500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ПЛАТЕЛЬЩИКИ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2214554"/>
            <a:ext cx="7381484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Земельные участки, расположенные в пределах территории города Нарьян-Мара.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9672" y="1428737"/>
            <a:ext cx="741682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Налогоплательщиками налога признаются организации и физические лица, обладающие земельными участками, признаваемыми объектом налогообложения  на праве собственности , праве постоянного пользования или праве пожизненного наследуемого владения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79512" y="3284984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9" name="TextBox 16"/>
          <p:cNvSpPr txBox="1">
            <a:spLocks noChangeArrowheads="1"/>
          </p:cNvSpPr>
          <p:nvPr/>
        </p:nvSpPr>
        <p:spPr bwMode="auto">
          <a:xfrm>
            <a:off x="179512" y="3356992"/>
            <a:ext cx="12144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УПЛАТЫ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19672" y="3068960"/>
            <a:ext cx="738148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 15 марта года, следующего за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отчетным, налогоплательщиками - организациями;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Налогоплательщики - физические лица, уплачивают налог на основании налогового уведомления, направленного налоговым органом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срок не позднее 1 декабря года, следующего за истекшим налоговым периодом.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79512" y="5157192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92" name="TextBox 19"/>
          <p:cNvSpPr txBox="1">
            <a:spLocks noChangeArrowheads="1"/>
          </p:cNvSpPr>
          <p:nvPr/>
        </p:nvSpPr>
        <p:spPr bwMode="auto">
          <a:xfrm>
            <a:off x="179512" y="5229200"/>
            <a:ext cx="12144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ЛЬГОТЫ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19672" y="4077072"/>
            <a:ext cx="7393454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налогообложения земельным налогом освобождаются следующие категории налогоплательщиков: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граждане и организации в соответствии со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ст. 395 Налогового кодекса РФ;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организации в отношении предоставленных им земель общего пользования;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муниципальные предприятия жилищно-коммунального хозяйства и транспорта;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пенсионеры по возрасту - в отношении земельных участков под домами индивидуальной жилой застройки, в пределах норм предоставления земельных участков и под индивидуальными гаражами (лодочными стоянками);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органы местного самоуправления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физические лица, владеющие земельным участком, предоставленным в соответствии с законом НАО от 15.11.2011г. № 79-ОЗ "О бесплатном предоставлении земельных участков многодетным семьям в НАО и в период с 1 февраля 2013 года по 21 февраля 2014 года.</a:t>
            </a:r>
            <a:endParaRPr lang="ru-RU" sz="1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79388" y="765175"/>
            <a:ext cx="8429625" cy="575593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u="sng" dirty="0"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42875" y="314325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142875" y="3254375"/>
            <a:ext cx="9286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ОБЪЕКТ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063" y="3405188"/>
            <a:ext cx="6929437" cy="277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42844" y="4214818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142844" y="4286256"/>
            <a:ext cx="928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СТАВКА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42844" y="200024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9" name="TextBox 12"/>
          <p:cNvSpPr txBox="1">
            <a:spLocks noChangeArrowheads="1"/>
          </p:cNvSpPr>
          <p:nvPr/>
        </p:nvSpPr>
        <p:spPr bwMode="auto">
          <a:xfrm>
            <a:off x="142844" y="2071678"/>
            <a:ext cx="1500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ПЛАТЕЛЬЩИКИ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3063" y="2714625"/>
            <a:ext cx="7000903" cy="138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жилой дом;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квартира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комната;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гараж,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машино-место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единый недвижимый комплекс;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объект незавершенного строительства;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иные здание, строение, сооружение, помещение.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3063" y="1857375"/>
            <a:ext cx="7000875" cy="738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Налогоплательщиками налога признаются физические лица, обладающие правом собственности на имущество, признаваемое объектом налогообложения в соответствии со статьей 401 НК РФ.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42844" y="485776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13" name="TextBox 16"/>
          <p:cNvSpPr txBox="1">
            <a:spLocks noChangeArrowheads="1"/>
          </p:cNvSpPr>
          <p:nvPr/>
        </p:nvSpPr>
        <p:spPr bwMode="auto">
          <a:xfrm>
            <a:off x="142844" y="4929198"/>
            <a:ext cx="12144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УПЛАТЫ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3063" y="4286250"/>
            <a:ext cx="7000903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0,2%; 0,3%;0,5; 2,0%;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42875" y="5643563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16" name="TextBox 19"/>
          <p:cNvSpPr txBox="1">
            <a:spLocks noChangeArrowheads="1"/>
          </p:cNvSpPr>
          <p:nvPr/>
        </p:nvSpPr>
        <p:spPr bwMode="auto">
          <a:xfrm>
            <a:off x="142875" y="57150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ЛЬГОТЫ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43042" y="5572140"/>
            <a:ext cx="700092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Ч. 1 ст.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407 НК РФ. Налоговые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льготы;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п.4 Решение Совета городского округа "Город Нарьян-Мар" № 282-р от 26.10.2016 года "О налоге на имущество физических лиц".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3063" y="4929188"/>
            <a:ext cx="7000903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позднее 1 декабря года, следующего за истекшим налоговым периодом.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286751" cy="737747"/>
          </a:xfrm>
        </p:spPr>
        <p:txBody>
          <a:bodyPr>
            <a:noAutofit/>
          </a:bodyPr>
          <a:lstStyle/>
          <a:p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 и приоритетные направления бюджетной и налоговой политики МО "Городской округ "Город Нарьян-Мар" на 2020 год и плановый период 2021 и 2022 годов:</a:t>
            </a: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1259632" y="1340768"/>
            <a:ext cx="72866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сохранение и развитие доходных источников городского 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1259631" y="2190745"/>
            <a:ext cx="731286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управления муниципальными финансами, в частности муниципальным долгом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1259633" y="2763835"/>
            <a:ext cx="731286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управления муниципальными земельными ресурсами и иным имуществом города Нарьян-Мара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Прямоугольник 7"/>
          <p:cNvSpPr>
            <a:spLocks noChangeArrowheads="1"/>
          </p:cNvSpPr>
          <p:nvPr/>
        </p:nvSpPr>
        <p:spPr bwMode="auto">
          <a:xfrm>
            <a:off x="1259632" y="3356992"/>
            <a:ext cx="728662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администрирования главными администраторами доходов городского 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2" name="Прямоугольник 8"/>
          <p:cNvSpPr>
            <a:spLocks noChangeArrowheads="1"/>
          </p:cNvSpPr>
          <p:nvPr/>
        </p:nvSpPr>
        <p:spPr bwMode="auto">
          <a:xfrm>
            <a:off x="1259632" y="3933056"/>
            <a:ext cx="728662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проведения взвешенной политики в области предоставления налоговых льгот по местным налогам, предоставленных решениями Совета городского округа "Город Нарьян-Мар"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3" name="Прямоугольник 9"/>
          <p:cNvSpPr>
            <a:spLocks noChangeArrowheads="1"/>
          </p:cNvSpPr>
          <p:nvPr/>
        </p:nvSpPr>
        <p:spPr bwMode="auto">
          <a:xfrm>
            <a:off x="1259632" y="4725144"/>
            <a:ext cx="728662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взаимоотношений с органами государственной власти по активному привлечению в городской бюджет межбюджетных трансфертов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539552" y="1340768"/>
            <a:ext cx="642937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5"/>
          <p:cNvSpPr>
            <a:spLocks noChangeArrowheads="1"/>
          </p:cNvSpPr>
          <p:nvPr/>
        </p:nvSpPr>
        <p:spPr bwMode="auto">
          <a:xfrm>
            <a:off x="1259632" y="1772816"/>
            <a:ext cx="72866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оптимизация расходных обязательств городского 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25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трелка вправо 26"/>
          <p:cNvSpPr/>
          <p:nvPr/>
        </p:nvSpPr>
        <p:spPr>
          <a:xfrm>
            <a:off x="539552" y="1772816"/>
            <a:ext cx="642937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39552" y="2276872"/>
            <a:ext cx="642937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539552" y="2924944"/>
            <a:ext cx="642937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539552" y="3429000"/>
            <a:ext cx="642937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539552" y="4149080"/>
            <a:ext cx="642937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539552" y="4797152"/>
            <a:ext cx="642937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8286751" cy="500063"/>
          </a:xfrm>
        </p:spPr>
        <p:txBody>
          <a:bodyPr>
            <a:noAutofit/>
          </a:bodyPr>
          <a:lstStyle/>
          <a:p>
            <a:pPr algn="ctr"/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МО "Городской округ "Город Нарьян-Мар" на 2020 год и плановый период 2021 и 2022 годов: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39552" y="1397001"/>
          <a:ext cx="8280919" cy="4087827"/>
        </p:xfrm>
        <a:graphic>
          <a:graphicData uri="http://schemas.openxmlformats.org/drawingml/2006/table">
            <a:tbl>
              <a:tblPr/>
              <a:tblGrid>
                <a:gridCol w="2302004"/>
                <a:gridCol w="927856"/>
                <a:gridCol w="927856"/>
                <a:gridCol w="1128233"/>
                <a:gridCol w="961806"/>
                <a:gridCol w="961806"/>
                <a:gridCol w="1071358"/>
              </a:tblGrid>
              <a:tr h="74611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измерения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6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Среднегодовая численность постоянного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24,801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24,895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24,986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25,079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25,168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0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Численность населения трудоспособного возраста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14,231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14,638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14,755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14,873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14,991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Индекс потребительских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цен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101,84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03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Общая площадь территории городского округа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4512,8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4 512,8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4512,8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4512,8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4512,8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Площадь земельных участков, являющихся объектами налогообложения земельным налогом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3,56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28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Общая протяженность автомобильных дорог общего пользования местного значения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41,124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41,124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41,124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41,124</a:t>
                      </a:r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8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928670"/>
            <a:ext cx="8643937" cy="431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ГОРОДСКОГО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6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71"/>
          <p:cNvGraphicFramePr>
            <a:graphicFrameLocks noGrp="1"/>
          </p:cNvGraphicFramePr>
          <p:nvPr/>
        </p:nvGraphicFramePr>
        <p:xfrm>
          <a:off x="571472" y="1643050"/>
          <a:ext cx="8321008" cy="4450246"/>
        </p:xfrm>
        <a:graphic>
          <a:graphicData uri="http://schemas.openxmlformats.org/drawingml/2006/table">
            <a:tbl>
              <a:tblPr/>
              <a:tblGrid>
                <a:gridCol w="3713771"/>
                <a:gridCol w="1521388"/>
                <a:gridCol w="1430028"/>
                <a:gridCol w="1655821"/>
              </a:tblGrid>
              <a:tr h="62924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2020г.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2021г.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3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943,8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852,2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863,7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3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951,9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853,2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864,2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42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-8,1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- 0,5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в том числе: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41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кредита кредитных организаций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3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кредита кредитной организации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91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РФ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91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 от других бюджетов бюджетной системы РФ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91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680" name="TextBox 5"/>
          <p:cNvSpPr txBox="1">
            <a:spLocks noChangeArrowheads="1"/>
          </p:cNvSpPr>
          <p:nvPr/>
        </p:nvSpPr>
        <p:spPr bwMode="auto">
          <a:xfrm>
            <a:off x="7956376" y="1340768"/>
            <a:ext cx="928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Franklin Gothic Book"/>
            </a:endParaRPr>
          </a:p>
        </p:txBody>
      </p:sp>
      <p:sp>
        <p:nvSpPr>
          <p:cNvPr id="6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9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714375"/>
            <a:ext cx="8286750" cy="5000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на 2020 год и плановый период 2021-2022 поступлениях в бюджет по видам доходов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7950" y="1196975"/>
          <a:ext cx="8928993" cy="4228121"/>
        </p:xfrm>
        <a:graphic>
          <a:graphicData uri="http://schemas.openxmlformats.org/drawingml/2006/table">
            <a:tbl>
              <a:tblPr/>
              <a:tblGrid>
                <a:gridCol w="5909708"/>
                <a:gridCol w="1127549"/>
                <a:gridCol w="958231"/>
                <a:gridCol w="933505"/>
              </a:tblGrid>
              <a:tr h="74611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6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НАЛОГОВЫЕ И НЕНАЛОГОВЫЕ ДОХОДЫ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693259,3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705417,5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716807,7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0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Налог на доходы физических лиц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567860,9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578083,4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588488,9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Акцизы по подакцизным товарам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3981,4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4093,1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4093,1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Доходы от уплаты акцизов на дизельное топливо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1816,8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1480,3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1480,3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03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Доходы от уплаты акцизов на моторные масла для дизельных и (или) карбюраторных (</a:t>
                      </a:r>
                      <a:r>
                        <a:rPr lang="ru-RU" sz="1200" b="0" i="0" u="none" strike="noStrike" dirty="0" err="1" smtClean="0">
                          <a:latin typeface="Times New Roman"/>
                        </a:rPr>
                        <a:t>инжекторных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) двигателей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5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Доходы от уплаты акцизов на автомобильный бензин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2435,9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2871,4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2871,4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Доходы от уплаты акцизов на прямогонный бензин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-282,8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-268,1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-268,1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Налог на совокупный доход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64191,0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64707,5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64920,7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25000,0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28459,5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31368,7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19950,0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22710,7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25032,2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5050,0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5748,8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6336,5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527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528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529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19530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31" name="TextBox 5"/>
          <p:cNvSpPr txBox="1">
            <a:spLocks noChangeArrowheads="1"/>
          </p:cNvSpPr>
          <p:nvPr/>
        </p:nvSpPr>
        <p:spPr bwMode="auto">
          <a:xfrm>
            <a:off x="8101013" y="981075"/>
            <a:ext cx="928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200">
              <a:latin typeface="Franklin Gothic 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836613"/>
            <a:ext cx="8286750" cy="5000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на 2020 год и плановый период 2021-2022 поступлениях в бюджет по видам доходов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7950" y="1397000"/>
          <a:ext cx="8856985" cy="4351887"/>
        </p:xfrm>
        <a:graphic>
          <a:graphicData uri="http://schemas.openxmlformats.org/drawingml/2006/table">
            <a:tbl>
              <a:tblPr/>
              <a:tblGrid>
                <a:gridCol w="5256584"/>
                <a:gridCol w="1224136"/>
                <a:gridCol w="1152128"/>
                <a:gridCol w="1224137"/>
              </a:tblGrid>
              <a:tr h="69781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1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35041,0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32098,0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29402,0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Единый сельскохозяйственный налог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3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2050,0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2050,0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2050,0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57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Налог на имущество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22975,0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23519,8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24116,9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5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Налог на имущество физических лиц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5675,0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6219,8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6816,9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Земельный налог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17300,0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17300,0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17300,0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6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Государственная</a:t>
                      </a:r>
                      <a:r>
                        <a:rPr lang="ru-RU" sz="1200" b="1" i="0" u="none" strike="noStrike" baseline="0" dirty="0" smtClean="0">
                          <a:latin typeface="Times New Roman"/>
                        </a:rPr>
                        <a:t> пошлина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7050,0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7040,0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7040,0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Доходы от использования имущества,</a:t>
                      </a:r>
                      <a:r>
                        <a:rPr lang="ru-RU" sz="1200" b="1" i="0" u="none" strike="noStrike" baseline="0" dirty="0" smtClean="0">
                          <a:latin typeface="Times New Roman"/>
                        </a:rPr>
                        <a:t> находящегося в государственной и муниципальной собственности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24416,2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25148,9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25923,2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25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 Доходы от продажи материальных и нематериальных активов</a:t>
                      </a:r>
                    </a:p>
                    <a:p>
                      <a:pPr algn="l" fontAlgn="t"/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619,9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619,9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25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Штрафы, санкции,</a:t>
                      </a:r>
                      <a:r>
                        <a:rPr lang="ru-RU" sz="1200" b="1" i="0" u="none" strike="noStrike" baseline="0" dirty="0" smtClean="0">
                          <a:latin typeface="Times New Roman"/>
                        </a:rPr>
                        <a:t> возмещение ущерба</a:t>
                      </a:r>
                      <a:endParaRPr lang="ru-RU" sz="1200" b="1" i="0" u="none" strike="noStrike" dirty="0" smtClean="0">
                        <a:latin typeface="Times New Roman"/>
                      </a:endParaRPr>
                    </a:p>
                    <a:p>
                      <a:pPr algn="l" fontAlgn="t"/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697,5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697,5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25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Прочие</a:t>
                      </a:r>
                      <a:r>
                        <a:rPr lang="ru-RU" sz="1200" b="1" i="0" u="none" strike="noStrike" baseline="0" dirty="0" smtClean="0">
                          <a:latin typeface="Times New Roman"/>
                        </a:rPr>
                        <a:t> неналоговые доходы</a:t>
                      </a:r>
                      <a:endParaRPr lang="ru-RU" sz="1200" b="1" i="0" u="none" strike="noStrike" dirty="0" smtClean="0">
                        <a:latin typeface="Times New Roman"/>
                      </a:endParaRPr>
                    </a:p>
                    <a:p>
                      <a:pPr algn="l" fontAlgn="t"/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1467,4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1507,4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1527,4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51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2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3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20554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5" name="TextBox 5"/>
          <p:cNvSpPr txBox="1">
            <a:spLocks noChangeArrowheads="1"/>
          </p:cNvSpPr>
          <p:nvPr/>
        </p:nvSpPr>
        <p:spPr bwMode="auto">
          <a:xfrm>
            <a:off x="8243888" y="1196975"/>
            <a:ext cx="792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200">
              <a:latin typeface="Franklin Gothic 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714375"/>
            <a:ext cx="8286750" cy="5000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на 2020 год и плановый период 2021-2022 поступлениях в бюджет по видам доходов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39750" y="1397000"/>
          <a:ext cx="8424937" cy="4265928"/>
        </p:xfrm>
        <a:graphic>
          <a:graphicData uri="http://schemas.openxmlformats.org/drawingml/2006/table">
            <a:tbl>
              <a:tblPr/>
              <a:tblGrid>
                <a:gridCol w="5040560"/>
                <a:gridCol w="1152128"/>
                <a:gridCol w="1152128"/>
                <a:gridCol w="1080121"/>
              </a:tblGrid>
              <a:tr h="75365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БЕЗВОЗМЕЗДНЫЕ ПОСТУПЛЕНИЯ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250513,0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146742,5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146871,6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246376,3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142717,2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142501,2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Субсидии бюджетам на </a:t>
                      </a:r>
                      <a:r>
                        <a:rPr lang="ru-RU" sz="1200" b="0" i="0" u="none" strike="noStrike" dirty="0" err="1" smtClean="0">
                          <a:latin typeface="Times New Roman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капитальных вложений в объекты муниципальной собственности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66120,9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Субсидии бюджетам на реализацию программ формирования современной городской среды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7849,3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7849,3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8184,1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Прочие субсидии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153479,7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124824,8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124460,0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Субвенции бюджетам бюджетной системы Российской Федерации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4136,7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4025,3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4370,4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Субвенции местным бюджетам на выполнение передаваемых полномочий субъектов Российской 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4069,6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3953,3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4070,4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Субвенции бюджетам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86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 smtClean="0">
                          <a:latin typeface="Times New Roman"/>
                        </a:rPr>
                        <a:t>Всего доходов: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943772,3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852160,0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863679,3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65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66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67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21568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69" name="TextBox 5"/>
          <p:cNvSpPr txBox="1">
            <a:spLocks noChangeArrowheads="1"/>
          </p:cNvSpPr>
          <p:nvPr/>
        </p:nvSpPr>
        <p:spPr bwMode="auto">
          <a:xfrm>
            <a:off x="8101013" y="1125538"/>
            <a:ext cx="928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200">
              <a:latin typeface="Franklin Gothic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4313" y="714375"/>
            <a:ext cx="8596312" cy="677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5750" y="4293096"/>
            <a:ext cx="8732838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кошель, сумка, кожаный мешок)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313" y="1803211"/>
            <a:ext cx="2071687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бюджета;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500813" y="1730980"/>
            <a:ext cx="2546350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46800" anchor="ctr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500188"/>
            <a:ext cx="3071813" cy="2500312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</p:pic>
      <p:sp>
        <p:nvSpPr>
          <p:cNvPr id="8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11" name="Picture 152" descr="герб гор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179388" y="1268413"/>
          <a:ext cx="8767762" cy="4243387"/>
        </p:xfrm>
        <a:graphic>
          <a:graphicData uri="http://schemas.openxmlformats.org/presentationml/2006/ole">
            <p:oleObj spid="_x0000_s28675" name="Worksheet" r:id="rId4" imgW="10782326" imgH="4152951" progId="Excel.Sheet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995" y="231753"/>
            <a:ext cx="8458201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Заголовок 1"/>
          <p:cNvSpPr txBox="1">
            <a:spLocks/>
          </p:cNvSpPr>
          <p:nvPr/>
        </p:nvSpPr>
        <p:spPr bwMode="auto">
          <a:xfrm>
            <a:off x="142844" y="785794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ПОСТУПЛЕНИЙ СОБСТВЕННЫХ ДОХОДОВ</a:t>
            </a:r>
            <a:r>
              <a:rPr lang="ru-RU" sz="17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5292080" y="1340768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6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9" name="Picture 152" descr="герб горо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</a:t>
            </a:r>
            <a:r>
              <a:rPr lang="ru-RU" sz="2400" dirty="0" smtClean="0"/>
              <a:t>"</a:t>
            </a:r>
            <a:endParaRPr lang="ru-RU" sz="2400" dirty="0"/>
          </a:p>
        </p:txBody>
      </p:sp>
      <p:sp>
        <p:nvSpPr>
          <p:cNvPr id="30722" name="Заголовок 1"/>
          <p:cNvSpPr txBox="1">
            <a:spLocks/>
          </p:cNvSpPr>
          <p:nvPr/>
        </p:nvSpPr>
        <p:spPr bwMode="auto">
          <a:xfrm>
            <a:off x="179388" y="714356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  НА 2020 ГОД</a:t>
            </a:r>
            <a:endParaRPr lang="ru-RU" sz="16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539750" y="1196975"/>
          <a:ext cx="7954963" cy="4527550"/>
        </p:xfrm>
        <a:graphic>
          <a:graphicData uri="http://schemas.openxmlformats.org/presentationml/2006/ole">
            <p:oleObj spid="_x0000_s30723" name="Worksheet" r:id="rId4" imgW="11629919" imgH="5838838" progId="Excel.Sheet.8">
              <p:embed/>
            </p:oleObj>
          </a:graphicData>
        </a:graphic>
      </p:graphicFrame>
      <p:sp>
        <p:nvSpPr>
          <p:cNvPr id="5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8" name="Picture 152" descr="герб горо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6" name="Object 4"/>
          <p:cNvGraphicFramePr>
            <a:graphicFrameLocks noChangeAspect="1"/>
          </p:cNvGraphicFramePr>
          <p:nvPr/>
        </p:nvGraphicFramePr>
        <p:xfrm>
          <a:off x="1042988" y="1484313"/>
          <a:ext cx="7002462" cy="4227512"/>
        </p:xfrm>
        <a:graphic>
          <a:graphicData uri="http://schemas.openxmlformats.org/presentationml/2006/ole">
            <p:oleObj spid="_x0000_s32776" name="Worksheet" r:id="rId4" imgW="3667237" imgH="1962137" progId="Excel.Sheet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251520" y="836712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ГОРОДСКОГО БЮДЖЕТА</a:t>
            </a:r>
          </a:p>
          <a:p>
            <a:pPr algn="ctr"/>
            <a:endParaRPr lang="ru-RU" sz="17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6572264" y="4929198"/>
            <a:ext cx="1785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32773" name="TextBox 11"/>
          <p:cNvSpPr txBox="1">
            <a:spLocks noChangeArrowheads="1"/>
          </p:cNvSpPr>
          <p:nvPr/>
        </p:nvSpPr>
        <p:spPr bwMode="auto">
          <a:xfrm>
            <a:off x="1259632" y="1988840"/>
            <a:ext cx="185737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</a:p>
          <a:p>
            <a:endParaRPr lang="ru-RU" sz="1200" dirty="0">
              <a:latin typeface="Franklin Gothic Book"/>
            </a:endParaRPr>
          </a:p>
        </p:txBody>
      </p:sp>
      <p:sp>
        <p:nvSpPr>
          <p:cNvPr id="32777" name="Прямоугольник 13"/>
          <p:cNvSpPr>
            <a:spLocks noChangeArrowheads="1"/>
          </p:cNvSpPr>
          <p:nvPr/>
        </p:nvSpPr>
        <p:spPr bwMode="auto">
          <a:xfrm>
            <a:off x="6929454" y="2071678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8900" y="612775"/>
            <a:ext cx="8915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Franklin Gothic Book"/>
              </a:rPr>
              <a:t> 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446088" y="2154238"/>
            <a:ext cx="6981825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376613" y="1444623"/>
            <a:ext cx="2341562" cy="1096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126000" tIns="46800" rIns="126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Franklin Gothic Book"/>
              </a:rPr>
              <a:t>Формы межбюджетных трансфертов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85750" y="3070225"/>
            <a:ext cx="2630066" cy="3095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/>
              <a:t>Дотации</a:t>
            </a:r>
            <a:r>
              <a:rPr lang="ru-RU" sz="1400" dirty="0"/>
              <a:t>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101975" y="3068960"/>
            <a:ext cx="3054201" cy="3096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/>
              <a:t>Субвенция</a:t>
            </a:r>
            <a:r>
              <a:rPr lang="ru-RU" sz="1400" dirty="0"/>
              <a:t> - </a:t>
            </a:r>
            <a:r>
              <a:rPr lang="ru-RU" sz="1400" dirty="0" smtClean="0"/>
              <a:t>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Российской Федерации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Российской Федерации и (или) органам местного самоуправления в установленном порядке.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300192" y="3068960"/>
            <a:ext cx="2443162" cy="31061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/>
              <a:t>Субсидия</a:t>
            </a:r>
            <a:r>
              <a:rPr lang="ru-RU" sz="1400" dirty="0"/>
              <a:t> </a:t>
            </a:r>
            <a:r>
              <a:rPr lang="ru-RU" sz="1400" dirty="0" smtClean="0"/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7920000">
            <a:off x="1489868" y="1697832"/>
            <a:ext cx="1611313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137025" y="2544763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20000"/>
              <a:lumOff val="80000"/>
            </a:schemeClr>
          </a:solidFill>
          <a:ln w="1584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rot="2340000">
            <a:off x="5916613" y="1790700"/>
            <a:ext cx="1701800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Заголовок 1"/>
          <p:cNvSpPr txBox="1">
            <a:spLocks/>
          </p:cNvSpPr>
          <p:nvPr/>
        </p:nvSpPr>
        <p:spPr bwMode="auto">
          <a:xfrm>
            <a:off x="214313" y="107156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ПОСТУПЛЕНИЙ МЕЖБЮДЖЕТНЫХ ТРАНСФЕРТОВ</a:t>
            </a:r>
          </a:p>
          <a:p>
            <a:pPr algn="ctr"/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Group 71"/>
          <p:cNvGraphicFramePr>
            <a:graphicFrameLocks noGrp="1"/>
          </p:cNvGraphicFramePr>
          <p:nvPr/>
        </p:nvGraphicFramePr>
        <p:xfrm>
          <a:off x="500034" y="1857364"/>
          <a:ext cx="8032406" cy="4000527"/>
        </p:xfrm>
        <a:graphic>
          <a:graphicData uri="http://schemas.openxmlformats.org/drawingml/2006/table">
            <a:tbl>
              <a:tblPr/>
              <a:tblGrid>
                <a:gridCol w="3875555"/>
                <a:gridCol w="1564563"/>
                <a:gridCol w="1368152"/>
                <a:gridCol w="1224136"/>
              </a:tblGrid>
              <a:tr h="591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1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1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4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881" name="TextBox 13"/>
          <p:cNvSpPr txBox="1">
            <a:spLocks noChangeArrowheads="1"/>
          </p:cNvSpPr>
          <p:nvPr/>
        </p:nvSpPr>
        <p:spPr bwMode="auto">
          <a:xfrm>
            <a:off x="7596336" y="1556792"/>
            <a:ext cx="928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Franklin Gothic Book"/>
            </a:endParaRPr>
          </a:p>
        </p:txBody>
      </p:sp>
      <p:sp>
        <p:nvSpPr>
          <p:cNvPr id="6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10" name="Picture 152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00063" y="1285875"/>
            <a:ext cx="8297862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indent="176213" algn="just">
              <a:spcBef>
                <a:spcPts val="4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МО "Городской округ "Город Нарьян-Мар"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местного самоуправления. 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203575" y="2276475"/>
            <a:ext cx="2195513" cy="86518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126000" tIns="46800" rIns="126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городского  бюджета распределены по: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36550" y="3857625"/>
            <a:ext cx="2449513" cy="1000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8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059832" y="3861048"/>
            <a:ext cx="2801938" cy="1000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главным распорядителям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072176" y="3857625"/>
            <a:ext cx="2571750" cy="1000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муниципальным программам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7920000">
            <a:off x="1053294" y="2596357"/>
            <a:ext cx="1611313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2340000">
            <a:off x="5602276" y="2681288"/>
            <a:ext cx="1735138" cy="709612"/>
          </a:xfrm>
          <a:prstGeom prst="curvedDownArrow">
            <a:avLst>
              <a:gd name="adj1" fmla="val 49187"/>
              <a:gd name="adj2" fmla="val 98634"/>
              <a:gd name="adj3" fmla="val 83417"/>
            </a:avLst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3857614" y="3286125"/>
            <a:ext cx="766762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20000"/>
              <a:lumOff val="80000"/>
            </a:schemeClr>
          </a:solidFill>
          <a:ln w="1584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  <p:sp>
        <p:nvSpPr>
          <p:cNvPr id="16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19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ГЛАВНЫЕ РАСПОРЯДИТЕЛИ БЮДЖЕТНЫХ СРЕДСТВ</a:t>
            </a:r>
            <a:endParaRPr lang="ru-RU" sz="17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14282" y="1042789"/>
            <a:ext cx="8643998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buFont typeface="Wingdings" pitchFamily="2" charset="2"/>
              <a:buChar char="Ø"/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СОВЕТ ГОРОДСКОГО ОКРУГА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НАРЬЯН-МАР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</a:t>
            </a:r>
            <a:endParaRPr lang="ru-RU" sz="1600" b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/>
            <a:endParaRPr lang="ru-RU" sz="1600" b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МО "ГОРОДСКОЙ ОКРУГ  "ГОРОД НАРЬЯН-МАР"</a:t>
            </a:r>
          </a:p>
          <a:p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 МО "ГОРОДСКОЙ    ОКРУГ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НАРЬЯН-МАР"</a:t>
            </a:r>
          </a:p>
          <a:p>
            <a:pPr algn="just"/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КОНТРОЛЬНО-СЧЕТНАЯ ПАЛАТА МУНИЦИПАЛЬНОГО ОБРАЗОВАНИЯ "ГОРОДСКОЙ ОКРУГ "ГОРОД НАРЬЯН-МАР"</a:t>
            </a:r>
          </a:p>
          <a:p>
            <a:pPr algn="just"/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7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8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692150"/>
            <a:ext cx="8286750" cy="5000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на 2020 год и плановый период 2021-2022  по разделам и подразделам классификации расходов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79388" y="1412875"/>
          <a:ext cx="8964488" cy="3700334"/>
        </p:xfrm>
        <a:graphic>
          <a:graphicData uri="http://schemas.openxmlformats.org/drawingml/2006/table">
            <a:tbl>
              <a:tblPr/>
              <a:tblGrid>
                <a:gridCol w="5933202"/>
                <a:gridCol w="1132031"/>
                <a:gridCol w="962040"/>
                <a:gridCol w="937215"/>
              </a:tblGrid>
              <a:tr h="74611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63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Всего расходов: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951872,3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853160,0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864205,4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0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ОБЩЕГОСУДАРСТВЕННЫЕ ВОПРОСЫ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266206,9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256436,7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252598,3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5124,9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5244,9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5244,9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31743,0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29665,0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29315,0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03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149135,5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148616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148752,9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5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Судебная система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38422,7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38359,6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38495,2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Резервные фонды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4433,6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7628,3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5381,4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Другие общегосударственные вопросы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37280,1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26850,9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25108,9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613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614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615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23616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17" name="TextBox 5"/>
          <p:cNvSpPr txBox="1">
            <a:spLocks noChangeArrowheads="1"/>
          </p:cNvSpPr>
          <p:nvPr/>
        </p:nvSpPr>
        <p:spPr bwMode="auto">
          <a:xfrm>
            <a:off x="8215313" y="1196975"/>
            <a:ext cx="9286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100">
              <a:latin typeface="Franklin Gothic Boo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620713"/>
            <a:ext cx="8286750" cy="5000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на 2020 год и плановый период 2021-2022  по разделам и подразделам классификации расходов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7950" y="1196975"/>
          <a:ext cx="8928993" cy="4542049"/>
        </p:xfrm>
        <a:graphic>
          <a:graphicData uri="http://schemas.openxmlformats.org/drawingml/2006/table">
            <a:tbl>
              <a:tblPr/>
              <a:tblGrid>
                <a:gridCol w="5909708"/>
                <a:gridCol w="1127549"/>
                <a:gridCol w="958231"/>
                <a:gridCol w="933505"/>
              </a:tblGrid>
              <a:tr h="74611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6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11704,6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12256,0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12545,8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0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10837,4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11386,0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11675,8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867,2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НАЦИОНАЛЬНАЯ ЭКОНОМИКА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184087,6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121671,1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116389,7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03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Транспорт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50853,7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53549,7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54106,0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5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Дорожное хозяйство (дорожные фонды)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128284,9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63172,4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58334,7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Другие вопросы в области национальной экономики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4949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4949,0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3949,0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ЖИЛИЩНО-КОММУНАЛЬНОЕ ХОЗЯЙСТВО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420993,1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388646,3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390476,6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80674,8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40938,0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40775,5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Благоустройство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217427,8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227743,7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231384,8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122890,5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119964,6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118316,3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647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48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49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24650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51" name="TextBox 5"/>
          <p:cNvSpPr txBox="1">
            <a:spLocks noChangeArrowheads="1"/>
          </p:cNvSpPr>
          <p:nvPr/>
        </p:nvSpPr>
        <p:spPr bwMode="auto">
          <a:xfrm>
            <a:off x="8101013" y="908050"/>
            <a:ext cx="9286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100">
              <a:latin typeface="Franklin Gothic Boo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549275"/>
            <a:ext cx="8286750" cy="5000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на 2020 год и плановый период 2021-2022  по разделам и подразделам классификации расходов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7950" y="1196975"/>
          <a:ext cx="8928993" cy="3940089"/>
        </p:xfrm>
        <a:graphic>
          <a:graphicData uri="http://schemas.openxmlformats.org/drawingml/2006/table">
            <a:tbl>
              <a:tblPr/>
              <a:tblGrid>
                <a:gridCol w="5909708"/>
                <a:gridCol w="1127549"/>
                <a:gridCol w="958231"/>
                <a:gridCol w="933505"/>
              </a:tblGrid>
              <a:tr h="74611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6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ОБРАЗОВАНИЕ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4746,8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4398,6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4420,3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0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Молодежная политика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1965,6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1689,1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1639,1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Другие вопросы в области образования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2781,2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2709,5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2781,2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СОЦИАЛЬНАЯ ПОЛИТИКА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58060,7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45594,3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45411,4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03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34670,7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31042,6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31042,6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5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Социальное обеспечение населения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4370,8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4446,7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4480,7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Охрана семьи и детства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18926,4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10043,1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9857,1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Другие вопросы в области социальной политики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61,9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СРЕДСТВА МАССОВОЙ ИНФОРМАЦИИ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624,6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594,6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594,6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5448,0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5902,0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5902,0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Условно утвержденные расходы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17660,4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35866,7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66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67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68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25669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70" name="TextBox 5"/>
          <p:cNvSpPr txBox="1">
            <a:spLocks noChangeArrowheads="1"/>
          </p:cNvSpPr>
          <p:nvPr/>
        </p:nvSpPr>
        <p:spPr bwMode="auto">
          <a:xfrm>
            <a:off x="8101013" y="908050"/>
            <a:ext cx="928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200">
              <a:latin typeface="Franklin Gothic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714375" y="714375"/>
            <a:ext cx="74882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9225" y="1089025"/>
            <a:ext cx="2519363" cy="1322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9925" y="1093788"/>
            <a:ext cx="2333625" cy="1322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888" y="1104900"/>
            <a:ext cx="2690812" cy="13223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9225" y="3067050"/>
            <a:ext cx="2592388" cy="784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50" y="3071813"/>
            <a:ext cx="2505075" cy="784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5000" y="2698750"/>
            <a:ext cx="1714500" cy="13684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29500" y="2714625"/>
            <a:ext cx="1714500" cy="13684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Территориальные фонды обязательного медицинского страхования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4625" y="4714875"/>
            <a:ext cx="2566988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Бюджеты субъектов Российской Федерации (региональные бюджеты)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98825" y="4784725"/>
            <a:ext cx="2430463" cy="839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муниципальных районов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69038" y="4784725"/>
            <a:ext cx="2665412" cy="8397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4625" y="6081713"/>
            <a:ext cx="2566988" cy="5810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Бюджеты районов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69038" y="6081713"/>
            <a:ext cx="2665412" cy="5810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Бюджеты поселений</a:t>
            </a:r>
          </a:p>
        </p:txBody>
      </p:sp>
      <p:sp>
        <p:nvSpPr>
          <p:cNvPr id="17" name="Стрелка углом вверх 16"/>
          <p:cNvSpPr/>
          <p:nvPr/>
        </p:nvSpPr>
        <p:spPr>
          <a:xfrm>
            <a:off x="2741613" y="5624513"/>
            <a:ext cx="1425575" cy="747712"/>
          </a:xfrm>
          <a:prstGeom prst="bentUpArrow">
            <a:avLst>
              <a:gd name="adj1" fmla="val 13133"/>
              <a:gd name="adj2" fmla="val 13725"/>
              <a:gd name="adj3" fmla="val 178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814888" y="6107113"/>
            <a:ext cx="1457325" cy="433387"/>
          </a:xfrm>
          <a:prstGeom prst="rightArrow">
            <a:avLst>
              <a:gd name="adj1" fmla="val 23674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686300" y="5614988"/>
            <a:ext cx="215900" cy="757237"/>
          </a:xfrm>
          <a:prstGeom prst="upArrow">
            <a:avLst>
              <a:gd name="adj1" fmla="val 50000"/>
              <a:gd name="adj2" fmla="val 536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углом вверх 19"/>
          <p:cNvSpPr/>
          <p:nvPr/>
        </p:nvSpPr>
        <p:spPr>
          <a:xfrm>
            <a:off x="1444625" y="3935413"/>
            <a:ext cx="2722563" cy="488950"/>
          </a:xfrm>
          <a:prstGeom prst="bentUpArrow">
            <a:avLst>
              <a:gd name="adj1" fmla="val 16487"/>
              <a:gd name="adj2" fmla="val 20418"/>
              <a:gd name="adj3" fmla="val 2378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228725" y="4424363"/>
            <a:ext cx="504825" cy="360362"/>
          </a:xfrm>
          <a:prstGeom prst="downArrow">
            <a:avLst>
              <a:gd name="adj1" fmla="val 17027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4330700" y="3921125"/>
            <a:ext cx="277813" cy="863600"/>
          </a:xfrm>
          <a:prstGeom prst="upArrow">
            <a:avLst>
              <a:gd name="adj1" fmla="val 34199"/>
              <a:gd name="adj2" fmla="val 46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4794250" y="3935413"/>
            <a:ext cx="200025" cy="488950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4357688" y="4071938"/>
            <a:ext cx="3824287" cy="595312"/>
          </a:xfrm>
          <a:prstGeom prst="mathMinus">
            <a:avLst>
              <a:gd name="adj1" fmla="val 175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594600" y="4305300"/>
            <a:ext cx="182563" cy="479425"/>
          </a:xfrm>
          <a:prstGeom prst="downArrow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углом вверх 25"/>
          <p:cNvSpPr/>
          <p:nvPr/>
        </p:nvSpPr>
        <p:spPr>
          <a:xfrm>
            <a:off x="1444625" y="2481263"/>
            <a:ext cx="2614613" cy="431800"/>
          </a:xfrm>
          <a:prstGeom prst="bentUpArrow">
            <a:avLst>
              <a:gd name="adj1" fmla="val 24314"/>
              <a:gd name="adj2" fmla="val 26446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249363" y="2913063"/>
            <a:ext cx="484187" cy="223837"/>
          </a:xfrm>
          <a:prstGeom prst="downArrow">
            <a:avLst>
              <a:gd name="adj1" fmla="val 20691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4286250" y="2428875"/>
            <a:ext cx="279400" cy="660400"/>
          </a:xfrm>
          <a:prstGeom prst="upArrow">
            <a:avLst>
              <a:gd name="adj1" fmla="val 34199"/>
              <a:gd name="adj2" fmla="val 46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>
            <a:off x="6500813" y="2428875"/>
            <a:ext cx="242887" cy="287338"/>
          </a:xfrm>
          <a:prstGeom prst="upArrow">
            <a:avLst>
              <a:gd name="adj1" fmla="val 35345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>
            <a:off x="8072438" y="2428875"/>
            <a:ext cx="242887" cy="287338"/>
          </a:xfrm>
          <a:prstGeom prst="upArrow">
            <a:avLst>
              <a:gd name="adj1" fmla="val 35345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Равно 30"/>
          <p:cNvSpPr/>
          <p:nvPr/>
        </p:nvSpPr>
        <p:spPr>
          <a:xfrm>
            <a:off x="2746375" y="1549400"/>
            <a:ext cx="409575" cy="446088"/>
          </a:xfrm>
          <a:prstGeom prst="mathEqua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люс 31"/>
          <p:cNvSpPr/>
          <p:nvPr/>
        </p:nvSpPr>
        <p:spPr>
          <a:xfrm>
            <a:off x="5565775" y="1549400"/>
            <a:ext cx="512763" cy="541338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Заголовок 1"/>
          <p:cNvSpPr txBox="1">
            <a:spLocks/>
          </p:cNvSpPr>
          <p:nvPr/>
        </p:nvSpPr>
        <p:spPr bwMode="auto">
          <a:xfrm>
            <a:off x="285720" y="785794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СТРУКТУРА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2020 год</a:t>
            </a:r>
            <a:endParaRPr lang="ru-RU" sz="16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Box 15"/>
          <p:cNvSpPr txBox="1">
            <a:spLocks noChangeArrowheads="1"/>
          </p:cNvSpPr>
          <p:nvPr/>
        </p:nvSpPr>
        <p:spPr bwMode="auto">
          <a:xfrm>
            <a:off x="428625" y="1557338"/>
            <a:ext cx="82867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7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16" name="Object 20"/>
          <p:cNvGraphicFramePr>
            <a:graphicFrameLocks noChangeAspect="1"/>
          </p:cNvGraphicFramePr>
          <p:nvPr/>
        </p:nvGraphicFramePr>
        <p:xfrm>
          <a:off x="539750" y="1357313"/>
          <a:ext cx="8086725" cy="4152900"/>
        </p:xfrm>
        <a:graphic>
          <a:graphicData uri="http://schemas.openxmlformats.org/presentationml/2006/ole">
            <p:oleObj spid="_x0000_s38916" name="Worksheet" r:id="rId3" imgW="8429519" imgH="5210111" progId="Excel.Sheet.8">
              <p:embed/>
            </p:oleObj>
          </a:graphicData>
        </a:graphic>
      </p:graphicFrame>
      <p:sp>
        <p:nvSpPr>
          <p:cNvPr id="6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9" name="Picture 152" descr="герб гор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ПРОГРАММНЫЙ БЮДЖЕТ</a:t>
            </a:r>
          </a:p>
        </p:txBody>
      </p:sp>
      <p:sp>
        <p:nvSpPr>
          <p:cNvPr id="39939" name="TextBox 15"/>
          <p:cNvSpPr txBox="1">
            <a:spLocks noChangeArrowheads="1"/>
          </p:cNvSpPr>
          <p:nvPr/>
        </p:nvSpPr>
        <p:spPr bwMode="auto">
          <a:xfrm>
            <a:off x="428625" y="1557338"/>
            <a:ext cx="82867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Программный бюджет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бюджет, в котором видны цели и задачи, которые предстоит решить за счет бюджетного финансирования в текущем году и в плановом периоде. </a:t>
            </a:r>
          </a:p>
          <a:p>
            <a:endParaRPr lang="ru-RU" sz="20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 программа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система мероприятий и инструментов, обеспечивающих достижение приоритетов и целей бюджетной политики</a:t>
            </a:r>
          </a:p>
          <a:p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8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500063" y="642918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17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7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Group 81"/>
          <p:cNvGraphicFramePr>
            <a:graphicFrameLocks noGrp="1"/>
          </p:cNvGraphicFramePr>
          <p:nvPr/>
        </p:nvGraphicFramePr>
        <p:xfrm>
          <a:off x="214282" y="1000108"/>
          <a:ext cx="8821644" cy="5383572"/>
        </p:xfrm>
        <a:graphic>
          <a:graphicData uri="http://schemas.openxmlformats.org/drawingml/2006/table">
            <a:tbl>
              <a:tblPr/>
              <a:tblGrid>
                <a:gridCol w="547433"/>
                <a:gridCol w="4818397"/>
                <a:gridCol w="992152"/>
                <a:gridCol w="641009"/>
                <a:gridCol w="890284"/>
                <a:gridCol w="932369"/>
              </a:tblGrid>
              <a:tr h="628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2020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2021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МО"Городской округ "Город Нарьян-Мар" "Повышение эффективности реализации молодежной политики в муниципальном образовании "Городской округ "Город Нарьян-Мар"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1, 69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1,64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2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МО "Городской округ "Город Нарьян-Мар" "Совершенствование и развитие муниципального управления в муниципальном образовании "Городской округ "Город Нарьян-Мар"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342,62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329,62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326,68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МО "Городской округ "Город Нарьян-Мар" "Развитие предпринимательства в муниципальном образовании "Городской округ "Город Нарьян-Мар"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4, 47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3,47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МО "Городской округ "Город Нарьян-Мар" "Развитие институтов гражданского общества в муниципальном образовании "Городской округ "Город Нарьян-Мар"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,40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2,40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МО "Городской округ "Город Нарьян-Мар" "Повышение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383,52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272,48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271,72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2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МО "Городской округ "Город Нарьян-Мар" "Формирование комфортной городской среды в муниципальном образовании "Городской округ "Город Нарьян-Мар"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126,41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136,72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136,72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МО "Городской округ "Город Нарьян-Мар" "Поддержка отдельных категорий граждан муниципального образования "Городской округ "Город Нарьян-Мар"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38,48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34,96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35,02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5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ПРОГРАММНЫЕ 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899,87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782,34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777,65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44408" y="620688"/>
            <a:ext cx="794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313" y="692696"/>
            <a:ext cx="864393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 образования "Городской округ "Город Нарьян-Мар" "Повышение эффективности реализации молодежной политики в муниципальном образовании "Городской округ "Город Нарьян-Мар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700" b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556792"/>
          <a:ext cx="8572560" cy="4392488"/>
        </p:xfrm>
        <a:graphic>
          <a:graphicData uri="http://schemas.openxmlformats.org/drawingml/2006/table">
            <a:tbl>
              <a:tblPr/>
              <a:tblGrid>
                <a:gridCol w="2252113"/>
                <a:gridCol w="6320447"/>
              </a:tblGrid>
              <a:tr h="613508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Цели муниципальной программы         </a:t>
                      </a:r>
                      <a:endParaRPr lang="ru-RU" sz="1400" b="1" dirty="0">
                        <a:latin typeface="Arial"/>
                        <a:ea typeface="Calibri"/>
                      </a:endParaRP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условий для успешной социализации и эффективной самореализации молодежи.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Воспитание готовности к достойному служению обществу и государству, выполнению обязанностей по защите Родины.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у молодежи мотивации на эффективное социально-психологическое и физическое развитие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8088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Задачи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муниципальной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программы       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Целевые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</a:rPr>
                        <a:t> показатели муниципальной программы</a:t>
                      </a: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1.Формирование системы продвижения инициативной и талантливой молодежи;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Вовлечение молодежи в социальную практику;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Организация работы с общественными организациями, осуществляющими свою деятельность в сфере военно-патриотического воспитания, и военным комиссариатом;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Увеличение количества публикаций в средствах массовой информации муниципалитета, статей военно-патриотической направленности;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Усовершенствование форм и методов работы в сфере профилактики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аддиктивного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поведения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Доля молодых людей, вовлеченных в мероприятия в сфере самореализации и эффективной социализации;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Количество положительных отзывов со стороны участников мероприятий, направленных на продвижение инициативной и талантливой молодежи;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Количество военно-патриотических мероприятий, проведенных совместно с общественными организациями и военным комиссариатом округа;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Доля участников мероприятий, направленных на военно-патриотическое воспитание;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Количество профилактических мероприятий, проведенных совместно с комиссией по делам несовершеннолетних и защите их прав МО "Городской округ "Город Нарьян-Мар"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142845" y="785813"/>
            <a:ext cx="871540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 образования "Городской округ "Город Нарьян-Мар" "Повышение эффективности реализации молодежной политики в муниципальном образовании "Городской округ "Город Нарьян-Мар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700" b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785926"/>
          <a:ext cx="8572560" cy="445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096"/>
                <a:gridCol w="5942464"/>
              </a:tblGrid>
              <a:tr h="4451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Ожидаемые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результаты реализации муниципальной программы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lvl="1"/>
                      <a:endParaRPr lang="ru-RU" sz="1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формирования системы продвижения инициативной и талантливой молодежи и вовлечения молодежи в социальную практику планируется достичь следующих результатов: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молодых людей, вовлеченных в мероприятия в сфере самореализации и эффективной социализации составит 7,0%, по состоянию на 31.12.2023;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положительных отзывов со стороны участников мероприятий, направленных на продвижение инициативной и талантливой молодежи составит 80 ед., по состоянию на 31.12.2023.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Показателем эффективности организации работы с общественными организациями, осуществляющими свою деятельность в сфере военно-патриотического воспитания, и военным комиссариатом будет количество военно-патриотических мероприятий, проведенных совместно с общественными организациями и военным комиссариатом округа. За период реализации программы, по состоянию на 31.12.2023, планируется провести 32 мероприятия.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счет увеличения количества публикаций в средствах массовой информации муниципалитета, статей военно-патриотической направленности планируется увеличить долю участников мероприятий, направленных на военно-патриотическое воспитание. По состоянию на 31.12.2023, данный показатель составит 30%.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Показателем усовершенствования форм и методов работы в сфере профилактики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аддиктивного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поведения будет считаться увеличение количества профилактических мероприятий, проведенных совместно с комиссией по делам несовершеннолетних и защите их прав МО "Городской округ "Город Нарьян-Мар". По состоянию на 31.12.2023 планируется провести 28 мероприятий</a:t>
                      </a:r>
                      <a:endParaRPr kumimoji="0" lang="ru-RU" sz="12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25606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183"/>
          <p:cNvSpPr txBox="1">
            <a:spLocks noChangeArrowheads="1"/>
          </p:cNvSpPr>
          <p:nvPr/>
        </p:nvSpPr>
        <p:spPr bwMode="auto">
          <a:xfrm>
            <a:off x="0" y="285750"/>
            <a:ext cx="8929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3399"/>
                </a:solidFill>
              </a:rPr>
              <a:t>МП МО «Городской округ «Город Нарьян-Мар»</a:t>
            </a:r>
          </a:p>
          <a:p>
            <a:pPr algn="ctr"/>
            <a:r>
              <a:rPr lang="ru-RU" b="1" i="1" dirty="0">
                <a:solidFill>
                  <a:srgbClr val="003399"/>
                </a:solidFill>
              </a:rPr>
              <a:t> «Повышение эффективности реализации молодежной политики в </a:t>
            </a:r>
          </a:p>
          <a:p>
            <a:pPr algn="ctr"/>
            <a:r>
              <a:rPr lang="ru-RU" b="1" i="1" dirty="0">
                <a:solidFill>
                  <a:srgbClr val="003399"/>
                </a:solidFill>
              </a:rPr>
              <a:t>МО «Городской округ «Город Нарьян-Мар»</a:t>
            </a:r>
          </a:p>
          <a:p>
            <a:pPr algn="ctr"/>
            <a:endParaRPr lang="ru-RU" b="1" i="1" dirty="0">
              <a:solidFill>
                <a:srgbClr val="003399"/>
              </a:solidFill>
            </a:endParaRPr>
          </a:p>
        </p:txBody>
      </p:sp>
      <p:sp>
        <p:nvSpPr>
          <p:cNvPr id="25608" name="Text Box 184"/>
          <p:cNvSpPr txBox="1">
            <a:spLocks noChangeArrowheads="1"/>
          </p:cNvSpPr>
          <p:nvPr/>
        </p:nvSpPr>
        <p:spPr bwMode="auto">
          <a:xfrm>
            <a:off x="34925" y="6597650"/>
            <a:ext cx="393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6E63C6AF-0A92-4EA7-A4DD-7DEE0DFD74C5}" type="slidenum">
              <a:rPr lang="ru-RU" sz="800" b="1">
                <a:solidFill>
                  <a:srgbClr val="336699"/>
                </a:solidFill>
              </a:rPr>
              <a:pPr>
                <a:spcBef>
                  <a:spcPct val="50000"/>
                </a:spcBef>
              </a:pPr>
              <a:t>35</a:t>
            </a:fld>
            <a:endParaRPr lang="ru-RU" sz="800" b="1">
              <a:solidFill>
                <a:srgbClr val="336699"/>
              </a:solidFill>
            </a:endParaRPr>
          </a:p>
        </p:txBody>
      </p:sp>
      <p:sp>
        <p:nvSpPr>
          <p:cNvPr id="25" name="Скругленный прямоугольник 13"/>
          <p:cNvSpPr/>
          <p:nvPr/>
        </p:nvSpPr>
        <p:spPr>
          <a:xfrm>
            <a:off x="857250" y="2428875"/>
            <a:ext cx="1626518" cy="3520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1331640" y="2780928"/>
            <a:ext cx="496710" cy="35604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13"/>
          <p:cNvSpPr/>
          <p:nvPr/>
        </p:nvSpPr>
        <p:spPr>
          <a:xfrm>
            <a:off x="827584" y="3140968"/>
            <a:ext cx="1584176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1,97 </a:t>
            </a: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13"/>
          <p:cNvSpPr/>
          <p:nvPr/>
        </p:nvSpPr>
        <p:spPr>
          <a:xfrm>
            <a:off x="3491880" y="3140968"/>
            <a:ext cx="1728193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1,69 </a:t>
            </a: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13"/>
          <p:cNvSpPr/>
          <p:nvPr/>
        </p:nvSpPr>
        <p:spPr>
          <a:xfrm>
            <a:off x="6156177" y="3140968"/>
            <a:ext cx="1728192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1,64 </a:t>
            </a: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13"/>
          <p:cNvSpPr/>
          <p:nvPr/>
        </p:nvSpPr>
        <p:spPr>
          <a:xfrm>
            <a:off x="3643313" y="2428875"/>
            <a:ext cx="1576759" cy="3520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7" name="Скругленный прямоугольник 13"/>
          <p:cNvSpPr/>
          <p:nvPr/>
        </p:nvSpPr>
        <p:spPr>
          <a:xfrm>
            <a:off x="6286500" y="2428875"/>
            <a:ext cx="1597868" cy="3520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2022год</a:t>
            </a:r>
            <a:endParaRPr lang="ru-RU" sz="1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285750" y="1316821"/>
            <a:ext cx="850106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Целями программы являются - создание условий для успешной социализации и эффективной самореализации молодежи. Воспитание готовности к достойному служению обществу и государству, выполнению обязанностей по защите Родины. Формирование у молодежи мотивации на эффективное социально-психологическое и физическое развитие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642938" y="4181475"/>
          <a:ext cx="7858180" cy="1894242"/>
        </p:xfrm>
        <a:graphic>
          <a:graphicData uri="http://schemas.openxmlformats.org/drawingml/2006/table">
            <a:tbl>
              <a:tblPr/>
              <a:tblGrid>
                <a:gridCol w="421105"/>
                <a:gridCol w="4079461"/>
                <a:gridCol w="1092226"/>
                <a:gridCol w="1061916"/>
                <a:gridCol w="1203472"/>
              </a:tblGrid>
              <a:tr h="390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2020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2021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6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системы продвижения инициативной и  талантливой молодежи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Военно-патриотическое воспитание молодежи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2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здорового образа жизни, профилактика асоциальных проявлений в молодежной среде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57" name="Text Box 87"/>
          <p:cNvSpPr txBox="1">
            <a:spLocks noChangeArrowheads="1"/>
          </p:cNvSpPr>
          <p:nvPr/>
        </p:nvSpPr>
        <p:spPr bwMode="auto">
          <a:xfrm>
            <a:off x="7951788" y="4005263"/>
            <a:ext cx="97790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000" b="1" dirty="0"/>
              <a:t>млн. руб.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6804248" y="2780928"/>
            <a:ext cx="496710" cy="35604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139952" y="2780928"/>
            <a:ext cx="496710" cy="356041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313" y="692696"/>
            <a:ext cx="864393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 образования "Городской округ "Город Нарьян-Мар" "Совершенствование и развитие муниципального управления в муниципальном образовании "Городской округ "Город Нарьян-Мар"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556792"/>
          <a:ext cx="8572560" cy="5112568"/>
        </p:xfrm>
        <a:graphic>
          <a:graphicData uri="http://schemas.openxmlformats.org/drawingml/2006/table">
            <a:tbl>
              <a:tblPr/>
              <a:tblGrid>
                <a:gridCol w="2252113"/>
                <a:gridCol w="6320447"/>
              </a:tblGrid>
              <a:tr h="613508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Цели муниципальной программы         </a:t>
                      </a:r>
                      <a:endParaRPr lang="ru-RU" sz="1400" b="1" dirty="0">
                        <a:latin typeface="Arial"/>
                        <a:ea typeface="Calibri"/>
                      </a:endParaRP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системы муниципального управления в муниципальном образовании "Городской округ "Город Нарьян-Мар"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9906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Задачи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муниципальной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программы       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Calibri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Целевые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</a:rPr>
                        <a:t> показатели муниципальной программы</a:t>
                      </a: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Повышение качества исполнения полномочий органом местного самоуправления.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Материально-техническое обеспечение органа местного самоуправления.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Формирование открытого информационного пространства о деятельности органа местного самоуправления.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Повышение эффективности качества управления муниципальными финансами и имуществом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Исполнение бюджетных обязательств муниципального образования "Городской округ "Город Нарьян-Мар".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Количество обоснованных жалоб по оказанию муниципальных услуг.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Доля средств, фактически использованных на материально-техническое обеспечение Администрации МО "Городской округ "Город Нарьян-Мар", к общему объему средств, предусмотренных на материально-техническое обеспечение Администрации МО "Городской округ "Город Нарьян-Мар".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Доля численности населения, которое приняло участие в опросах населения по вопросам местного значения, к общей численности населения, принявшего участие в опросах, проведенных на официальном сайте Администрации МО "Городской округ "Город Нарьян-Мар".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Доля объектов недвижимого имущества, вовлеченного в экономический оборот, по отношению к общему числу объектов, учтенных в реестре объектов муниципальной собственности МО "Городской округ "Город Нарьян-Мар"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 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2000240"/>
          <a:ext cx="8462744" cy="4119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716"/>
                <a:gridCol w="5685028"/>
              </a:tblGrid>
              <a:tr h="4119758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Ожидаемые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результаты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реализации муниципальной программы</a:t>
                      </a:r>
                    </a:p>
                  </a:txBody>
                  <a:tcPr marL="27377" marR="273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Программы позволит достичь следующих результатов: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Повысить качество исполнения полномочий органом местного самоуправления.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Обеспечить эксплуатацию и надлежащее содержание в соответствии с правилами и нормами производственной санитарии и противопожарной защиты административных зданий и помещений, в которых расположен орган местного самоуправления, а также организовать материально-техническое обеспечение деятельности органа местного самоуправления.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Обеспечить права граждан на доступ к информации о деятельности органа местного самоуправления, а также гласность и открытость деятельности органа местного самоуправления в вопросах общественно значимой информации, имеющейся в распоряжении органа местного самоуправления (с учетом ограничений, установленных законом Российской Федерации).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Повысить эффективность управления муниципальными финансами и имуществом</a:t>
                      </a:r>
                      <a:endParaRPr kumimoji="0" lang="ru-RU" sz="12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77" marR="273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980729"/>
            <a:ext cx="8429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 образования "Городской округ "Город Нарьян-Мар" "Совершенствование и развитие муниципального управления в муниципальном образовании "Городской округ "Город Нарьян-Мар"</a:t>
            </a:r>
          </a:p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21510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183"/>
          <p:cNvSpPr txBox="1">
            <a:spLocks noChangeArrowheads="1"/>
          </p:cNvSpPr>
          <p:nvPr/>
        </p:nvSpPr>
        <p:spPr bwMode="auto">
          <a:xfrm>
            <a:off x="214313" y="142852"/>
            <a:ext cx="89296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Муниципальная программа муниципального образования "Городской округ "Город Нарьян-Мар" "Совершенствование и развитие муниципального управления в муниципальном образовании "Городской округ "Город Нарьян-Мар"</a:t>
            </a:r>
          </a:p>
        </p:txBody>
      </p:sp>
      <p:sp>
        <p:nvSpPr>
          <p:cNvPr id="21512" name="Text Box 184"/>
          <p:cNvSpPr txBox="1">
            <a:spLocks noChangeArrowheads="1"/>
          </p:cNvSpPr>
          <p:nvPr/>
        </p:nvSpPr>
        <p:spPr bwMode="auto">
          <a:xfrm>
            <a:off x="34925" y="6597650"/>
            <a:ext cx="393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96FAF6D9-6AB4-4ECC-866E-CBA251521D31}" type="slidenum">
              <a:rPr lang="ru-RU" sz="800" b="1">
                <a:solidFill>
                  <a:srgbClr val="336699"/>
                </a:solidFill>
              </a:rPr>
              <a:pPr>
                <a:spcBef>
                  <a:spcPct val="50000"/>
                </a:spcBef>
              </a:pPr>
              <a:t>38</a:t>
            </a:fld>
            <a:endParaRPr lang="ru-RU" sz="800" b="1">
              <a:solidFill>
                <a:srgbClr val="336699"/>
              </a:solidFill>
            </a:endParaRPr>
          </a:p>
        </p:txBody>
      </p:sp>
      <p:sp>
        <p:nvSpPr>
          <p:cNvPr id="25" name="Скругленный прямоугольник 13"/>
          <p:cNvSpPr/>
          <p:nvPr/>
        </p:nvSpPr>
        <p:spPr>
          <a:xfrm>
            <a:off x="993849" y="2204864"/>
            <a:ext cx="1714500" cy="285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1565328" y="2562033"/>
            <a:ext cx="285752" cy="214315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13"/>
          <p:cNvSpPr/>
          <p:nvPr/>
        </p:nvSpPr>
        <p:spPr>
          <a:xfrm>
            <a:off x="899592" y="2780928"/>
            <a:ext cx="1944216" cy="3646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342,62 млн.руб</a:t>
            </a: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13"/>
          <p:cNvSpPr/>
          <p:nvPr/>
        </p:nvSpPr>
        <p:spPr>
          <a:xfrm>
            <a:off x="3779912" y="2204864"/>
            <a:ext cx="1714500" cy="285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7" name="Скругленный прямоугольник 13"/>
          <p:cNvSpPr/>
          <p:nvPr/>
        </p:nvSpPr>
        <p:spPr>
          <a:xfrm>
            <a:off x="6423099" y="2204864"/>
            <a:ext cx="1714500" cy="285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2022год</a:t>
            </a:r>
            <a:endParaRPr lang="ru-RU" sz="1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251520" y="1412776"/>
            <a:ext cx="864393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Целями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программы является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муниципального управления в муниципальном образовании "Городской округ "Город Нарьян-Мар"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323528" y="3645024"/>
          <a:ext cx="8643998" cy="2569845"/>
        </p:xfrm>
        <a:graphic>
          <a:graphicData uri="http://schemas.openxmlformats.org/drawingml/2006/table">
            <a:tbl>
              <a:tblPr/>
              <a:tblGrid>
                <a:gridCol w="428597"/>
                <a:gridCol w="5643602"/>
                <a:gridCol w="752010"/>
                <a:gridCol w="834070"/>
                <a:gridCol w="985719"/>
              </a:tblGrid>
              <a:tr h="579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2020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2021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6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1. "Осуществление деятельности Администрации МО "Городской округ "Город Нарьян-Мар" в рамках собственных и переданных государственных полномочий"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157,18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155,59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156,07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5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2. "Обеспечение деятельности Администрации МО "Городской округ "Город Нарьян-Мар"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125,23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115,87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115,43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5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3. "Управление муниципальными финансами МО "Городской округ "Город Нарьян-Мар"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t">
                        <a:buFontTx/>
                        <a:buNone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4. "Управление и распоряжение муниципальным имуществом МО "Городской округ "Город Нарьян-Мар"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Стрелка вниз 21"/>
          <p:cNvSpPr/>
          <p:nvPr/>
        </p:nvSpPr>
        <p:spPr>
          <a:xfrm>
            <a:off x="6994616" y="2562033"/>
            <a:ext cx="285752" cy="214315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351410" y="2562033"/>
            <a:ext cx="285752" cy="214315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73" name="Text Box 87"/>
          <p:cNvSpPr txBox="1">
            <a:spLocks noChangeArrowheads="1"/>
          </p:cNvSpPr>
          <p:nvPr/>
        </p:nvSpPr>
        <p:spPr bwMode="auto">
          <a:xfrm>
            <a:off x="8244408" y="3429000"/>
            <a:ext cx="714348" cy="175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10800" rIns="0" bIns="10800">
            <a:spAutoFit/>
          </a:bodyPr>
          <a:lstStyle/>
          <a:p>
            <a:r>
              <a:rPr lang="ru-RU" sz="1000" b="1" dirty="0"/>
              <a:t>млн. руб</a:t>
            </a:r>
            <a:r>
              <a:rPr lang="ru-RU" sz="1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0" name="Скругленный прямоугольник 13"/>
          <p:cNvSpPr/>
          <p:nvPr/>
        </p:nvSpPr>
        <p:spPr>
          <a:xfrm>
            <a:off x="3635896" y="2780928"/>
            <a:ext cx="1944216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329,62 млн.руб</a:t>
            </a: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13"/>
          <p:cNvSpPr/>
          <p:nvPr/>
        </p:nvSpPr>
        <p:spPr>
          <a:xfrm>
            <a:off x="6300192" y="2780928"/>
            <a:ext cx="187220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326,68 млн. руб.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6429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71546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 образования "Городской округ "Город Нарьян-Мар" "Развитие предпринимательства в муниципальном образовании "Городской округ "Город Нарьян-Мар"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1916832"/>
          <a:ext cx="8568952" cy="4522164"/>
        </p:xfrm>
        <a:graphic>
          <a:graphicData uri="http://schemas.openxmlformats.org/drawingml/2006/table">
            <a:tbl>
              <a:tblPr/>
              <a:tblGrid>
                <a:gridCol w="2251165"/>
                <a:gridCol w="6317787"/>
              </a:tblGrid>
              <a:tr h="432048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</a:rPr>
                        <a:t>Цели муниципальной программы         </a:t>
                      </a:r>
                      <a:endParaRPr lang="ru-RU" sz="1300" b="1" dirty="0">
                        <a:latin typeface="Arial"/>
                        <a:ea typeface="Calibri"/>
                      </a:endParaRP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Содействие развитию малого и среднего предпринимательства на территории муниципального образования «Городской округ «Город Нарьян-Мар»</a:t>
                      </a: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011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Задачи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муниципальной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программы       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Целевые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</a:rPr>
                        <a:t> показатели муниципальной программы</a:t>
                      </a:r>
                      <a:endParaRPr lang="ru-RU" sz="1400" b="1" dirty="0" smtClean="0">
                        <a:latin typeface="Times New Roman"/>
                        <a:ea typeface="Calibri"/>
                      </a:endParaRP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 Создание условий для вовлечения в предпринимательскую деятельность активных граждан города Нарьян-Мара.</a:t>
                      </a:r>
                    </a:p>
                    <a:p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 Развитие торговли.</a:t>
                      </a:r>
                    </a:p>
                    <a:p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 Снижение административных барьеров и налоговой нагрузки для субъектов малого и среднего предпринимательства.</a:t>
                      </a:r>
                    </a:p>
                    <a:p>
                      <a:pPr marL="342900" indent="-342900">
                        <a:buAutoNum type="arabicPeriod" startAt="4"/>
                      </a:pP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доступа предпринимателей к участию в муниципальных закупках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2250" algn="l"/>
                        </a:tabLs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2250" algn="l"/>
                        </a:tabLs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2250" algn="l"/>
                        </a:tabLs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Количество субъектов малого и среднего предпринимательства.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Обеспеченность населения города Нарьян-Мара площадью стационарных торговых объектов.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Доля проектов муниципальных нормативных правовых актов, прошедших оценку регулирующего воздействия с участием субъектов малого и среднего предпринимательства.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Доля закупок среди субъектов малого предпринимательства, осуществляемых в соответствии с Федеральным </a:t>
                      </a:r>
                      <a:r>
                        <a:rPr kumimoji="0" lang="ru-RU" sz="12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законом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 44-ФЗ "О контрактной системе в сфере закупок товаров, работ, услуг для обеспечения государственных и муниципальных нужд"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714375" y="714375"/>
            <a:ext cx="74882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БЮДЖЕТОВ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143000"/>
            <a:ext cx="8358187" cy="5070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492896"/>
          <a:ext cx="857256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4857784"/>
              </a:tblGrid>
              <a:tr h="2448272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Программы позволит достичь следующих результатов: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Увеличить количество субъектов малого и среднего предпринимательства до 357 единиц на 10 тыс. человек населения по состоянию на 31.12.2023.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Обеспечить население города Нарьян-Мара стационарными торговыми объектами площадью не менее 505 кв. м на 1 тыс. человек по состоянию на 31.12.2023.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Увеличить долю проектов муниципальных нормативных правовых актов, прошедших оценку регулирующего воздействия с участием субъектов малого и среднего предпринимательства, до 30% за год.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Обеспечить долю закупок среди субъектов малого предпринимательства, осуществляемых в соответствии с Федеральным </a:t>
                      </a:r>
                      <a:r>
                        <a:rPr kumimoji="0" lang="ru-RU" sz="12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законом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 44-ФЗ "О контрактной системе в сфере закупок товаров, работ, услуг для обеспечения государственных и муниципальных нужд" в размере не менее 15% за год</a:t>
                      </a:r>
                      <a:endParaRPr kumimoji="0" lang="ru-RU" sz="12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1142985"/>
            <a:ext cx="800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 образования "Городской округ "Город Нарьян-Мар" "Развитие предпринимательства в муниципальном образовании "Городской округ "Город Нарьян-Мар"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23558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83"/>
          <p:cNvSpPr txBox="1">
            <a:spLocks noChangeArrowheads="1"/>
          </p:cNvSpPr>
          <p:nvPr/>
        </p:nvSpPr>
        <p:spPr bwMode="auto">
          <a:xfrm>
            <a:off x="0" y="357188"/>
            <a:ext cx="8929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3399"/>
                </a:solidFill>
              </a:rPr>
              <a:t>МП МО «Городской округ «Город Нарьян-Мар» </a:t>
            </a:r>
          </a:p>
          <a:p>
            <a:pPr algn="ctr"/>
            <a:r>
              <a:rPr lang="ru-RU" b="1" i="1" dirty="0">
                <a:solidFill>
                  <a:srgbClr val="003399"/>
                </a:solidFill>
              </a:rPr>
              <a:t>«Развитие предпринимательства в муниципальном образовании «Городской округ «Город Нарьян-Мар»</a:t>
            </a:r>
          </a:p>
        </p:txBody>
      </p:sp>
      <p:sp>
        <p:nvSpPr>
          <p:cNvPr id="23560" name="Text Box 184"/>
          <p:cNvSpPr txBox="1">
            <a:spLocks noChangeArrowheads="1"/>
          </p:cNvSpPr>
          <p:nvPr/>
        </p:nvSpPr>
        <p:spPr bwMode="auto">
          <a:xfrm>
            <a:off x="34925" y="6597650"/>
            <a:ext cx="393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7452A024-76DF-47A7-A7C6-11A52F59461A}" type="slidenum">
              <a:rPr lang="ru-RU" sz="800" b="1">
                <a:solidFill>
                  <a:srgbClr val="336699"/>
                </a:solidFill>
              </a:rPr>
              <a:pPr>
                <a:spcBef>
                  <a:spcPct val="50000"/>
                </a:spcBef>
              </a:pPr>
              <a:t>41</a:t>
            </a:fld>
            <a:endParaRPr lang="ru-RU" sz="800" b="1">
              <a:solidFill>
                <a:srgbClr val="336699"/>
              </a:solidFill>
            </a:endParaRPr>
          </a:p>
        </p:txBody>
      </p:sp>
      <p:sp>
        <p:nvSpPr>
          <p:cNvPr id="25" name="Скругленный прямоугольник 13"/>
          <p:cNvSpPr/>
          <p:nvPr/>
        </p:nvSpPr>
        <p:spPr>
          <a:xfrm>
            <a:off x="971600" y="2276872"/>
            <a:ext cx="1338486" cy="277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1403648" y="2564904"/>
            <a:ext cx="352694" cy="209168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13"/>
          <p:cNvSpPr/>
          <p:nvPr/>
        </p:nvSpPr>
        <p:spPr>
          <a:xfrm>
            <a:off x="899592" y="2780928"/>
            <a:ext cx="1553369" cy="2851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4,47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13"/>
          <p:cNvSpPr/>
          <p:nvPr/>
        </p:nvSpPr>
        <p:spPr>
          <a:xfrm>
            <a:off x="3779912" y="2780928"/>
            <a:ext cx="1431032" cy="2851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4,47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13"/>
          <p:cNvSpPr/>
          <p:nvPr/>
        </p:nvSpPr>
        <p:spPr>
          <a:xfrm>
            <a:off x="6372200" y="2780928"/>
            <a:ext cx="1452711" cy="2851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3,47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642938" y="1357313"/>
            <a:ext cx="7858125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dirty="0" smtClean="0"/>
              <a:t>Целями </a:t>
            </a:r>
            <a:r>
              <a:rPr lang="ru-RU" sz="1600" dirty="0"/>
              <a:t>программы является - содействия развитию малого и среднего предпринимательства на территории города Нарьян-Мар.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539552" y="3501008"/>
          <a:ext cx="7858180" cy="1676400"/>
        </p:xfrm>
        <a:graphic>
          <a:graphicData uri="http://schemas.openxmlformats.org/drawingml/2006/table">
            <a:tbl>
              <a:tblPr/>
              <a:tblGrid>
                <a:gridCol w="421105"/>
                <a:gridCol w="4079461"/>
                <a:gridCol w="1092226"/>
                <a:gridCol w="1061916"/>
                <a:gridCol w="1203472"/>
              </a:tblGrid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1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endParaRPr kumimoji="0" lang="ru-RU" sz="11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2020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2021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0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предпринимательства и торговли в муниципальном образовании "Городской округ "Город Нарьян-Мар»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7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Популяризация предпринимательской деятельности в муниципальном образовании "Городской округ "Город Нарьян-Мар»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609" name="Text Box 87"/>
          <p:cNvSpPr txBox="1">
            <a:spLocks noChangeArrowheads="1"/>
          </p:cNvSpPr>
          <p:nvPr/>
        </p:nvSpPr>
        <p:spPr bwMode="auto">
          <a:xfrm>
            <a:off x="7812360" y="3284984"/>
            <a:ext cx="97790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000" b="1" dirty="0"/>
              <a:t>млн. руб.</a:t>
            </a:r>
          </a:p>
        </p:txBody>
      </p:sp>
      <p:sp>
        <p:nvSpPr>
          <p:cNvPr id="20" name="Скругленный прямоугольник 13"/>
          <p:cNvSpPr/>
          <p:nvPr/>
        </p:nvSpPr>
        <p:spPr>
          <a:xfrm>
            <a:off x="3851920" y="2276872"/>
            <a:ext cx="1338486" cy="277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1" name="Скругленный прямоугольник 13"/>
          <p:cNvSpPr/>
          <p:nvPr/>
        </p:nvSpPr>
        <p:spPr>
          <a:xfrm>
            <a:off x="6444208" y="2276872"/>
            <a:ext cx="1338486" cy="277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6876256" y="2564904"/>
            <a:ext cx="352694" cy="209168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283968" y="2564904"/>
            <a:ext cx="352694" cy="209168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71480"/>
            <a:ext cx="87154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ru-RU" sz="1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 НАО от 23.03.2016 N 87-п (ред. от 25.03.2019)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"Об утверждении Порядка предоставления субсидий на поддержку субъектов малого и среднего предпринимательства в целях возмещения части затрат, связанных с осуществлением предпринимательской деятельности"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Постановление Администрации МО «Городской округ «Город Нарьян-Мар» от 20.10.2015 №1188 «Об утверждении порядка предоставления субсидий субъектам малого и среднего предпринимательства на возмещение части затрат, связанных с реализацией энергосберегающих мероприятий, включая затраты на приобретение и внедрение энергоэффективных технологий, оборудования, материалов»</a:t>
            </a:r>
          </a:p>
          <a:p>
            <a:pPr>
              <a:buFont typeface="Wingdings" pitchFamily="2" charset="2"/>
              <a:buChar char="Ø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Постановление Администрации МО «Городской округ «Город Нарьян-Мар» 23.03.2016 N 82-п (ред. от 30.08.2019) «Об утверждении положения о порядке предоставления грантов начинающим предпринимателям на создание собственного бизнеса»</a:t>
            </a:r>
          </a:p>
          <a:p>
            <a:endParaRPr lang="ru-RU" sz="14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ru-RU" sz="1300" dirty="0"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получения субсидий необходимо ознакомится: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9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071546"/>
            <a:ext cx="87154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 Мо «Городской округ «Город Нарьян-Мар»  от 16.05.2014 № 1325 «Об организации ярмарок выходного дня на территории МО «Городской округ «Город Нарьян-Мар»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Скачать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 МО «Городской округ «Город Нарьян-Мар» от 29.04.2014 №1224 «Об утверждении правил организации услуг сезонной торговли и детских развлекательных аттракционов на территории МО "Городской округ "Город Нарьян-Мар»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Скачать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 МО «Городской округ «Город Нарьян-Мар» от 08.09.2016 № 970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«О размещении нестационарных торговых объектов на территории МО «Городской округ «Город Нарьян-Мар»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скачать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 МО «Городской округ «Город Нарьян-Мар» от 23.07.2012 №1613 «О размещении нестационарных торговых объектов на территории МО «Городской округ «Город Нарьян-Мар»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Скачать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400" dirty="0"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места под размещение нестационарного торгового объекта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9" name="Picture 152" descr="герб город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313" y="785813"/>
            <a:ext cx="878684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/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 образования "Городской округ "Город Нарьян-Мар" "Развитие институтов гражданского общества в муниципальном образовании "Городской округ "Город Нарьян-Мар"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844825"/>
          <a:ext cx="8501122" cy="302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008"/>
                <a:gridCol w="6663114"/>
              </a:tblGrid>
              <a:tr h="720079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Содействие развитию институтов гражданского общества, повышение гражданской активности населения в муниципальном образовании "Городской округ "Город Нарьян-Мар"</a:t>
                      </a:r>
                      <a:endParaRPr kumimoji="0" lang="ru-RU" sz="12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12695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гражданской активности населения города Нарьян-Мара;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условий для развития социально ориентированных некоммерческих организаций, общественных объединений граждан и территориальных общественных самоуправлений;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эффективности взаимодействия органов местного самоуправления с социально ориентированными некоммерческими организациями, общественными объединениями граждан и территориальными общественными самоуправлениями</a:t>
                      </a:r>
                      <a:endParaRPr kumimoji="0" lang="ru-RU" sz="12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индекс повседневной гражданской активности в муниципальном образовании;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количество социально ориентированных некоммерческих организаций, общественных объединений граждан и территориальных общественных самоуправлений, получивших поддержку в рамках реализации Программы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204864"/>
          <a:ext cx="8572560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0176"/>
                <a:gridCol w="5222384"/>
              </a:tblGrid>
              <a:tr h="180020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гражданской активности населения города Нарьян-Мара;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деятельности социально ориентированных некоммерческих организаций, общественных объединений граждан и территориальных общественных самоуправлений;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эффективности взаимодействия органов местного самоуправления с социально ориентированными некоммерческими организациями, общественными объединениями граждан и территориальными общественными самоуправлениями</a:t>
                      </a:r>
                      <a:endParaRPr kumimoji="0" lang="ru-RU" sz="12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1142985"/>
            <a:ext cx="800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 образования "Городской округ "Город Нарьян-Мар" "Развитие институтов гражданского общества в муниципальном образовании "Городской округ "Город Нарьян-Мар"</a:t>
            </a:r>
          </a:p>
          <a:p>
            <a:endParaRPr lang="ru-RU" dirty="0"/>
          </a:p>
        </p:txBody>
      </p:sp>
      <p:sp>
        <p:nvSpPr>
          <p:cNvPr id="6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9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24582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183"/>
          <p:cNvSpPr txBox="1">
            <a:spLocks noChangeArrowheads="1"/>
          </p:cNvSpPr>
          <p:nvPr/>
        </p:nvSpPr>
        <p:spPr bwMode="auto">
          <a:xfrm>
            <a:off x="0" y="357188"/>
            <a:ext cx="8929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3399"/>
                </a:solidFill>
              </a:rPr>
              <a:t>МП МО «Городской округ «Город Нарьян-Мар» </a:t>
            </a:r>
          </a:p>
          <a:p>
            <a:pPr algn="ctr"/>
            <a:r>
              <a:rPr lang="ru-RU" b="1" i="1" dirty="0">
                <a:solidFill>
                  <a:srgbClr val="003399"/>
                </a:solidFill>
              </a:rPr>
              <a:t>«Развитие институтов гражданского общества в муниципальном образовании «Городской округ «Город Нарьян-Мар»</a:t>
            </a:r>
          </a:p>
          <a:p>
            <a:pPr algn="ctr"/>
            <a:endParaRPr lang="ru-RU" b="1" i="1" dirty="0">
              <a:solidFill>
                <a:srgbClr val="003399"/>
              </a:solidFill>
            </a:endParaRPr>
          </a:p>
        </p:txBody>
      </p:sp>
      <p:sp>
        <p:nvSpPr>
          <p:cNvPr id="24584" name="Text Box 184"/>
          <p:cNvSpPr txBox="1">
            <a:spLocks noChangeArrowheads="1"/>
          </p:cNvSpPr>
          <p:nvPr/>
        </p:nvSpPr>
        <p:spPr bwMode="auto">
          <a:xfrm>
            <a:off x="34925" y="6597650"/>
            <a:ext cx="393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1ADE7214-665E-4910-A487-B5C0428069E0}" type="slidenum">
              <a:rPr lang="ru-RU" sz="800" b="1">
                <a:solidFill>
                  <a:srgbClr val="336699"/>
                </a:solidFill>
              </a:rPr>
              <a:pPr>
                <a:spcBef>
                  <a:spcPct val="50000"/>
                </a:spcBef>
              </a:pPr>
              <a:t>46</a:t>
            </a:fld>
            <a:endParaRPr lang="ru-RU" sz="800" b="1">
              <a:solidFill>
                <a:srgbClr val="336699"/>
              </a:solidFill>
            </a:endParaRPr>
          </a:p>
        </p:txBody>
      </p:sp>
      <p:sp>
        <p:nvSpPr>
          <p:cNvPr id="25" name="Скругленный прямоугольник 13"/>
          <p:cNvSpPr/>
          <p:nvPr/>
        </p:nvSpPr>
        <p:spPr>
          <a:xfrm>
            <a:off x="857250" y="2428875"/>
            <a:ext cx="1266478" cy="2800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1331640" y="2708920"/>
            <a:ext cx="352694" cy="284033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13"/>
          <p:cNvSpPr/>
          <p:nvPr/>
        </p:nvSpPr>
        <p:spPr>
          <a:xfrm>
            <a:off x="755576" y="2996952"/>
            <a:ext cx="1553369" cy="288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2,40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642938" y="1285875"/>
            <a:ext cx="7858125" cy="1077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dirty="0" smtClean="0"/>
              <a:t>Целями </a:t>
            </a:r>
            <a:r>
              <a:rPr lang="ru-RU" sz="1600" dirty="0"/>
              <a:t>программы являются - повышение гражданской активности населения города Нарьян-Мара, создание условий для развития социально ориентированных некоммерческих организаций, общественных объединений граждан и территориальных общественных самоуправлений.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611560" y="3645024"/>
          <a:ext cx="7858180" cy="1851660"/>
        </p:xfrm>
        <a:graphic>
          <a:graphicData uri="http://schemas.openxmlformats.org/drawingml/2006/table">
            <a:tbl>
              <a:tblPr/>
              <a:tblGrid>
                <a:gridCol w="421105"/>
                <a:gridCol w="4079461"/>
                <a:gridCol w="1092226"/>
                <a:gridCol w="1061916"/>
                <a:gridCol w="1203472"/>
              </a:tblGrid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1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endParaRPr kumimoji="0" lang="ru-RU" sz="11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Подпрограммы, мероприятие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2020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2021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0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1 "Развитие муниципальной системы поддержки некоммерческих организаций и общественных объединений граждан«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7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2 "Совершенствование системы территориального общественного самоуправления«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627" name="Text Box 87"/>
          <p:cNvSpPr txBox="1">
            <a:spLocks noChangeArrowheads="1"/>
          </p:cNvSpPr>
          <p:nvPr/>
        </p:nvSpPr>
        <p:spPr bwMode="auto">
          <a:xfrm>
            <a:off x="7956376" y="3429000"/>
            <a:ext cx="977900" cy="175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000" b="1" dirty="0"/>
              <a:t>млн. руб.</a:t>
            </a:r>
          </a:p>
        </p:txBody>
      </p:sp>
      <p:sp>
        <p:nvSpPr>
          <p:cNvPr id="20" name="Скругленный прямоугольник 13"/>
          <p:cNvSpPr/>
          <p:nvPr/>
        </p:nvSpPr>
        <p:spPr>
          <a:xfrm>
            <a:off x="3851920" y="2420888"/>
            <a:ext cx="1266478" cy="2800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1" name="Скругленный прямоугольник 13"/>
          <p:cNvSpPr/>
          <p:nvPr/>
        </p:nvSpPr>
        <p:spPr>
          <a:xfrm>
            <a:off x="6516216" y="2420888"/>
            <a:ext cx="1266478" cy="2800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4283968" y="2708920"/>
            <a:ext cx="352694" cy="284033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6948264" y="2708920"/>
            <a:ext cx="352694" cy="284033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13"/>
          <p:cNvSpPr/>
          <p:nvPr/>
        </p:nvSpPr>
        <p:spPr>
          <a:xfrm>
            <a:off x="3707904" y="2996952"/>
            <a:ext cx="1553369" cy="288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2,40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13"/>
          <p:cNvSpPr/>
          <p:nvPr/>
        </p:nvSpPr>
        <p:spPr>
          <a:xfrm>
            <a:off x="6300192" y="2996952"/>
            <a:ext cx="1553369" cy="288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2,40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179512" y="1124744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 образования "Городской округ "Город Нарьян-Мар" "Повышение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5008" y="2420888"/>
          <a:ext cx="8749480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646"/>
                <a:gridCol w="7408834"/>
              </a:tblGrid>
              <a:tr h="762593">
                <a:tc>
                  <a:txBody>
                    <a:bodyPr/>
                    <a:lstStyle/>
                    <a:p>
                      <a:r>
                        <a:rPr kumimoji="0" lang="ru-RU" sz="12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муниципальной программы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условий жизнеобеспечения и безопасности жизнедеятельности населения муниципального образования</a:t>
                      </a:r>
                      <a:endParaRPr kumimoji="0" lang="ru-RU" sz="12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1823">
                <a:tc>
                  <a:txBody>
                    <a:bodyPr/>
                    <a:lstStyle/>
                    <a:p>
                      <a:r>
                        <a:rPr kumimoji="0" lang="ru-RU" sz="12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</a:t>
                      </a:r>
                      <a:endParaRPr lang="ru-RU" sz="12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организация сноса жилищного фонда, непригодного для проживания, и аварийных сооружений;</a:t>
                      </a:r>
                    </a:p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доступными жилищно-коммунальными и бытовыми услугами населения города;</a:t>
                      </a:r>
                    </a:p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осуществление мероприятий по защите населения и территории муниципального образования "Городской округ "Город Нарьян-Мар" от чрезвычайных ситуаций природного и техногенного характера, включая поддержку в состоянии постоянной готовности к использованию систем оповещения населения об опасности;</a:t>
                      </a:r>
                    </a:p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условий для повышения эффективности и надежности теплоснабжения, водоснабжения, водоотведения и очистки сточных вод;</a:t>
                      </a:r>
                    </a:p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организация работ по содержанию объектов благоустройства, расположенных на территории города;</a:t>
                      </a:r>
                    </a:p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условий для привлечения молодыми семьями собственных средств, дополнительных финансовых средств банков и других организаций, предоставляющих кредиты и займы для приобретения (строительства) жилья или строительства индивидуального жилого дома, в том числе, ипотечные жилищные кредиты;</a:t>
                      </a:r>
                    </a:p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предоставление компенсационных выплат гражданам на оплату части процентов за пользование кредитами на приобретение (строительство) жилья;</a:t>
                      </a:r>
                    </a:p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условий для переселения граждан из непригодного для проживания жилищного фонда</a:t>
                      </a:r>
                      <a:endParaRPr kumimoji="0" lang="ru-RU" sz="120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179512" y="620688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 образования "Городской округ "Город Нарьян-Мар" "Повышение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700808"/>
          <a:ext cx="856895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985"/>
                <a:gridCol w="7255967"/>
              </a:tblGrid>
              <a:tr h="2089307">
                <a:tc>
                  <a:txBody>
                    <a:bodyPr/>
                    <a:lstStyle/>
                    <a:p>
                      <a:r>
                        <a:rPr kumimoji="0" lang="ru-RU" sz="12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  <a:endParaRPr lang="ru-RU" sz="12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площадь снесенного жилищного фонда, признанного непригодным для проживания;</a:t>
                      </a:r>
                    </a:p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количество предписаний контролирующих надзорных органов при осуществлении мероприятий по защите населения и территории муниципального образования "Городской округ "Город Нарьян-Мар" от чрезвычайных ситуаций природного и техногенного характера;</a:t>
                      </a:r>
                    </a:p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степень технической готовности объекта - автоматизированной системы централизованного оповещения населения об угрозах возникновения чрезвычайных ситуаций природного и техногенного характера в мирное и военное время, интегрированной к окружной системе оповещения на территории муниципального образования "Городской округ "Город Нарьян-Мар";</a:t>
                      </a:r>
                    </a:p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количество аварий на сетях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ресурсоснабжающих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организаций, подготовленных к эксплуатации в осенне-зимних условиях в рамках муниципальной программы;</a:t>
                      </a:r>
                    </a:p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исполнение муниципального задания на предоставление услуг (выполнение работ) по содержанию муниципальных объектов, расположенных на территории города;</a:t>
                      </a:r>
                    </a:p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количество молодых семей, получивших свидетельство о праве на получение социальной выплаты на приобретение (строительство) жилого помещения;</a:t>
                      </a:r>
                    </a:p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количество граждан, являющихся заемщиками ипотечных кредитов, получающих компенсационные выплаты на приобретение (строительство) жилья;</a:t>
                      </a:r>
                    </a:p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количество семей, улучшивших жилищные условия за счет предоставления гражданам компенсационных выплат</a:t>
                      </a:r>
                      <a:endParaRPr kumimoji="0" lang="ru-RU" sz="12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844824"/>
          <a:ext cx="857256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152"/>
                <a:gridCol w="5438408"/>
              </a:tblGrid>
              <a:tr h="2736304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увеличение площади снесенного жилищного фонда, непригодного для проживания;</a:t>
                      </a:r>
                    </a:p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снижение риска возникновения чрезвычайных ситуаций для населения;</a:t>
                      </a:r>
                    </a:p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пожарной безопасности на территории МО "Городской округ "Город Нарьян-Мар";</a:t>
                      </a:r>
                    </a:p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уровня информирования населения о мерах безопасности при возникновении чрезвычайных ситуаций любого характера, в том числе террористической и экстремистской направленности;</a:t>
                      </a:r>
                    </a:p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отсутствие аварий в отчетный период, возникших на сетях тепло-, водоснабжения и водоотведения;</a:t>
                      </a:r>
                    </a:p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исполнение в полном объеме муниципального задания на предоставление услуг (выполнение работ) по содержанию муниципальных объектов, расположенных на территории города;</a:t>
                      </a:r>
                    </a:p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уровня обеспеченности жильем молодых семей и иных категорий граждан</a:t>
                      </a:r>
                      <a:endParaRPr kumimoji="0" lang="ru-RU" sz="12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764705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 образования "Городской округ "Город Нарьян-Мар" "Повышение уровня жизнеобеспечения и безопасности жизнедеятельности населения муниципального образования "Городской округ "Город Нарьян-Мар»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9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076056" y="2636912"/>
            <a:ext cx="1366245" cy="1366245"/>
            <a:chOff x="4285145" y="392799"/>
            <a:chExt cx="1366245" cy="1366245"/>
          </a:xfrm>
        </p:grpSpPr>
        <p:sp>
          <p:nvSpPr>
            <p:cNvPr id="7" name="Овал 6"/>
            <p:cNvSpPr/>
            <p:nvPr/>
          </p:nvSpPr>
          <p:spPr>
            <a:xfrm>
              <a:off x="4285145" y="392799"/>
              <a:ext cx="1366245" cy="13662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4485227" y="592881"/>
              <a:ext cx="966081" cy="9660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Прочие безвозмездные поступления от юридических и физических лиц</a:t>
              </a:r>
              <a:endParaRPr lang="ru-RU" sz="1000" kern="12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928670"/>
            <a:ext cx="7048841" cy="43251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u="sng" cap="all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Источники формирующие доходную часть бюджета</a:t>
            </a:r>
            <a:endParaRPr lang="ru-RU" sz="2000" b="1" u="sng" cap="all" dirty="0">
              <a:solidFill>
                <a:schemeClr val="accent6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1524037"/>
          <a:ext cx="8572528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19462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83"/>
          <p:cNvSpPr txBox="1">
            <a:spLocks noChangeArrowheads="1"/>
          </p:cNvSpPr>
          <p:nvPr/>
        </p:nvSpPr>
        <p:spPr bwMode="auto">
          <a:xfrm>
            <a:off x="755576" y="260648"/>
            <a:ext cx="80283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МП «Повышение уровня жизнеобеспечения и безопасности жизнедеятельности населения МО«Городской округ «Город Нарьян-Мар»</a:t>
            </a:r>
          </a:p>
        </p:txBody>
      </p:sp>
      <p:sp>
        <p:nvSpPr>
          <p:cNvPr id="19464" name="Text Box 184"/>
          <p:cNvSpPr txBox="1">
            <a:spLocks noChangeArrowheads="1"/>
          </p:cNvSpPr>
          <p:nvPr/>
        </p:nvSpPr>
        <p:spPr bwMode="auto">
          <a:xfrm>
            <a:off x="34925" y="6597650"/>
            <a:ext cx="5365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FFF053B-603A-49DB-958F-CEBC9CE2E2BB}" type="slidenum">
              <a:rPr lang="ru-RU" sz="800" b="1">
                <a:solidFill>
                  <a:srgbClr val="336699"/>
                </a:solidFill>
              </a:rPr>
              <a:pPr>
                <a:spcBef>
                  <a:spcPct val="50000"/>
                </a:spcBef>
              </a:pPr>
              <a:t>50</a:t>
            </a:fld>
            <a:endParaRPr lang="ru-RU" sz="800" b="1">
              <a:solidFill>
                <a:srgbClr val="336699"/>
              </a:solidFill>
            </a:endParaRPr>
          </a:p>
        </p:txBody>
      </p:sp>
      <p:graphicFrame>
        <p:nvGraphicFramePr>
          <p:cNvPr id="34" name="Group 87"/>
          <p:cNvGraphicFramePr>
            <a:graphicFrameLocks noGrp="1"/>
          </p:cNvGraphicFramePr>
          <p:nvPr/>
        </p:nvGraphicFramePr>
        <p:xfrm>
          <a:off x="357125" y="2348880"/>
          <a:ext cx="8607363" cy="3472603"/>
        </p:xfrm>
        <a:graphic>
          <a:graphicData uri="http://schemas.openxmlformats.org/drawingml/2006/table">
            <a:tbl>
              <a:tblPr/>
              <a:tblGrid>
                <a:gridCol w="489820"/>
                <a:gridCol w="5453247"/>
                <a:gridCol w="864096"/>
                <a:gridCol w="864096"/>
                <a:gridCol w="936104"/>
              </a:tblGrid>
              <a:tr h="489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2020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2021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 "Организация благоприятных и безопасных условий для проживания граждан"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41,84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41,67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 "Обеспечение безопасности жизнедеятельности населения городского округа "Город Нарьян-Мар"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12,55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3. "Обеспечение безопасности эксплуатации автомобильных дорог местного значения и доступности общественных транспортных услуг"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179,14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112,44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4. "Обеспечение предоставления качественных услуг потребителям в сфере жилищно-коммунального хозяйства, степени устойчивости и надежности функционирования коммунальных систем на территории муниципального образования"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39,83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5. "Обеспечение комфортных условий проживания на территории муниципального образования "Городской округ "Город Нарьян-Мар"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94,70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6 "Создание дополнительных условий для обеспечения жилищных прав граждан, проживающих в МО "Городской округ "Город Нарьян-Мар"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19,49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10,36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Скругленный прямоугольник 13"/>
          <p:cNvSpPr/>
          <p:nvPr/>
        </p:nvSpPr>
        <p:spPr>
          <a:xfrm>
            <a:off x="899592" y="1196753"/>
            <a:ext cx="1296144" cy="288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331640" y="1484784"/>
            <a:ext cx="454368" cy="220012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3"/>
          <p:cNvSpPr/>
          <p:nvPr/>
        </p:nvSpPr>
        <p:spPr>
          <a:xfrm>
            <a:off x="827584" y="1700808"/>
            <a:ext cx="1439019" cy="3680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383,52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44408" y="2060848"/>
            <a:ext cx="793807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11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13"/>
          <p:cNvSpPr/>
          <p:nvPr/>
        </p:nvSpPr>
        <p:spPr>
          <a:xfrm>
            <a:off x="3779912" y="1196752"/>
            <a:ext cx="1296144" cy="288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3" name="Скругленный прямоугольник 13"/>
          <p:cNvSpPr/>
          <p:nvPr/>
        </p:nvSpPr>
        <p:spPr>
          <a:xfrm>
            <a:off x="6588224" y="1196752"/>
            <a:ext cx="1296144" cy="288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4139952" y="1484784"/>
            <a:ext cx="454368" cy="220012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6948264" y="1484784"/>
            <a:ext cx="454368" cy="220012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13"/>
          <p:cNvSpPr/>
          <p:nvPr/>
        </p:nvSpPr>
        <p:spPr>
          <a:xfrm>
            <a:off x="3707904" y="1700808"/>
            <a:ext cx="1439019" cy="3680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272,48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13"/>
          <p:cNvSpPr/>
          <p:nvPr/>
        </p:nvSpPr>
        <p:spPr>
          <a:xfrm>
            <a:off x="6516216" y="1700808"/>
            <a:ext cx="1439019" cy="3680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271,72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285720" y="3573016"/>
            <a:ext cx="4430296" cy="24277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</p:txBody>
      </p:sp>
      <p:graphicFrame>
        <p:nvGraphicFramePr>
          <p:cNvPr id="27" name="Содержимое 3"/>
          <p:cNvGraphicFramePr>
            <a:graphicFrameLocks/>
          </p:cNvGraphicFramePr>
          <p:nvPr/>
        </p:nvGraphicFramePr>
        <p:xfrm>
          <a:off x="323528" y="1412776"/>
          <a:ext cx="8429684" cy="1626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1571636"/>
                <a:gridCol w="1785950"/>
                <a:gridCol w="1785950"/>
              </a:tblGrid>
              <a:tr h="37108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2020 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2021 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2022 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554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"Проведение мероприятий по сносу домов, признанных в установленном порядке ветхими или аварийными и непригодными для проживания"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8" name="Прямоугольник 5"/>
          <p:cNvSpPr>
            <a:spLocks noChangeArrowheads="1"/>
          </p:cNvSpPr>
          <p:nvPr/>
        </p:nvSpPr>
        <p:spPr bwMode="auto">
          <a:xfrm>
            <a:off x="323528" y="3717032"/>
            <a:ext cx="432048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мероприятия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создаст благоприятные условия на территории муниципального образования "Городской округ "Город Нарьян-Мар" для наращивания объемов нового строительства и оптимизации использования освободившихся земельных участков с точки зрения городского развития в соответствии с Генеральным планом.</a:t>
            </a: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429000"/>
            <a:ext cx="3869370" cy="257176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10" name="Picture 152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26064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 образования "Городской округ "Город Нарьян-Мар" "Повышение уровня жизнеобеспечения и безопасности жизнедеятельности населения муниципального образования "Городской округ "Город Нарьян-Мар»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56376" y="1196752"/>
            <a:ext cx="812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539552" y="1556792"/>
          <a:ext cx="8143932" cy="269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3"/>
                <a:gridCol w="1714513"/>
                <a:gridCol w="2035983"/>
                <a:gridCol w="2035983"/>
              </a:tblGrid>
              <a:tr h="38280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2020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2021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2022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680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"Мероприятия в сфере обеспечения общественного порядка, профилактика терроризма, экстремизма"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867,2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870,0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870,0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967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"Мероприятия в сфере гражданской обороны и чрезвычайных ситуаций"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10757,4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11166,0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11585,8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8864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 образования "Городской округ "Город Нарьян-Мар" "Повышение уровня жизнеобеспечения и безопасности жизнедеятельности населения муниципального образования "Городской округ "Город Нарьян-Мар»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6376" y="1268760"/>
            <a:ext cx="7608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2"/>
          <p:cNvGraphicFramePr>
            <a:graphicFrameLocks/>
          </p:cNvGraphicFramePr>
          <p:nvPr/>
        </p:nvGraphicFramePr>
        <p:xfrm>
          <a:off x="611560" y="1628800"/>
          <a:ext cx="7859216" cy="1750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946"/>
                <a:gridCol w="1728192"/>
                <a:gridCol w="1872208"/>
                <a:gridCol w="1625870"/>
              </a:tblGrid>
              <a:tr h="59243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2020год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2021год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2022год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06495"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"Обеспечение доступности автомобильного транспорта общего пользования для населения МО "Городской округ "Город Нарьян-Мар"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50853,7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53549,7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54106,0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 descr="https://im3-tub-ru.yandex.net/i?id=9c465aee030cef1a4609ef5d0c3a8a58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73016"/>
            <a:ext cx="3384376" cy="248111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11" name="Picture 152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39552" y="188641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 образования "Городской округ "Город Нарьян-Мар" "Повышение уровня жизнеобеспечения и безопасности жизнедеятельности населения муниципального образования "Городской округ "Город Нарьян-Мар»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40352" y="1340768"/>
            <a:ext cx="7608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 образования "Городской округ "Город Нарьян-Мар" "Формирование комфортной городской среды в муниципальном образовании "Городской округ "Город Нарьян-Мар"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682451"/>
          <a:ext cx="8352928" cy="4193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588"/>
                <a:gridCol w="6809340"/>
              </a:tblGrid>
              <a:tr h="1026469">
                <a:tc>
                  <a:txBody>
                    <a:bodyPr/>
                    <a:lstStyle/>
                    <a:p>
                      <a:r>
                        <a:rPr kumimoji="0" lang="ru-RU" sz="12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муниципальной программы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благоприятных условий для системного повышения качества и комфорта городской среды на территории муниципального образования "Городской округ "Город Нарьян-Мар" и организации мероприятий массового отдыха жителей муниципального образования "Городской округ "Город Нарьян-Мар"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kumimoji="0" lang="ru-RU" sz="12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</a:t>
                      </a:r>
                      <a:endParaRPr lang="ru-RU" sz="12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формирования единых подходов и ключевых приоритетов формирования комфортной городской среды на территории муниципального образования "Городской округ "Город Нарьян-Мар".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проведения мероприятий по благоустройству территории муниципального образования в соответствии с принятыми правилами благоустройства.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вовлечения граждан, организаций в реализацию мероприятий по благоустройству территории муниципального образования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76051">
                <a:tc>
                  <a:txBody>
                    <a:bodyPr/>
                    <a:lstStyle/>
                    <a:p>
                      <a:r>
                        <a:rPr kumimoji="0" lang="ru-RU" sz="12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  <a:endParaRPr lang="ru-RU" sz="12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количество благоустроенных дворовых территорий на территории муниципального образования за период реализации указанной муниципальной программы;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количество благоустроенных общественных территорий на территории муниципального образования за период реализации указанной муниципальной программы;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количество парков, обустроенных на территории муниципального образования за период реализации указанной муниципальной программы</a:t>
                      </a:r>
                      <a:endParaRPr kumimoji="0" lang="ru-RU" sz="12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96356" cy="64294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276872"/>
          <a:ext cx="8572560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824"/>
                <a:gridCol w="5582736"/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увеличение количества обустроенных дворовых территорий до 36 ед.;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увеличение количества обустроенных общественных территорий до 11 ед.;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увеличение количества обустроенных мест массового отдыха (городских парков) до 2 ед.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8" y="1071546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 образования «Городской округ «Город Нарьян-Мар» «Формирование комфортной городской среды в муниципальном образовании «Городской округ "Город Нарьян-Мар»</a:t>
            </a:r>
          </a:p>
        </p:txBody>
      </p:sp>
      <p:sp>
        <p:nvSpPr>
          <p:cNvPr id="6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9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20486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183"/>
          <p:cNvSpPr txBox="1">
            <a:spLocks noChangeArrowheads="1"/>
          </p:cNvSpPr>
          <p:nvPr/>
        </p:nvSpPr>
        <p:spPr bwMode="auto">
          <a:xfrm>
            <a:off x="214313" y="285728"/>
            <a:ext cx="8929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3399"/>
                </a:solidFill>
              </a:rPr>
              <a:t>МП МО «Городской округ «Город Нарьян-Мар» «Формирование комфортной городской среды г. Нарьян-Мара»</a:t>
            </a:r>
          </a:p>
        </p:txBody>
      </p:sp>
      <p:sp>
        <p:nvSpPr>
          <p:cNvPr id="20488" name="Text Box 184"/>
          <p:cNvSpPr txBox="1">
            <a:spLocks noChangeArrowheads="1"/>
          </p:cNvSpPr>
          <p:nvPr/>
        </p:nvSpPr>
        <p:spPr bwMode="auto">
          <a:xfrm>
            <a:off x="34925" y="6597650"/>
            <a:ext cx="393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1583B56-E377-4902-8472-C4E8AB0A5784}" type="slidenum">
              <a:rPr lang="ru-RU" sz="800" b="1">
                <a:solidFill>
                  <a:srgbClr val="336699"/>
                </a:solidFill>
              </a:rPr>
              <a:pPr>
                <a:spcBef>
                  <a:spcPct val="50000"/>
                </a:spcBef>
              </a:pPr>
              <a:t>56</a:t>
            </a:fld>
            <a:endParaRPr lang="ru-RU" sz="800" b="1">
              <a:solidFill>
                <a:srgbClr val="336699"/>
              </a:solidFill>
            </a:endParaRPr>
          </a:p>
        </p:txBody>
      </p:sp>
      <p:sp>
        <p:nvSpPr>
          <p:cNvPr id="25" name="Скругленный прямоугольник 13"/>
          <p:cNvSpPr/>
          <p:nvPr/>
        </p:nvSpPr>
        <p:spPr>
          <a:xfrm>
            <a:off x="827584" y="2276872"/>
            <a:ext cx="1338486" cy="2772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1259632" y="2564904"/>
            <a:ext cx="424713" cy="209175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13"/>
          <p:cNvSpPr/>
          <p:nvPr/>
        </p:nvSpPr>
        <p:spPr>
          <a:xfrm>
            <a:off x="755576" y="2780928"/>
            <a:ext cx="1409353" cy="3571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126,41 </a:t>
            </a: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642938" y="984577"/>
            <a:ext cx="785812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400" dirty="0" smtClean="0"/>
              <a:t>Целями программы является - Создание благоприятных условий для системного повышения качества и комфорта городской среды на территории муниципального образования "Городской округ "Город Нарьян-Мар" и организации мероприятий массового отдыха жителей муниципального образования "Городской округ "Город Нарьян-Мар"</a:t>
            </a:r>
            <a:endParaRPr lang="ru-RU" sz="1400" dirty="0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611560" y="3645024"/>
          <a:ext cx="7858180" cy="1920240"/>
        </p:xfrm>
        <a:graphic>
          <a:graphicData uri="http://schemas.openxmlformats.org/drawingml/2006/table">
            <a:tbl>
              <a:tblPr/>
              <a:tblGrid>
                <a:gridCol w="421105"/>
                <a:gridCol w="4331423"/>
                <a:gridCol w="1008112"/>
                <a:gridCol w="936104"/>
                <a:gridCol w="1161436"/>
              </a:tblGrid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2020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2021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0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1. "Приоритетный проект "Формирование комфортной городской среды (благоустройство дворовых и общественных территорий)»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126,41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126,41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7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2. "Приоритетный проект "Формирование комфортной городской среды (благоустройство парков)»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10,31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31" name="Text Box 87"/>
          <p:cNvSpPr txBox="1">
            <a:spLocks noChangeArrowheads="1"/>
          </p:cNvSpPr>
          <p:nvPr/>
        </p:nvSpPr>
        <p:spPr bwMode="auto">
          <a:xfrm>
            <a:off x="7740352" y="3429000"/>
            <a:ext cx="977900" cy="176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000" b="1" dirty="0"/>
              <a:t>млн. руб.</a:t>
            </a:r>
          </a:p>
        </p:txBody>
      </p:sp>
      <p:sp>
        <p:nvSpPr>
          <p:cNvPr id="21" name="Скругленный прямоугольник 13"/>
          <p:cNvSpPr/>
          <p:nvPr/>
        </p:nvSpPr>
        <p:spPr>
          <a:xfrm>
            <a:off x="3779912" y="2276872"/>
            <a:ext cx="1338486" cy="2772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22" name="Скругленный прямоугольник 13"/>
          <p:cNvSpPr/>
          <p:nvPr/>
        </p:nvSpPr>
        <p:spPr>
          <a:xfrm>
            <a:off x="6444208" y="2276872"/>
            <a:ext cx="1338486" cy="2772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4211960" y="2564904"/>
            <a:ext cx="424713" cy="209175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6876256" y="2564904"/>
            <a:ext cx="424713" cy="209175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13"/>
          <p:cNvSpPr/>
          <p:nvPr/>
        </p:nvSpPr>
        <p:spPr>
          <a:xfrm>
            <a:off x="3707904" y="2780928"/>
            <a:ext cx="1409353" cy="3571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136,72 </a:t>
            </a: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13"/>
          <p:cNvSpPr/>
          <p:nvPr/>
        </p:nvSpPr>
        <p:spPr>
          <a:xfrm>
            <a:off x="6372200" y="2780928"/>
            <a:ext cx="1409353" cy="3571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136,72 </a:t>
            </a: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142843" y="785813"/>
            <a:ext cx="871540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 образования «Городской округ «Город Нарьян-Мар» «Поддержка отдельных категорий граждан муниципального образования «Городской округ «Город Нарьян-Мар»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648255"/>
          <a:ext cx="8496944" cy="351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202"/>
                <a:gridCol w="6926742"/>
              </a:tblGrid>
              <a:tr h="735072">
                <a:tc>
                  <a:txBody>
                    <a:bodyPr/>
                    <a:lstStyle/>
                    <a:p>
                      <a:r>
                        <a:rPr kumimoji="0" lang="ru-RU" sz="12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муниципальной программы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условий для повышения качества жизни отдельных категорий граждан за счет реализации мер социальной поддержки, установленных правовыми актами муниципального образования "Городской округ "Город Нарьян-Мар"</a:t>
                      </a:r>
                      <a:endParaRPr kumimoji="0" lang="ru-RU" sz="1200" b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3181">
                <a:tc>
                  <a:txBody>
                    <a:bodyPr/>
                    <a:lstStyle/>
                    <a:p>
                      <a:r>
                        <a:rPr kumimoji="0" lang="ru-RU" sz="12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</a:t>
                      </a:r>
                      <a:endParaRPr lang="ru-RU" sz="12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обязательств муниципального образования по предоставлению мер социальной поддержки</a:t>
                      </a:r>
                      <a:endParaRPr kumimoji="0" lang="ru-RU" sz="12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60565">
                <a:tc>
                  <a:txBody>
                    <a:bodyPr/>
                    <a:lstStyle/>
                    <a:p>
                      <a:r>
                        <a:rPr kumimoji="0" lang="ru-RU" sz="12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  <a:endParaRPr lang="ru-RU" sz="12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граждан, получающих в отчетном году дополнительные меры социальной поддержки на постоянной основе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60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обязательств муниципального образования по предоставлению мер социальной поддержки на постоянной основе к 2023 году 849 гражданам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9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22534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183"/>
          <p:cNvSpPr txBox="1">
            <a:spLocks noChangeArrowheads="1"/>
          </p:cNvSpPr>
          <p:nvPr/>
        </p:nvSpPr>
        <p:spPr bwMode="auto">
          <a:xfrm>
            <a:off x="214313" y="500063"/>
            <a:ext cx="8929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3399"/>
                </a:solidFill>
              </a:rPr>
              <a:t>МП МО «Поддержка отдельных категорий граждан муниципального образования «Городской округ «Город Нарьян-Мар»</a:t>
            </a:r>
          </a:p>
        </p:txBody>
      </p:sp>
      <p:sp>
        <p:nvSpPr>
          <p:cNvPr id="22536" name="Text Box 184"/>
          <p:cNvSpPr txBox="1">
            <a:spLocks noChangeArrowheads="1"/>
          </p:cNvSpPr>
          <p:nvPr/>
        </p:nvSpPr>
        <p:spPr bwMode="auto">
          <a:xfrm>
            <a:off x="34925" y="6597650"/>
            <a:ext cx="393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8F31A8F0-3448-4464-8238-7B072E340E5E}" type="slidenum">
              <a:rPr lang="ru-RU" sz="800" b="1">
                <a:solidFill>
                  <a:srgbClr val="336699"/>
                </a:solidFill>
              </a:rPr>
              <a:pPr>
                <a:spcBef>
                  <a:spcPct val="50000"/>
                </a:spcBef>
              </a:pPr>
              <a:t>58</a:t>
            </a:fld>
            <a:endParaRPr lang="ru-RU" sz="800" b="1">
              <a:solidFill>
                <a:srgbClr val="336699"/>
              </a:solidFill>
            </a:endParaRPr>
          </a:p>
        </p:txBody>
      </p:sp>
      <p:sp>
        <p:nvSpPr>
          <p:cNvPr id="25" name="Скругленный прямоугольник 13"/>
          <p:cNvSpPr/>
          <p:nvPr/>
        </p:nvSpPr>
        <p:spPr>
          <a:xfrm>
            <a:off x="1043608" y="2420888"/>
            <a:ext cx="1194470" cy="352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1403648" y="2780928"/>
            <a:ext cx="496721" cy="284596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13"/>
          <p:cNvSpPr/>
          <p:nvPr/>
        </p:nvSpPr>
        <p:spPr>
          <a:xfrm>
            <a:off x="827585" y="3068960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38,48 млн.руб</a:t>
            </a:r>
            <a:r>
              <a:rPr lang="ru-RU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13"/>
          <p:cNvSpPr/>
          <p:nvPr/>
        </p:nvSpPr>
        <p:spPr>
          <a:xfrm>
            <a:off x="3635896" y="3068960"/>
            <a:ext cx="1584176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34,96млн.руб</a:t>
            </a:r>
            <a:r>
              <a:rPr lang="ru-RU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13"/>
          <p:cNvSpPr/>
          <p:nvPr/>
        </p:nvSpPr>
        <p:spPr>
          <a:xfrm>
            <a:off x="6300192" y="3068960"/>
            <a:ext cx="1524719" cy="3606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35,02млн.руб</a:t>
            </a:r>
            <a:r>
              <a:rPr lang="ru-RU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13"/>
          <p:cNvSpPr/>
          <p:nvPr/>
        </p:nvSpPr>
        <p:spPr>
          <a:xfrm>
            <a:off x="3851920" y="2420888"/>
            <a:ext cx="1216719" cy="352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ru-RU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37" name="Скругленный прямоугольник 13"/>
          <p:cNvSpPr/>
          <p:nvPr/>
        </p:nvSpPr>
        <p:spPr>
          <a:xfrm>
            <a:off x="6372200" y="2420888"/>
            <a:ext cx="1309836" cy="352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2022год</a:t>
            </a:r>
            <a:endParaRPr lang="ru-RU" sz="12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642938" y="1285875"/>
            <a:ext cx="7858125" cy="1077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dirty="0"/>
              <a:t>Основными целями программы является - создание условий для повышения качества жизни отдельных категорий граждан за счет реализации мер социальной поддержки, установленных правовыми актами муниципального образования «Городской округ «Город Нарьян-Мар». 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611560" y="3717032"/>
          <a:ext cx="7858180" cy="1371600"/>
        </p:xfrm>
        <a:graphic>
          <a:graphicData uri="http://schemas.openxmlformats.org/drawingml/2006/table">
            <a:tbl>
              <a:tblPr/>
              <a:tblGrid>
                <a:gridCol w="421105"/>
                <a:gridCol w="4079461"/>
                <a:gridCol w="1092226"/>
                <a:gridCol w="1061916"/>
                <a:gridCol w="1203472"/>
              </a:tblGrid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2020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2021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0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1. "Поддержка отдельных категорий граждан"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3,98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7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2. "Пенсионное обеспечение отдельных категорий граждан"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34,67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31,04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31,04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79" name="Text Box 87"/>
          <p:cNvSpPr txBox="1">
            <a:spLocks noChangeArrowheads="1"/>
          </p:cNvSpPr>
          <p:nvPr/>
        </p:nvSpPr>
        <p:spPr bwMode="auto">
          <a:xfrm>
            <a:off x="7812360" y="3501008"/>
            <a:ext cx="977900" cy="176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000" b="1" dirty="0"/>
              <a:t>млн. руб.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6732240" y="2780928"/>
            <a:ext cx="496721" cy="284596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139952" y="2780928"/>
            <a:ext cx="496721" cy="284596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313" y="928688"/>
            <a:ext cx="8643937" cy="431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объемах муниципального долга</a:t>
            </a:r>
          </a:p>
        </p:txBody>
      </p:sp>
      <p:graphicFrame>
        <p:nvGraphicFramePr>
          <p:cNvPr id="5" name="Group 71"/>
          <p:cNvGraphicFramePr>
            <a:graphicFrameLocks noGrp="1"/>
          </p:cNvGraphicFramePr>
          <p:nvPr/>
        </p:nvGraphicFramePr>
        <p:xfrm>
          <a:off x="179512" y="1412776"/>
          <a:ext cx="8856984" cy="2949120"/>
        </p:xfrm>
        <a:graphic>
          <a:graphicData uri="http://schemas.openxmlformats.org/drawingml/2006/table">
            <a:tbl>
              <a:tblPr/>
              <a:tblGrid>
                <a:gridCol w="2160240"/>
                <a:gridCol w="864096"/>
                <a:gridCol w="1080120"/>
                <a:gridCol w="936104"/>
                <a:gridCol w="891497"/>
                <a:gridCol w="1052719"/>
                <a:gridCol w="936104"/>
                <a:gridCol w="936104"/>
              </a:tblGrid>
              <a:tr h="62924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на 01.01.2020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в 2020г. 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в 2020г. план 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01.01.2021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долга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на 01.01.2022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 на 01.01.2023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41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91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РФ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0,014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91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ценные бумаги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91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54" name="TextBox 5"/>
          <p:cNvSpPr txBox="1">
            <a:spLocks noChangeArrowheads="1"/>
          </p:cNvSpPr>
          <p:nvPr/>
        </p:nvSpPr>
        <p:spPr bwMode="auto">
          <a:xfrm>
            <a:off x="7956376" y="1124744"/>
            <a:ext cx="9286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dirty="0">
              <a:latin typeface="Franklin Gothic Book"/>
            </a:endParaRPr>
          </a:p>
        </p:txBody>
      </p:sp>
      <p:sp>
        <p:nvSpPr>
          <p:cNvPr id="22555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6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7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22558" name="Picture 152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95125" y="785794"/>
            <a:ext cx="7048841" cy="43251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u="sng" cap="all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Источники формирующие доходную часть бюджета</a:t>
            </a:r>
            <a:endParaRPr lang="ru-RU" sz="2000" b="1" u="sng" cap="all" dirty="0">
              <a:solidFill>
                <a:schemeClr val="accent6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1285860"/>
          <a:ext cx="8715436" cy="4948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9" name="Picture 152" descr="герб город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0" y="711184"/>
            <a:ext cx="921547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ГОРОДСКОГО БЮДЖЕТА ПО ЦЕЛЕВЫМ СТАТЬЯМ (МУНИЦИПАЛЬНЫМ ПРОГРАММАМ И НЕПРОГРАММНЫМ НАПРАВЛЕНИЯМ ДЕЯТЕЛЬНОСТИ) НА 2020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643051"/>
            <a:ext cx="6286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РАСХОДОВ  951,87 млн.руб. ИЗ НИХ: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1988840"/>
          <a:ext cx="84969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2050160"/>
          <a:ext cx="9144000" cy="375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0" y="711184"/>
            <a:ext cx="921547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ГОРОДСКОГО БЮДЖЕТА ПО ЦЕЛЕВЫМ СТАТЬЯМ (МУНИЦИПАЛЬНЫМ ПРОГРАММАМ И НЕПРОГРАММНЫМ НАПРАВЛЕНИЯМ ДЕЯТЕЛЬНОСТИ)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2132856"/>
            <a:ext cx="460851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НЕПРОГРАММНАЯ ЧАСТЬ 52,0 млн.руб.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10" name="Picture 152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90" name="Group 78"/>
          <p:cNvGraphicFramePr>
            <a:graphicFrameLocks noGrp="1"/>
          </p:cNvGraphicFramePr>
          <p:nvPr/>
        </p:nvGraphicFramePr>
        <p:xfrm>
          <a:off x="428596" y="1643050"/>
          <a:ext cx="8072437" cy="2346960"/>
        </p:xfrm>
        <a:graphic>
          <a:graphicData uri="http://schemas.openxmlformats.org/drawingml/2006/table">
            <a:tbl>
              <a:tblPr/>
              <a:tblGrid>
                <a:gridCol w="546100"/>
                <a:gridCol w="2682875"/>
                <a:gridCol w="2176462"/>
                <a:gridCol w="1052513"/>
                <a:gridCol w="1614487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должности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кабинета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МО "Городской округ "Город Нарьян-Мар" по экономике и финансам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Жукова Ольга Владимировна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4-23-19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1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 финансов администрации МО "Городской округ "Город Нарьян-Мар" 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Захарова Марина Анатольевна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(3 этаж)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4-53-82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388" name="TextBox 4"/>
          <p:cNvSpPr txBox="1">
            <a:spLocks noChangeArrowheads="1"/>
          </p:cNvSpPr>
          <p:nvPr/>
        </p:nvSpPr>
        <p:spPr bwMode="auto">
          <a:xfrm>
            <a:off x="428596" y="4143380"/>
            <a:ext cx="814387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почтовый адрес: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166000, Ненецкий автономный округ, г. Нарьян-Мар, ул. Ленина, 12</a:t>
            </a:r>
            <a:endParaRPr lang="ru-RU" sz="1600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электронный адрес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gorfinup@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adm-nmar.ru</a:t>
            </a: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www.adm-nmar.ru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596" y="928670"/>
            <a:ext cx="8072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График работы: </a:t>
            </a:r>
            <a:r>
              <a:rPr lang="ru-RU" sz="1600" i="1" u="sng" dirty="0" err="1" smtClean="0">
                <a:latin typeface="Times New Roman" pitchFamily="18" charset="0"/>
                <a:cs typeface="Times New Roman" pitchFamily="18" charset="0"/>
              </a:rPr>
              <a:t>пн-пт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 с 8:30 до 17:30; обед с 12:30 до 13:30; </a:t>
            </a:r>
            <a:r>
              <a:rPr lang="ru-RU" sz="1600" i="1" u="sng" dirty="0" err="1" smtClean="0">
                <a:latin typeface="Times New Roman" pitchFamily="18" charset="0"/>
                <a:cs typeface="Times New Roman" pitchFamily="18" charset="0"/>
              </a:rPr>
              <a:t>сб,вс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- выходной день.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7"/>
          <p:cNvSpPr>
            <a:spLocks noChangeArrowheads="1"/>
          </p:cNvSpPr>
          <p:nvPr/>
        </p:nvSpPr>
        <p:spPr bwMode="auto">
          <a:xfrm>
            <a:off x="4140200" y="6308725"/>
            <a:ext cx="4464050" cy="57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148"/>
          <p:cNvSpPr>
            <a:spLocks noChangeArrowheads="1"/>
          </p:cNvSpPr>
          <p:nvPr/>
        </p:nvSpPr>
        <p:spPr bwMode="auto">
          <a:xfrm>
            <a:off x="395288" y="6381750"/>
            <a:ext cx="8208962" cy="365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51"/>
          <p:cNvSpPr txBox="1">
            <a:spLocks noChangeArrowheads="1"/>
          </p:cNvSpPr>
          <p:nvPr/>
        </p:nvSpPr>
        <p:spPr bwMode="auto">
          <a:xfrm>
            <a:off x="52720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 pitchFamily="18" charset="0"/>
              </a:rPr>
              <a:t>Администрация МО "Городской округ "Город Нарьян-Мар"</a:t>
            </a:r>
          </a:p>
        </p:txBody>
      </p:sp>
      <p:pic>
        <p:nvPicPr>
          <p:cNvPr id="9" name="Picture 152" descr="герб гор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8" y="628650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214282" y="714356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ОРГАНИЗАЦИЙ, ОБЕСПЕЧИВАЮЩИХ НАИБОЛЬШИЕ СУММЫ ПОСТУПЛЕНИЙ В БЮДЖЕТ ПО ДАННЫМ ИФНС РОССИИ №4 ПО АРХАНГЕЛЬСКОЙ ОБЛАСТИ И НАО</a:t>
            </a:r>
          </a:p>
          <a:p>
            <a:pPr algn="ctr"/>
            <a:endParaRPr lang="ru-RU" sz="17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1643050"/>
          <a:ext cx="8175852" cy="3927391"/>
        </p:xfrm>
        <a:graphic>
          <a:graphicData uri="http://schemas.openxmlformats.org/drawingml/2006/table">
            <a:tbl>
              <a:tblPr/>
              <a:tblGrid>
                <a:gridCol w="433196"/>
                <a:gridCol w="7742656"/>
              </a:tblGrid>
              <a:tr h="364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ООО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«ЛУКОЙЛ-КОМИ»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9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ГБУЗ НАО «НЕНЕЦКАЯ ОКРУЖНАЯ БОЛЬНИЦА»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АО « НАРЬЯН-МАРСКИЙ ОАО»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9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УМВД РОССИИ ПО НЕНЕЦКОМУ АВТОНОМНОМУ ОКРУГУ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ФГУП «ГОСУДАРСТВЕННАЯ КОРПОРАЦИЯ ПО ОРГАНИЗАЦИИ ВОЗДУШНОГО ДВИЖЕНИЯ в РФ»</a:t>
                      </a: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ООО «АВИСТА СЕРВИС»</a:t>
                      </a: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НАРЬЯН-МАРСКОЕ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 ПОК и ТС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АО «НАК»</a:t>
                      </a: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АППАРАТ АДМИНИСТРАЦИИ НАО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АО «МЯСОПРОДУКТЫ»</a:t>
                      </a: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ГУП НАО «НАРЬЯН-МАРСКАЯ ЭЛЕКТРОСТАНЦИЯ»</a:t>
                      </a: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ОБОСОБЛЕННОЕ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ПОДРАЗДЕЛЕНИЕ ООО «ЧАСТНОЕ ОХРАННОЕ ПРЕДПРИЯТИЕ АГЕНСТВО «ЛУКОМ-А-СЕВЕР»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501063" cy="500063"/>
          </a:xfrm>
        </p:spPr>
        <p:txBody>
          <a:bodyPr>
            <a:no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7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sz="17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ФОРМИРОВАНИЯ ПРОЕКТА БЮДЖЕТА</a:t>
            </a:r>
            <a:endParaRPr lang="ru-RU" sz="17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1475656" y="908720"/>
            <a:ext cx="748883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Согласование исходных данных для расчета объемов субсидий, субвенций и иных межбюджетных трансфертов из окружного бюджета и порядки предоставления межбюджетных трансфертов; Прогноз социально-экономического развития (предварительный); Порядок и методика планирования бюджетных ассигнований; Оценка эффективности реализации муниципальных программ; Индексы потребительских цен; Формирование реестра расходных обязательств.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1475656" y="3356992"/>
            <a:ext cx="748883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Протоколы согласования по объемам субсидий, субвенций и иных межбюджетных трансфертов; Проекты муниципальных программ, проекты изменений в действующие муниципальные программы.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1475656" y="1628800"/>
            <a:ext cx="7488832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Проект решения об утверждении прогнозного плана (программы) приватизации муниципального имущества; Проекты муниципальных заданий на оказание услуг (выполнение работ); Информация о внесении изменений в Порядки предоставления субсидий с учетом требований действующего законодательства; Предложения о внесении изменений в части ведомственной (отраслевой) принадлежности муниципальных учреждений города Нарьян-Мара; Прогноз объемов поступлений бюджет.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Прямоугольник 7"/>
          <p:cNvSpPr>
            <a:spLocks noChangeArrowheads="1"/>
          </p:cNvSpPr>
          <p:nvPr/>
        </p:nvSpPr>
        <p:spPr bwMode="auto">
          <a:xfrm>
            <a:off x="1475656" y="5589240"/>
            <a:ext cx="748883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Оценка ожидаемого исполнения за текущий финансовый год; Предварительные итоги СЭР; Свод публичных нормативных обязательств, подлежащих исполнению в очередном финансовом году и в плановом периоде; Проекты программ муниципальных внутренних заимствований и муниципальных гарантий; Пояснительная записка к проекту решения о городском бюджете; Проект решения о городском; Уточненный прогноз СЭР; Постановление главы города Нарьян-Мара об одобрении прогноза СЭР; Публичные слушания по проекту городского бюджета; Проект решения о городском бюджете.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Прямоугольник 8"/>
          <p:cNvSpPr>
            <a:spLocks noChangeArrowheads="1"/>
          </p:cNvSpPr>
          <p:nvPr/>
        </p:nvSpPr>
        <p:spPr bwMode="auto">
          <a:xfrm>
            <a:off x="1475656" y="3789040"/>
            <a:ext cx="7488832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Бюджетные заявки к проекту; подготовки пояснительной записки к проекту решения о городском бюджете; План закупок; Перечень публичных нормативных обязательств, подлежащих исполнению; Информация об объеме средств, необходимых для выполнения полномочий по вопросам местного значения на очередной финансовый год и на плановый период; Сводный отчет о реализации муниципальных программ за шесть месяцев текущего финансового года и ожидаемые итоги за текущий финансовый год; Перечень муниципальных программ; Утверждение муниципальных программ; Информация об объеме средств, необходимых для выполнения полномочий по вопросам местного значения; Общий объем доходов, расходов, дефицита (</a:t>
            </a:r>
            <a:r>
              <a:rPr lang="ru-RU" sz="1000" dirty="0" err="1" smtClean="0"/>
              <a:t>профицита</a:t>
            </a:r>
            <a:r>
              <a:rPr lang="ru-RU" sz="1000" dirty="0" smtClean="0"/>
              <a:t>) городского бюджета на очередной финансовый год и на плановый период; Постановление о подготовке и реализации бюджетных инвестиций в объекты капитального строительства муниципальной собственности города Нарьян-Мара, не включенные в муниципальные программы; Основные направления бюджетной и налоговой политики города Нарьян-Мара на очередной финансовый год и на плановый период.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Прямоугольник 9"/>
          <p:cNvSpPr>
            <a:spLocks noChangeArrowheads="1"/>
          </p:cNvSpPr>
          <p:nvPr/>
        </p:nvSpPr>
        <p:spPr bwMode="auto">
          <a:xfrm>
            <a:off x="1475656" y="2492896"/>
            <a:ext cx="7488832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Определение совместно с главными распорядителями средств городского бюджета, предельной численности муниципальных служащих; Принятие нормативных правовых актов об оплате труда в органах местного самоуправления; Предельные объемы бюджетных ассигнований; Прогноз объемов поступлений в городской бюджет; Согласование расчетов по объемам субсидий, субвенций и иных межбюджетных трансфертов; Предложения по включению объектов капитального строительства в государственные программы Ненецкого автономного округа;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0" y="5877272"/>
            <a:ext cx="1475656" cy="43204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Октябрь - Ноябрь</a:t>
            </a:r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0" y="4437112"/>
            <a:ext cx="1475656" cy="43204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Август - Сентябрь</a:t>
            </a:r>
            <a:endParaRPr lang="ru-RU" sz="11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0" y="3356992"/>
            <a:ext cx="1475656" cy="43204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Июль - Август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0" y="2708920"/>
            <a:ext cx="1475656" cy="43204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Июнь - Июль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0" y="1844824"/>
            <a:ext cx="1475656" cy="43204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 - Июнь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0" y="1052736"/>
            <a:ext cx="1475656" cy="43204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Апрель-Май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МО "Городской округ "Город Нарьян-Мар"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313" y="857250"/>
            <a:ext cx="8643937" cy="431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00" b="1" u="sng" cap="all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1700" b="1" u="sng" cap="all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700" b="1" u="sng" cap="all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уплачиваются жителями города Нарьян-Мар в бюджет города?</a:t>
            </a:r>
          </a:p>
        </p:txBody>
      </p:sp>
      <p:sp>
        <p:nvSpPr>
          <p:cNvPr id="21507" name="Прямоугольник 6"/>
          <p:cNvSpPr>
            <a:spLocks noChangeArrowheads="1"/>
          </p:cNvSpPr>
          <p:nvPr/>
        </p:nvSpPr>
        <p:spPr bwMode="auto">
          <a:xfrm>
            <a:off x="0" y="1857375"/>
            <a:ext cx="3000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доходы физических лиц (гл. 23 Налогового кодекса РФ)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100" r="3153"/>
          <a:stretch/>
        </p:blipFill>
        <p:spPr bwMode="auto">
          <a:xfrm>
            <a:off x="214282" y="2928934"/>
            <a:ext cx="1600211" cy="16430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3143250"/>
            <a:ext cx="2565400" cy="1922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510" name="Прямоугольник 11"/>
          <p:cNvSpPr>
            <a:spLocks noChangeArrowheads="1"/>
          </p:cNvSpPr>
          <p:nvPr/>
        </p:nvSpPr>
        <p:spPr bwMode="auto">
          <a:xfrm>
            <a:off x="6228184" y="2348880"/>
            <a:ext cx="27146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 физических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(гл. 32 Налогового кодекса РФ + решение органа местного самоуправления)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4" cstate="print"/>
          <a:srcRect l="3416" t="14330" r="9927" b="14343"/>
          <a:stretch>
            <a:fillRect/>
          </a:stretch>
        </p:blipFill>
        <p:spPr bwMode="auto">
          <a:xfrm>
            <a:off x="3571875" y="1571625"/>
            <a:ext cx="2366963" cy="12144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512" name="Прямоугольник 13"/>
          <p:cNvSpPr>
            <a:spLocks noChangeArrowheads="1"/>
          </p:cNvSpPr>
          <p:nvPr/>
        </p:nvSpPr>
        <p:spPr bwMode="auto">
          <a:xfrm>
            <a:off x="4714875" y="5143500"/>
            <a:ext cx="29733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Земельный налог (гл. 31 Налогового кодекса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РФ +постановление органа местного самоуправления)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3" name="Picture 6"/>
          <p:cNvPicPr>
            <a:picLocks noChangeAspect="1" noChangeArrowheads="1"/>
          </p:cNvPicPr>
          <p:nvPr/>
        </p:nvPicPr>
        <p:blipFill>
          <a:blip r:embed="rId5" cstate="print"/>
          <a:srcRect l="8014" t="10735" r="11900" b="5688"/>
          <a:stretch>
            <a:fillRect/>
          </a:stretch>
        </p:blipFill>
        <p:spPr bwMode="auto">
          <a:xfrm>
            <a:off x="1785938" y="5140325"/>
            <a:ext cx="2192337" cy="1436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071802" y="4214818"/>
            <a:ext cx="1940747" cy="67710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города Нарьян-Мар</a:t>
            </a:r>
            <a:endParaRPr lang="ru-RU" sz="2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8511366">
            <a:off x="1858821" y="2672174"/>
            <a:ext cx="804146" cy="756666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3327421">
            <a:off x="5352487" y="2810562"/>
            <a:ext cx="804146" cy="756666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7923671">
            <a:off x="4005791" y="5031392"/>
            <a:ext cx="804146" cy="756666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9075</TotalTime>
  <Words>8033</Words>
  <Application>Microsoft Office PowerPoint</Application>
  <PresentationFormat>Экран (4:3)</PresentationFormat>
  <Paragraphs>1301</Paragraphs>
  <Slides>62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Трек</vt:lpstr>
      <vt:lpstr>Worksheet</vt:lpstr>
      <vt:lpstr>Бюджет МО "Городской 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Слайд 35</vt:lpstr>
      <vt:lpstr>Бюджет МО "Городской округ "Город Нарьян-Мар"</vt:lpstr>
      <vt:lpstr>Бюджет МО "Городской округ "Город Нарьян-Мар "</vt:lpstr>
      <vt:lpstr>Слайд 38</vt:lpstr>
      <vt:lpstr>  Бюджет МО "Городской округ "Город Нарьян-Мар"</vt:lpstr>
      <vt:lpstr> Бюджет МО "Городской округ "Город Нарьян-Мар"</vt:lpstr>
      <vt:lpstr>Слайд 41</vt:lpstr>
      <vt:lpstr>Для получения субсидий необходимо ознакомится:  </vt:lpstr>
      <vt:lpstr>Предоставление места под размещение нестационарного торгового объекта</vt:lpstr>
      <vt:lpstr>Бюджет МО "Городской округ "Город Нарьян-Мар"</vt:lpstr>
      <vt:lpstr> Бюджет МО "Городской округ "Город Нарьян-Мар"</vt:lpstr>
      <vt:lpstr>Слайд 46</vt:lpstr>
      <vt:lpstr>Бюджет МО "Городской округ "Город Нарьян-Мар"</vt:lpstr>
      <vt:lpstr>Бюджет МО "Городской округ "Город Нарьян-Мар"</vt:lpstr>
      <vt:lpstr> Бюджет МО "Городской округ "Город Нарьян-Мар"</vt:lpstr>
      <vt:lpstr>Слайд 50</vt:lpstr>
      <vt:lpstr>Слайд 51</vt:lpstr>
      <vt:lpstr>Слайд 52</vt:lpstr>
      <vt:lpstr>Слайд 53</vt:lpstr>
      <vt:lpstr>Бюджет МО "Городской округ "Город Нарьян-Мар"</vt:lpstr>
      <vt:lpstr>Бюджет МО "Городской округ "Город Нарьян-Мар"</vt:lpstr>
      <vt:lpstr>Слайд 56</vt:lpstr>
      <vt:lpstr>Бюджет МО "Городской округ "Город Нарьян-Мар"</vt:lpstr>
      <vt:lpstr>Слайд 58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Контактная информация для граждан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термины и понятия</dc:title>
  <dc:creator>Alex</dc:creator>
  <cp:lastModifiedBy>Finkon4</cp:lastModifiedBy>
  <cp:revision>1002</cp:revision>
  <dcterms:created xsi:type="dcterms:W3CDTF">2016-02-18T11:57:44Z</dcterms:created>
  <dcterms:modified xsi:type="dcterms:W3CDTF">2020-05-06T05:48:19Z</dcterms:modified>
</cp:coreProperties>
</file>