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78" r:id="rId2"/>
    <p:sldId id="258" r:id="rId3"/>
    <p:sldId id="317" r:id="rId4"/>
    <p:sldId id="318" r:id="rId5"/>
    <p:sldId id="275" r:id="rId6"/>
    <p:sldId id="308" r:id="rId7"/>
    <p:sldId id="290" r:id="rId8"/>
    <p:sldId id="303" r:id="rId9"/>
    <p:sldId id="294" r:id="rId10"/>
    <p:sldId id="299" r:id="rId11"/>
    <p:sldId id="311" r:id="rId12"/>
    <p:sldId id="312" r:id="rId13"/>
    <p:sldId id="313" r:id="rId14"/>
    <p:sldId id="309" r:id="rId15"/>
    <p:sldId id="314" r:id="rId16"/>
    <p:sldId id="315" r:id="rId17"/>
    <p:sldId id="316" r:id="rId18"/>
    <p:sldId id="297" r:id="rId19"/>
    <p:sldId id="343" r:id="rId20"/>
    <p:sldId id="319" r:id="rId21"/>
    <p:sldId id="320" r:id="rId22"/>
    <p:sldId id="321" r:id="rId23"/>
    <p:sldId id="322" r:id="rId24"/>
    <p:sldId id="323" r:id="rId25"/>
    <p:sldId id="270" r:id="rId26"/>
    <p:sldId id="280" r:id="rId27"/>
    <p:sldId id="282" r:id="rId28"/>
    <p:sldId id="295" r:id="rId29"/>
    <p:sldId id="291" r:id="rId30"/>
    <p:sldId id="281" r:id="rId31"/>
    <p:sldId id="306" r:id="rId32"/>
    <p:sldId id="325" r:id="rId33"/>
    <p:sldId id="307" r:id="rId34"/>
    <p:sldId id="326" r:id="rId35"/>
    <p:sldId id="327" r:id="rId36"/>
    <p:sldId id="284" r:id="rId37"/>
    <p:sldId id="328" r:id="rId38"/>
    <p:sldId id="329" r:id="rId39"/>
    <p:sldId id="330" r:id="rId40"/>
    <p:sldId id="331" r:id="rId41"/>
    <p:sldId id="332" r:id="rId42"/>
    <p:sldId id="271" r:id="rId43"/>
    <p:sldId id="333" r:id="rId44"/>
    <p:sldId id="334" r:id="rId45"/>
    <p:sldId id="335" r:id="rId46"/>
    <p:sldId id="272" r:id="rId47"/>
    <p:sldId id="336" r:id="rId48"/>
    <p:sldId id="337" r:id="rId49"/>
    <p:sldId id="338" r:id="rId50"/>
    <p:sldId id="273" r:id="rId51"/>
    <p:sldId id="339" r:id="rId52"/>
    <p:sldId id="340" r:id="rId53"/>
    <p:sldId id="268" r:id="rId54"/>
    <p:sldId id="341" r:id="rId55"/>
    <p:sldId id="342" r:id="rId56"/>
    <p:sldId id="285" r:id="rId57"/>
    <p:sldId id="344" r:id="rId58"/>
    <p:sldId id="310" r:id="rId59"/>
  </p:sldIdLst>
  <p:sldSz cx="9144000" cy="5143500" type="screen16x9"/>
  <p:notesSz cx="6799263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786E"/>
    <a:srgbClr val="055A5A"/>
    <a:srgbClr val="0A6E6E"/>
    <a:srgbClr val="3CA0A0"/>
    <a:srgbClr val="DCF0F0"/>
    <a:srgbClr val="C8F0F0"/>
    <a:srgbClr val="64C8C8"/>
    <a:srgbClr val="16738C"/>
    <a:srgbClr val="16737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98" autoAdjust="0"/>
    <p:restoredTop sz="94622" autoAdjust="0"/>
  </p:normalViewPr>
  <p:slideViewPr>
    <p:cSldViewPr>
      <p:cViewPr varScale="1">
        <p:scale>
          <a:sx n="147" d="100"/>
          <a:sy n="147" d="100"/>
        </p:scale>
        <p:origin x="-594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402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935" cy="496891"/>
          </a:xfrm>
          <a:prstGeom prst="rect">
            <a:avLst/>
          </a:prstGeom>
        </p:spPr>
        <p:txBody>
          <a:bodyPr vert="horz" lIns="92135" tIns="46067" rIns="92135" bIns="4606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726" y="0"/>
            <a:ext cx="2946934" cy="496891"/>
          </a:xfrm>
          <a:prstGeom prst="rect">
            <a:avLst/>
          </a:prstGeom>
        </p:spPr>
        <p:txBody>
          <a:bodyPr vert="horz" lIns="92135" tIns="46067" rIns="92135" bIns="46067" rtlCol="0"/>
          <a:lstStyle>
            <a:lvl1pPr algn="r">
              <a:defRPr sz="1200"/>
            </a:lvl1pPr>
          </a:lstStyle>
          <a:p>
            <a:fld id="{41C03B97-AE97-44D8-A479-2AF718634A52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1325"/>
            <a:ext cx="2946935" cy="496890"/>
          </a:xfrm>
          <a:prstGeom prst="rect">
            <a:avLst/>
          </a:prstGeom>
        </p:spPr>
        <p:txBody>
          <a:bodyPr vert="horz" lIns="92135" tIns="46067" rIns="92135" bIns="4606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726" y="9431325"/>
            <a:ext cx="2946934" cy="496890"/>
          </a:xfrm>
          <a:prstGeom prst="rect">
            <a:avLst/>
          </a:prstGeom>
        </p:spPr>
        <p:txBody>
          <a:bodyPr vert="horz" lIns="92135" tIns="46067" rIns="92135" bIns="46067" rtlCol="0" anchor="b"/>
          <a:lstStyle>
            <a:lvl1pPr algn="r">
              <a:defRPr sz="1200"/>
            </a:lvl1pPr>
          </a:lstStyle>
          <a:p>
            <a:fld id="{FEDFF541-78EF-4806-85CD-68BF75683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35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/>
          <a:lstStyle>
            <a:lvl1pPr algn="r">
              <a:defRPr sz="1200"/>
            </a:lvl1pPr>
          </a:lstStyle>
          <a:p>
            <a:fld id="{083C2075-DA76-4FE2-98E0-0307A2899FBE}" type="datetimeFigureOut">
              <a:rPr lang="ru-RU" smtClean="0"/>
              <a:t>28.12.2023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2146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3" tIns="46066" rIns="92133" bIns="4606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16663"/>
            <a:ext cx="5439410" cy="4468416"/>
          </a:xfrm>
          <a:prstGeom prst="rect">
            <a:avLst/>
          </a:prstGeom>
        </p:spPr>
        <p:txBody>
          <a:bodyPr vert="horz" lIns="92133" tIns="46066" rIns="92133" bIns="4606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8" cy="496491"/>
          </a:xfrm>
          <a:prstGeom prst="rect">
            <a:avLst/>
          </a:prstGeom>
        </p:spPr>
        <p:txBody>
          <a:bodyPr vert="horz" lIns="92133" tIns="46066" rIns="92133" bIns="46066" rtlCol="0" anchor="b"/>
          <a:lstStyle>
            <a:lvl1pPr algn="r">
              <a:defRPr sz="1200"/>
            </a:lvl1pPr>
          </a:lstStyle>
          <a:p>
            <a:fld id="{CF58E687-6B80-4EC8-B7AF-7CBDB64BCA8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459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37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009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431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358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215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21463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8E687-6B80-4EC8-B7AF-7CBDB64BCA8F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13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08CD-2A98-4A5D-B563-DF306404047F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8B9F-96BB-41D4-8DEF-09AAB93ECC93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2B9E-38DA-4101-8D30-22E9CA2C6F71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4B8-49FC-4F34-9F6B-256676B15C02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6B386-77BB-42B5-A5CC-C6446EAEE243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8CBA-784B-4F90-B2A3-D8990CB21FBC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E93F2-53FA-4ACB-B071-C327B2159E9D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31A27-30E8-40D8-BB0A-23338C190C6D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7BD45-32BB-47FC-98DC-511F98CB48BB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797FD-70D2-4B06-A7E6-F59BAB77C397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494B-9F7B-4494-BCEA-6F04FB02CCFC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41B06-01A6-4DA9-A585-7CA1A944B944}" type="datetime1">
              <a:rPr lang="ru-RU" smtClean="0"/>
              <a:t>28.12.2023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#P39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#P355"/><Relationship Id="rId2" Type="http://schemas.openxmlformats.org/officeDocument/2006/relationships/hyperlink" Target="#P253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#P651"/><Relationship Id="rId2" Type="http://schemas.openxmlformats.org/officeDocument/2006/relationships/hyperlink" Target="#P522"/><Relationship Id="rId1" Type="http://schemas.openxmlformats.org/officeDocument/2006/relationships/slideLayout" Target="../slideLayouts/slideLayout7.xml"/><Relationship Id="rId4" Type="http://schemas.openxmlformats.org/officeDocument/2006/relationships/hyperlink" Target="#P758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84A728C4367F7D5F43A44581E3B1516327C6F4BA908E6820B092B46580DEA2174252D1AB60EDF454C95C4F6FDE83D168hDCCG" TargetMode="External"/><Relationship Id="rId2" Type="http://schemas.openxmlformats.org/officeDocument/2006/relationships/hyperlink" Target="#P850"/><Relationship Id="rId1" Type="http://schemas.openxmlformats.org/officeDocument/2006/relationships/slideLayout" Target="../slideLayouts/slideLayout7.xml"/><Relationship Id="rId4" Type="http://schemas.openxmlformats.org/officeDocument/2006/relationships/hyperlink" Target="consultantplus://offline/ref=84A728C4367F7D5F43A45B8CF5DD066F20C9A8B391896777E8CDEF38D7D7A840051D88FB24B8FB52CE491A3F84D4DC68DF9CFBFBBE52652Fh8C4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#P599"/><Relationship Id="rId2" Type="http://schemas.openxmlformats.org/officeDocument/2006/relationships/hyperlink" Target="#P176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#P257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#P568"/><Relationship Id="rId2" Type="http://schemas.openxmlformats.org/officeDocument/2006/relationships/hyperlink" Target="#P422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#P739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1EED0CC6278EA52F4D86C770CF61F0CFDB4C18912EE6CEBD84DC525E7597EB05FE5FEB1F12B37C3A721A32C5B4mCp5K" TargetMode="External"/><Relationship Id="rId2" Type="http://schemas.openxmlformats.org/officeDocument/2006/relationships/hyperlink" Target="#P38"/><Relationship Id="rId1" Type="http://schemas.openxmlformats.org/officeDocument/2006/relationships/slideLayout" Target="../slideLayouts/slideLayout7.xml"/><Relationship Id="rId4" Type="http://schemas.openxmlformats.org/officeDocument/2006/relationships/hyperlink" Target="#P328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#P473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-nmar.ru/" TargetMode="External"/><Relationship Id="rId2" Type="http://schemas.openxmlformats.org/officeDocument/2006/relationships/hyperlink" Target="mailto:gorfinup@at.ru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9365" y="899884"/>
            <a:ext cx="68830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Проект бюджета муниципального образования "Городской округ "Город Нарьян-Мар" на </a:t>
            </a:r>
            <a:r>
              <a:rPr lang="ru-RU" sz="28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2024 </a:t>
            </a:r>
            <a:r>
              <a:rPr lang="ru-RU" sz="28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год и </a:t>
            </a:r>
            <a:r>
              <a:rPr lang="ru-RU" sz="28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плановый </a:t>
            </a:r>
            <a:r>
              <a:rPr lang="ru-RU" sz="28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период 2025 </a:t>
            </a:r>
            <a:r>
              <a:rPr lang="ru-RU" sz="28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2026 годов </a:t>
            </a:r>
            <a:endParaRPr lang="ru-RU" sz="2800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9" y="65011"/>
            <a:ext cx="398587" cy="41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6800" y="62309"/>
            <a:ext cx="3264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Администрация</a:t>
            </a:r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</a:t>
            </a:r>
            <a:r>
              <a:rPr lang="ru-RU" sz="10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ипального</a:t>
            </a:r>
            <a:r>
              <a:rPr lang="ru-RU" sz="10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образования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"Городской округ "Го</a:t>
            </a:r>
            <a:r>
              <a:rPr lang="ru-RU" sz="10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род</a:t>
            </a:r>
            <a:r>
              <a:rPr lang="ru-RU" sz="1000" b="1" dirty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Нарьян-Мар"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2568" r="11333" b="17313"/>
          <a:stretch/>
        </p:blipFill>
        <p:spPr bwMode="auto">
          <a:xfrm>
            <a:off x="3203848" y="3075806"/>
            <a:ext cx="2664296" cy="153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t="5475" r="12043" b="17626"/>
          <a:stretch/>
        </p:blipFill>
        <p:spPr bwMode="auto">
          <a:xfrm>
            <a:off x="6200656" y="3075806"/>
            <a:ext cx="2691824" cy="153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0" b="5442"/>
          <a:stretch/>
        </p:blipFill>
        <p:spPr bwMode="auto">
          <a:xfrm>
            <a:off x="179512" y="3091665"/>
            <a:ext cx="2664296" cy="153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7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Куб 60"/>
          <p:cNvSpPr/>
          <p:nvPr/>
        </p:nvSpPr>
        <p:spPr>
          <a:xfrm>
            <a:off x="6103652" y="2016951"/>
            <a:ext cx="975072" cy="188619"/>
          </a:xfrm>
          <a:prstGeom prst="cube">
            <a:avLst>
              <a:gd name="adj" fmla="val 78344"/>
            </a:avLst>
          </a:prstGeom>
          <a:solidFill>
            <a:srgbClr val="DCF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6,0</a:t>
            </a:r>
            <a:endParaRPr lang="ru-RU" sz="12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Куб 58"/>
          <p:cNvSpPr/>
          <p:nvPr/>
        </p:nvSpPr>
        <p:spPr>
          <a:xfrm>
            <a:off x="6103652" y="1683675"/>
            <a:ext cx="1001627" cy="407000"/>
          </a:xfrm>
          <a:prstGeom prst="cube">
            <a:avLst>
              <a:gd name="adj" fmla="val 48681"/>
            </a:avLst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48,9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Куб 59"/>
          <p:cNvSpPr/>
          <p:nvPr/>
        </p:nvSpPr>
        <p:spPr>
          <a:xfrm>
            <a:off x="3635896" y="3053324"/>
            <a:ext cx="1027596" cy="188619"/>
          </a:xfrm>
          <a:prstGeom prst="cube">
            <a:avLst>
              <a:gd name="adj" fmla="val 82384"/>
            </a:avLst>
          </a:prstGeom>
          <a:solidFill>
            <a:srgbClr val="DCF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6,0</a:t>
            </a:r>
            <a:endParaRPr lang="ru-RU" sz="12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Куб 37"/>
          <p:cNvSpPr/>
          <p:nvPr/>
        </p:nvSpPr>
        <p:spPr>
          <a:xfrm>
            <a:off x="4879516" y="2048285"/>
            <a:ext cx="975072" cy="188619"/>
          </a:xfrm>
          <a:prstGeom prst="cube">
            <a:avLst>
              <a:gd name="adj" fmla="val 78344"/>
            </a:avLst>
          </a:prstGeom>
          <a:solidFill>
            <a:srgbClr val="DCF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5,8</a:t>
            </a:r>
            <a:endParaRPr lang="ru-RU" sz="12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37179" y="4869656"/>
            <a:ext cx="298376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78" y="-14777"/>
            <a:ext cx="5845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БЕЗВОЗМЕЗДНЫЕ ПОСТУПЛЕНИЯ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550" y="1379451"/>
            <a:ext cx="11579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Дотации</a:t>
            </a:r>
            <a:endParaRPr lang="ru-RU" b="1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9551" y="2337984"/>
            <a:ext cx="13213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Субсидии</a:t>
            </a:r>
            <a:endParaRPr lang="ru-RU" b="1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9550" y="3040663"/>
            <a:ext cx="145764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Субвенции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20" name="Куб 19"/>
          <p:cNvSpPr/>
          <p:nvPr/>
        </p:nvSpPr>
        <p:spPr>
          <a:xfrm>
            <a:off x="3655380" y="1692067"/>
            <a:ext cx="1008112" cy="1477760"/>
          </a:xfrm>
          <a:prstGeom prst="cube">
            <a:avLst>
              <a:gd name="adj" fmla="val 18230"/>
            </a:avLst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569,3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Куб 26"/>
          <p:cNvSpPr/>
          <p:nvPr/>
        </p:nvSpPr>
        <p:spPr>
          <a:xfrm>
            <a:off x="4879516" y="1663588"/>
            <a:ext cx="1001627" cy="479007"/>
          </a:xfrm>
          <a:prstGeom prst="cube">
            <a:avLst>
              <a:gd name="adj" fmla="val 39320"/>
            </a:avLst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61,3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82817" y="587464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72476" y="577541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15518" y="578520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658903"/>
              </p:ext>
            </p:extLst>
          </p:nvPr>
        </p:nvGraphicFramePr>
        <p:xfrm>
          <a:off x="526086" y="3718158"/>
          <a:ext cx="6713923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9509"/>
                <a:gridCol w="1224136"/>
                <a:gridCol w="1224136"/>
                <a:gridCol w="1296142"/>
              </a:tblGrid>
              <a:tr h="347181">
                <a:tc>
                  <a:txBody>
                    <a:bodyPr/>
                    <a:lstStyle/>
                    <a:p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ИТОГО: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none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718,0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209,8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195,5</a:t>
                      </a:r>
                      <a:endParaRPr lang="ru-RU" sz="1800" b="1" u="sng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" name="Прямая со стрелкой 8"/>
          <p:cNvCxnSpPr>
            <a:stCxn id="18" idx="3"/>
            <a:endCxn id="56" idx="2"/>
          </p:cNvCxnSpPr>
          <p:nvPr/>
        </p:nvCxnSpPr>
        <p:spPr>
          <a:xfrm>
            <a:off x="1697496" y="1564117"/>
            <a:ext cx="1957884" cy="0"/>
          </a:xfrm>
          <a:prstGeom prst="straightConnector1">
            <a:avLst/>
          </a:prstGeom>
          <a:ln w="19050">
            <a:solidFill>
              <a:srgbClr val="1678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22" idx="3"/>
            <a:endCxn id="20" idx="2"/>
          </p:cNvCxnSpPr>
          <p:nvPr/>
        </p:nvCxnSpPr>
        <p:spPr>
          <a:xfrm>
            <a:off x="1860938" y="2522650"/>
            <a:ext cx="1794442" cy="186"/>
          </a:xfrm>
          <a:prstGeom prst="straightConnector1">
            <a:avLst/>
          </a:prstGeom>
          <a:ln w="19050">
            <a:solidFill>
              <a:srgbClr val="1678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24" idx="3"/>
            <a:endCxn id="60" idx="2"/>
          </p:cNvCxnSpPr>
          <p:nvPr/>
        </p:nvCxnSpPr>
        <p:spPr>
          <a:xfrm>
            <a:off x="1997193" y="3225329"/>
            <a:ext cx="1638703" cy="0"/>
          </a:xfrm>
          <a:prstGeom prst="straightConnector1">
            <a:avLst/>
          </a:prstGeom>
          <a:ln w="19050">
            <a:solidFill>
              <a:srgbClr val="1678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Куб 55"/>
          <p:cNvSpPr/>
          <p:nvPr/>
        </p:nvSpPr>
        <p:spPr>
          <a:xfrm>
            <a:off x="3655380" y="1059582"/>
            <a:ext cx="1008112" cy="813353"/>
          </a:xfrm>
          <a:prstGeom prst="cube">
            <a:avLst>
              <a:gd name="adj" fmla="val 24063"/>
            </a:avLst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142,7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Куб 56"/>
          <p:cNvSpPr/>
          <p:nvPr/>
        </p:nvSpPr>
        <p:spPr>
          <a:xfrm>
            <a:off x="4879516" y="1059582"/>
            <a:ext cx="1008112" cy="813353"/>
          </a:xfrm>
          <a:prstGeom prst="cube">
            <a:avLst>
              <a:gd name="adj" fmla="val 24063"/>
            </a:avLst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142,7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Куб 57"/>
          <p:cNvSpPr/>
          <p:nvPr/>
        </p:nvSpPr>
        <p:spPr>
          <a:xfrm>
            <a:off x="6103652" y="1059582"/>
            <a:ext cx="1008112" cy="813353"/>
          </a:xfrm>
          <a:prstGeom prst="cube">
            <a:avLst>
              <a:gd name="adj" fmla="val 24063"/>
            </a:avLst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140,6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0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998365"/>
              </p:ext>
            </p:extLst>
          </p:nvPr>
        </p:nvGraphicFramePr>
        <p:xfrm>
          <a:off x="140701" y="483518"/>
          <a:ext cx="8967803" cy="4164675"/>
        </p:xfrm>
        <a:graphic>
          <a:graphicData uri="http://schemas.openxmlformats.org/drawingml/2006/table">
            <a:tbl>
              <a:tblPr/>
              <a:tblGrid>
                <a:gridCol w="5935396"/>
                <a:gridCol w="1088193"/>
                <a:gridCol w="1006652"/>
                <a:gridCol w="937562"/>
              </a:tblGrid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13" marB="4571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23532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НАЛОГОВЫЕ И НЕНАЛОГОВЫЕ ДОХОДЫ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680 545,9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704 766,6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729 958,9</a:t>
                      </a:r>
                      <a:endParaRPr lang="ru-RU" sz="12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541 875,1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565 175,8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589 478,3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70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Акцизы по подакцизным товарам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7 302,2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7 658,4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7 658,4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9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дизельное топливо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3 483,7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3 662,6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3 662,6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07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моторные масла для дизельных и (или) карбюраторных (инжекторных) двигателей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23,8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24,4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24,4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209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автомобильный бензин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4 250,9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4 422,4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4 422,4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38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от уплаты акцизов на прямогонный бензин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-456,2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-451,0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-451,0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38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 на совокупный доход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64 986,4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65 305,9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65 621,6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07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60 648,0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60 951,0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61 250,0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22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10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54 915,4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55 190,0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55 465,9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07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10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5 732,6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5 761,0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1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5 784,1</a:t>
                      </a:r>
                      <a:endParaRPr lang="ru-RU" sz="1200" b="0" i="1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103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Единый сельскохозяйственный налог</a:t>
                      </a: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2 500,0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2 500,0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2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500,0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70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1 838,4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1 854,9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1 871,6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5375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595893"/>
              </p:ext>
            </p:extLst>
          </p:nvPr>
        </p:nvGraphicFramePr>
        <p:xfrm>
          <a:off x="107504" y="483518"/>
          <a:ext cx="8856663" cy="4062976"/>
        </p:xfrm>
        <a:graphic>
          <a:graphicData uri="http://schemas.openxmlformats.org/drawingml/2006/table">
            <a:tbl>
              <a:tblPr/>
              <a:tblGrid>
                <a:gridCol w="5256263"/>
                <a:gridCol w="1223912"/>
                <a:gridCol w="1152525"/>
                <a:gridCol w="1223963"/>
              </a:tblGrid>
              <a:tr h="50054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 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324595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имущество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23 600,0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23 600,0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23 600,0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880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имущество физических лиц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9 700,0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9 700,0 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9 700,0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344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Земельный налог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13 900,0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13 900,0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13 900,0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206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Государственная пошлина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7 880,0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7 805,0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7 805,0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861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31 803,1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32 148,9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32 709,7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781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16 444,2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16 983,4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17 544,2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943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Плата по соглашениям об установлении сервитута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861">
                <a:tc>
                  <a:txBody>
                    <a:bodyPr/>
                    <a:lstStyle/>
                    <a:p>
                      <a:pPr marL="3600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6E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15 358,7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15 165,3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15 165,3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763">
                <a:tc>
                  <a:txBody>
                    <a:bodyPr/>
                    <a:lstStyle/>
                    <a:p>
                      <a:pPr marL="36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Платежи при пользовании природными ресурсами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1 106,4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1 079,9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1 093,2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763">
                <a:tc>
                  <a:txBody>
                    <a:bodyPr/>
                    <a:lstStyle/>
                    <a:p>
                      <a:pPr marL="36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оказания платных </a:t>
                      </a:r>
                      <a:r>
                        <a:rPr kumimoji="0" lang="ru-RU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услуг </a:t>
                      </a:r>
                      <a:endParaRPr kumimoji="0" lang="ru-RU" sz="12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A6E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111,8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111,8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111,8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431">
                <a:tc>
                  <a:txBody>
                    <a:bodyPr/>
                    <a:lstStyle/>
                    <a:p>
                      <a:pPr marL="36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Штрафы, санкции, возмещение ущерба</a:t>
                      </a:r>
                    </a:p>
                  </a:txBody>
                  <a:tcPr marL="3600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1 880,9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1 880,9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1 880,9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0619" y="4857091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152038"/>
              </p:ext>
            </p:extLst>
          </p:nvPr>
        </p:nvGraphicFramePr>
        <p:xfrm>
          <a:off x="45742" y="464561"/>
          <a:ext cx="9062761" cy="4650266"/>
        </p:xfrm>
        <a:graphic>
          <a:graphicData uri="http://schemas.openxmlformats.org/drawingml/2006/table">
            <a:tbl>
              <a:tblPr/>
              <a:tblGrid>
                <a:gridCol w="6139291"/>
                <a:gridCol w="1023215"/>
                <a:gridCol w="950128"/>
                <a:gridCol w="950127"/>
              </a:tblGrid>
              <a:tr h="3789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25" marB="457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23538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БЕЗВОЗМЕЗДНЫЕ ПОСТУПЛЕНИЯ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718</a:t>
                      </a:r>
                      <a:r>
                        <a:rPr lang="ru-RU" sz="12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065,8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209 818,3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195 566,0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70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 на выравнивание бюджетной обеспеченности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142 706,1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142 706,1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140 591,5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44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бюджетам бюджетной системы РФ (межбюджетные субсидии)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569 316,0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61 310,1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48 914,6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40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бюджетам на софинансирование капитальных вложений в объекты муниципальной собственности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153 193,0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15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обеспечение мероприятий по модернизации систем коммунальной инфраструктуры за счет средств, поступивших от публично-правовой компании "Фонд развития территорий"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87 243,0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5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обеспечение мероприятий по модернизации систем коммунальной инфраструктуры за счет средств бюджетов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48 187,0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реализацию мероприятий по обеспечению жильем молодых семей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12 286,8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12 395,5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10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 на реализацию программ формирования современной городской среды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111 111,2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86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субсидии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157 295,0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48 914,6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48 914,6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17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 бюджетам бюджетной системы Российской Федерации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6 043,7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5 802,1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6 059,9</a:t>
                      </a:r>
                      <a:endParaRPr lang="ru-RU" sz="12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2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 на выполнение передаваемых полномочий субъектов РФ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6 042,7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5 801,1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6 059,0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4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 на осуществление полномочий по составлению (изменению) списков кандидатов в присяжные заседатели федеральных судов общей юрисдикции в РФ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2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4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cap="all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доходов:</a:t>
                      </a:r>
                      <a:endParaRPr lang="ru-RU" sz="1400" b="1" i="0" u="none" strike="noStrike" cap="all" baseline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1 398</a:t>
                      </a:r>
                      <a:r>
                        <a:rPr lang="ru-RU" sz="1400" b="1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611,7</a:t>
                      </a:r>
                      <a:endParaRPr lang="ru-RU" sz="14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914 584,9</a:t>
                      </a:r>
                      <a:endParaRPr lang="ru-RU" sz="14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925 524,9</a:t>
                      </a:r>
                      <a:endParaRPr lang="ru-RU" sz="14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5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Капля 59"/>
          <p:cNvSpPr/>
          <p:nvPr/>
        </p:nvSpPr>
        <p:spPr>
          <a:xfrm rot="8211728">
            <a:off x="2141031" y="3058221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Капля 60"/>
          <p:cNvSpPr/>
          <p:nvPr/>
        </p:nvSpPr>
        <p:spPr>
          <a:xfrm rot="8211728">
            <a:off x="2177032" y="3092529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Капля 57"/>
          <p:cNvSpPr/>
          <p:nvPr/>
        </p:nvSpPr>
        <p:spPr>
          <a:xfrm rot="8211728">
            <a:off x="124805" y="3058221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Капля 58"/>
          <p:cNvSpPr/>
          <p:nvPr/>
        </p:nvSpPr>
        <p:spPr>
          <a:xfrm rot="8211728">
            <a:off x="160806" y="3092529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Капля 55"/>
          <p:cNvSpPr/>
          <p:nvPr/>
        </p:nvSpPr>
        <p:spPr>
          <a:xfrm rot="8211728">
            <a:off x="6893263" y="1365783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Капля 56"/>
          <p:cNvSpPr/>
          <p:nvPr/>
        </p:nvSpPr>
        <p:spPr>
          <a:xfrm rot="8211728">
            <a:off x="6929264" y="1400091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Капля 53"/>
          <p:cNvSpPr/>
          <p:nvPr/>
        </p:nvSpPr>
        <p:spPr>
          <a:xfrm rot="8211728">
            <a:off x="4733317" y="1375047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Капля 54"/>
          <p:cNvSpPr/>
          <p:nvPr/>
        </p:nvSpPr>
        <p:spPr>
          <a:xfrm rot="8211728">
            <a:off x="4769318" y="1409355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Капля 40"/>
          <p:cNvSpPr/>
          <p:nvPr/>
        </p:nvSpPr>
        <p:spPr>
          <a:xfrm rot="8211728">
            <a:off x="2141029" y="1366367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Капля 52"/>
          <p:cNvSpPr/>
          <p:nvPr/>
        </p:nvSpPr>
        <p:spPr>
          <a:xfrm rot="8211728">
            <a:off x="2177030" y="1400675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Капля 49"/>
          <p:cNvSpPr/>
          <p:nvPr/>
        </p:nvSpPr>
        <p:spPr>
          <a:xfrm rot="8211728">
            <a:off x="4613556" y="3026728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Капля 50"/>
          <p:cNvSpPr/>
          <p:nvPr/>
        </p:nvSpPr>
        <p:spPr>
          <a:xfrm rot="8211728">
            <a:off x="4649556" y="3062728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Капля 47"/>
          <p:cNvSpPr/>
          <p:nvPr/>
        </p:nvSpPr>
        <p:spPr>
          <a:xfrm rot="8211728">
            <a:off x="6588796" y="3024846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Капля 48"/>
          <p:cNvSpPr/>
          <p:nvPr/>
        </p:nvSpPr>
        <p:spPr>
          <a:xfrm rot="8211728">
            <a:off x="6629053" y="3058768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Капля 4"/>
          <p:cNvSpPr/>
          <p:nvPr/>
        </p:nvSpPr>
        <p:spPr>
          <a:xfrm rot="8211728">
            <a:off x="124805" y="1415560"/>
            <a:ext cx="432000" cy="432000"/>
          </a:xfrm>
          <a:prstGeom prst="teardrop">
            <a:avLst>
              <a:gd name="adj" fmla="val 121458"/>
            </a:avLst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Капля 13"/>
          <p:cNvSpPr/>
          <p:nvPr/>
        </p:nvSpPr>
        <p:spPr>
          <a:xfrm rot="8211728">
            <a:off x="160806" y="1449868"/>
            <a:ext cx="360000" cy="360000"/>
          </a:xfrm>
          <a:prstGeom prst="teardrop">
            <a:avLst>
              <a:gd name="adj" fmla="val 121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7329" y="486038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73" y="1521868"/>
            <a:ext cx="240000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14" y="3166221"/>
            <a:ext cx="249231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75" y="1483047"/>
            <a:ext cx="219086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ikasatkina\Desktop\Бюджеты\24-26\Фон\Обще гос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37" y="1481356"/>
            <a:ext cx="275586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594" y="-2214"/>
            <a:ext cx="2166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276070"/>
            <a:ext cx="1531188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ЖКХ </a:t>
            </a: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(50%)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720,6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267,3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273,4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5776" y="1276070"/>
            <a:ext cx="2298643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Общегосударственные </a:t>
            </a:r>
            <a:endParaRPr lang="ru-RU" sz="1400" b="1" dirty="0" smtClean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опросы  (23%)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323,2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286,2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285,8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8064" y="1276070"/>
            <a:ext cx="1734834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Национальная</a:t>
            </a: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Экономика  (22%)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311,3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271,5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261,9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7" name="Picture 9" descr="C:\Users\ikasatkina\Desktop\Бюджеты\24-26\Фон\Соц. полити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29" y="1472092"/>
            <a:ext cx="243871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361098" y="1277058"/>
            <a:ext cx="1459374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Социальная </a:t>
            </a:r>
            <a:endParaRPr lang="ru-RU" sz="1400" b="1" dirty="0" smtClean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Политика (4%)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61,2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59,8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46,9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C:\Users\ikasatkina\Desktop\Бюджеты\24-26\Фон\образовани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82" y="3175758"/>
            <a:ext cx="23625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96995" y="2903029"/>
            <a:ext cx="136620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Образование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6,1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5,0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5,2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5776" y="2903029"/>
            <a:ext cx="1539204" cy="12311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Национальная </a:t>
            </a: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безопасность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7,0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4,3</a:t>
            </a:r>
          </a:p>
          <a:p>
            <a:r>
              <a:rPr lang="ru-RU" sz="14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4,4</a:t>
            </a:r>
            <a:endParaRPr lang="ru-RU" sz="14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149" y="3149721"/>
            <a:ext cx="203294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Users\ikasatkina\Desktop\Бюджеты\24-26\Фон\СМ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79" y="3152728"/>
            <a:ext cx="217143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987329" y="2903029"/>
            <a:ext cx="21516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Обслуживание </a:t>
            </a:r>
            <a:endParaRPr lang="ru-RU" sz="1400" b="1" dirty="0" smtClean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муниципального долга</a:t>
            </a:r>
            <a:endParaRPr lang="ru-RU" sz="1400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0,1</a:t>
            </a: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</a:t>
            </a:r>
            <a:r>
              <a:rPr lang="en-US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1,0</a:t>
            </a:r>
            <a:endParaRPr lang="ru-RU" sz="1200" b="1" dirty="0" smtClean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4,6</a:t>
            </a:r>
            <a:endParaRPr lang="ru-RU" sz="12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58861" y="2968912"/>
            <a:ext cx="12747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СМИ</a:t>
            </a:r>
          </a:p>
          <a:p>
            <a:r>
              <a:rPr lang="ru-RU" b="1" u="sng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2024 – 0,7</a:t>
            </a: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2025 – 0,7</a:t>
            </a:r>
          </a:p>
          <a:p>
            <a:r>
              <a:rPr lang="ru-RU" sz="1200" b="1" dirty="0" smtClean="0">
                <a:solidFill>
                  <a:srgbClr val="16738C"/>
                </a:solidFill>
                <a:latin typeface="Arial" pitchFamily="34" charset="0"/>
                <a:cs typeface="Arial" pitchFamily="34" charset="0"/>
              </a:rPr>
              <a:t>2026 – 0,7</a:t>
            </a:r>
            <a:endParaRPr lang="ru-RU" sz="1200" b="1" dirty="0">
              <a:solidFill>
                <a:srgbClr val="16738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2709" y="2839252"/>
            <a:ext cx="8657763" cy="0"/>
          </a:xfrm>
          <a:prstGeom prst="line">
            <a:avLst/>
          </a:prstGeom>
          <a:ln w="19050">
            <a:solidFill>
              <a:srgbClr val="0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309916" y="4516834"/>
            <a:ext cx="5854372" cy="0"/>
          </a:xfrm>
          <a:prstGeom prst="line">
            <a:avLst/>
          </a:prstGeom>
          <a:ln w="19050">
            <a:solidFill>
              <a:srgbClr val="0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051417"/>
              </p:ext>
            </p:extLst>
          </p:nvPr>
        </p:nvGraphicFramePr>
        <p:xfrm>
          <a:off x="29594" y="699542"/>
          <a:ext cx="907890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303"/>
                <a:gridCol w="3026303"/>
                <a:gridCol w="302630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2024 г. – 1 430,2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2025 г. –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917,0</a:t>
                      </a: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2026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г. – 926,4 </a:t>
                      </a:r>
                      <a:endParaRPr lang="ru-RU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A5A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4851112"/>
            <a:ext cx="514806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Условно утвержденные расходы : 2025 год – </a:t>
            </a:r>
            <a:r>
              <a:rPr lang="ru-RU" sz="1300" dirty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21,2  млн </a:t>
            </a:r>
            <a:r>
              <a:rPr lang="ru-RU" sz="1300" dirty="0" smtClean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₽, </a:t>
            </a:r>
            <a:r>
              <a:rPr lang="ru-RU" sz="1300" dirty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2026 год – 43,5 млн </a:t>
            </a:r>
            <a:r>
              <a:rPr lang="ru-RU" sz="1300" dirty="0" smtClean="0">
                <a:solidFill>
                  <a:srgbClr val="0A6E6E"/>
                </a:solidFill>
                <a:latin typeface="Monotype Corsiva" pitchFamily="66" charset="0"/>
                <a:cs typeface="Arial" pitchFamily="34" charset="0"/>
              </a:rPr>
              <a:t>₽</a:t>
            </a:r>
            <a:endParaRPr lang="ru-RU" sz="1300" dirty="0">
              <a:solidFill>
                <a:srgbClr val="0A6E6E"/>
              </a:solidFill>
              <a:latin typeface="Monotype Corsiva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58" grpId="0" animBg="1"/>
      <p:bldP spid="59" grpId="0" animBg="1"/>
      <p:bldP spid="56" grpId="0" animBg="1"/>
      <p:bldP spid="57" grpId="0" animBg="1"/>
      <p:bldP spid="54" grpId="0" animBg="1"/>
      <p:bldP spid="55" grpId="0" animBg="1"/>
      <p:bldP spid="41" grpId="0" animBg="1"/>
      <p:bldP spid="53" grpId="0" animBg="1"/>
      <p:bldP spid="50" grpId="0" animBg="1"/>
      <p:bldP spid="51" grpId="0" animBg="1"/>
      <p:bldP spid="48" grpId="0" animBg="1"/>
      <p:bldP spid="49" grpId="0" animBg="1"/>
      <p:bldP spid="5" grpId="0" animBg="1"/>
      <p:bldP spid="14" grpId="0" animBg="1"/>
      <p:bldP spid="4" grpId="0"/>
      <p:bldP spid="18" grpId="0"/>
      <p:bldP spid="21" grpId="0"/>
      <p:bldP spid="24" grpId="0"/>
      <p:bldP spid="27" grpId="0"/>
      <p:bldP spid="30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9185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01915"/>
              </p:ext>
            </p:extLst>
          </p:nvPr>
        </p:nvGraphicFramePr>
        <p:xfrm>
          <a:off x="107506" y="699542"/>
          <a:ext cx="8857231" cy="4359228"/>
        </p:xfrm>
        <a:graphic>
          <a:graphicData uri="http://schemas.openxmlformats.org/drawingml/2006/table">
            <a:tbl>
              <a:tblPr/>
              <a:tblGrid>
                <a:gridCol w="4573687"/>
                <a:gridCol w="508187"/>
                <a:gridCol w="508187"/>
                <a:gridCol w="1088973"/>
                <a:gridCol w="1161571"/>
                <a:gridCol w="1016626"/>
              </a:tblGrid>
              <a:tr h="48259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Рз</a:t>
                      </a:r>
                    </a:p>
                  </a:txBody>
                  <a:tcPr marL="91443" marR="91443" marT="45719" marB="4571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</a:t>
                      </a:r>
                    </a:p>
                  </a:txBody>
                  <a:tcPr marL="91443" marR="91443" marT="45719" marB="4571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22816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1" i="0" u="sng" strike="noStrike" cap="all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расходов:</a:t>
                      </a:r>
                      <a:endParaRPr lang="ru-RU" sz="1300" b="1" i="0" u="sng" strike="noStrike" cap="all" baseline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1 430 187,8</a:t>
                      </a:r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916 939,7</a:t>
                      </a:r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926 421,8</a:t>
                      </a:r>
                      <a:endParaRPr lang="ru-RU" sz="13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02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323 190,7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286 220,0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285 836,3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5 835,6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5 835,6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5 835,6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673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37 030,0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85,4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35 185,4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86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164 845,0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164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573,6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164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573,6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Судебная система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339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44 799,3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43 510,1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44 101,4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7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проведения выборов и референдумов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13 902,1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77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Международные отношения и международное сотрудничество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36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Резервные фонды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24 057,2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15 772,5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727,7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47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общегосударственные вопросы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400,</a:t>
                      </a:r>
                      <a:r>
                        <a:rPr lang="en-US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21 021,9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091,7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94" y="-2214"/>
            <a:ext cx="5406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 (раздел, подраздел)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5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5908" y="485375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531336"/>
              </p:ext>
            </p:extLst>
          </p:nvPr>
        </p:nvGraphicFramePr>
        <p:xfrm>
          <a:off x="117222" y="622782"/>
          <a:ext cx="8929342" cy="4411192"/>
        </p:xfrm>
        <a:graphic>
          <a:graphicData uri="http://schemas.openxmlformats.org/drawingml/2006/table">
            <a:tbl>
              <a:tblPr/>
              <a:tblGrid>
                <a:gridCol w="4718924"/>
                <a:gridCol w="508154"/>
                <a:gridCol w="508154"/>
                <a:gridCol w="1177359"/>
                <a:gridCol w="1008152"/>
                <a:gridCol w="1008599"/>
              </a:tblGrid>
              <a:tr h="4867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7" marR="91447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Рз</a:t>
                      </a:r>
                    </a:p>
                  </a:txBody>
                  <a:tcPr marL="91447" marR="91447" marT="45726" marB="4572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</a:t>
                      </a:r>
                    </a:p>
                  </a:txBody>
                  <a:tcPr marL="91447" marR="91447" marT="45726" marB="4572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43212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1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949,0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4 332,6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4 444,5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266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Гражданская оборона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3 012,8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741,6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741,9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29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3 504,2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3 183,2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3 294,5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61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432,0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407,8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408,1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0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ЭКОНОМИКА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311 358,0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271</a:t>
                      </a:r>
                      <a:r>
                        <a:rPr lang="ru-RU" sz="11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507,7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261 860,5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05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Транспорт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60 718,1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61 368,2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61 368,2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Дорожное хозяйство (дорожные фонды)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245 682,7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205 182,</a:t>
                      </a: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195 535,2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национальной экономики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4 957,2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4 957,2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4 957,1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720 655,7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267 246,8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273 350,0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Жилищное хозяйство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15 249,0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Коммунальное хозяйство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353 260,2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32 744,3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34 582,6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6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Благоустройство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181 790,1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75 227,3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79 103,9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9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жилищно-коммунального хозяйства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170 356,4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159 275,2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159 663,5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94" y="-2214"/>
            <a:ext cx="5406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 (раздел, подраздел)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714749"/>
              </p:ext>
            </p:extLst>
          </p:nvPr>
        </p:nvGraphicFramePr>
        <p:xfrm>
          <a:off x="76508" y="632844"/>
          <a:ext cx="8940732" cy="4427730"/>
        </p:xfrm>
        <a:graphic>
          <a:graphicData uri="http://schemas.openxmlformats.org/drawingml/2006/table">
            <a:tbl>
              <a:tblPr/>
              <a:tblGrid>
                <a:gridCol w="4855532"/>
                <a:gridCol w="504056"/>
                <a:gridCol w="551737"/>
                <a:gridCol w="1021710"/>
                <a:gridCol w="1021710"/>
                <a:gridCol w="985987"/>
              </a:tblGrid>
              <a:tr h="5314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43" marR="91443"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Рз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</a:t>
                      </a:r>
                    </a:p>
                  </a:txBody>
                  <a:tcPr marL="91443" marR="91443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2026г. 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</a:p>
                  </a:txBody>
                  <a:tcPr marL="0" marR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32026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6 102</a:t>
                      </a:r>
                      <a:r>
                        <a:rPr lang="ru-RU" sz="11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,8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993,2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183,5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21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1 092,7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155,7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158,0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Молодежная политика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1 077,0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1 077,0</a:t>
                      </a:r>
                      <a:endParaRPr lang="ru-RU" sz="1100" b="0" i="0" u="none" strike="noStrike" dirty="0" smtClean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1 077,0</a:t>
                      </a:r>
                      <a:endParaRPr lang="ru-RU" sz="1100" b="0" i="0" u="none" strike="noStrike" dirty="0" smtClean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60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образования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3 933,1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3 760,5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3 948,4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89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61 173,0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59 747,1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46 927,2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Пенсионное обеспечение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011,9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40 011,9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40 011,9</a:t>
                      </a: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25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Социальное обеспечение населения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8 372,9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6 560,9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6 788,9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Охрана семьи и детства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12 666,9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13 047,9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вопросы в области социальной политики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06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121,3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126,4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126,4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91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СРЕДСТВА МАССОВОЙ ИНФОРМАЦИИ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1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Периодическая печать и издательства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02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669,</a:t>
                      </a: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74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И МУНИЦИПАЛЬНОГО ДОЛГА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89,3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977,3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4 578,</a:t>
                      </a:r>
                      <a:r>
                        <a:rPr lang="ru-RU" sz="11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внутреннего и муниципального долга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89,3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977,3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578,</a:t>
                      </a:r>
                      <a:r>
                        <a:rPr lang="ru-RU" sz="1100" b="0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108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Условно утвержденные расходы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21 245,7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43 572,4</a:t>
                      </a:r>
                      <a:endParaRPr lang="ru-RU" sz="11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72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8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496066" y="39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1200" b="1" cap="all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2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₽</a:t>
            </a:r>
            <a:endParaRPr lang="ru-RU" sz="1200" dirty="0">
              <a:solidFill>
                <a:srgbClr val="3CA0A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594" y="-2214"/>
            <a:ext cx="5406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РАСХОДЫ (раздел, подраздел)</a:t>
            </a:r>
            <a:endParaRPr lang="ru-RU" sz="2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8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4869656"/>
            <a:ext cx="467544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8811" y="6121"/>
            <a:ext cx="5618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ru-RU" sz="2400" b="1" u="sng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МУНИЦИПАЛЬНЫЕ ПРОГРАММЫ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232" y="627534"/>
            <a:ext cx="1933480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Программные расходы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67638" y="1717183"/>
            <a:ext cx="2088232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2024 год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1 335,9 млн ₽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67638" y="2833829"/>
            <a:ext cx="2088234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2025 год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827,0 млн ₽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Соединительная линия уступом 7"/>
          <p:cNvCxnSpPr>
            <a:stCxn id="4" idx="2"/>
            <a:endCxn id="5" idx="1"/>
          </p:cNvCxnSpPr>
          <p:nvPr/>
        </p:nvCxnSpPr>
        <p:spPr>
          <a:xfrm rot="16200000" flipH="1">
            <a:off x="861505" y="1643097"/>
            <a:ext cx="657601" cy="354666"/>
          </a:xfrm>
          <a:prstGeom prst="bentConnector2">
            <a:avLst/>
          </a:prstGeom>
          <a:ln w="19050">
            <a:solidFill>
              <a:srgbClr val="16737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 rot="16200000" flipH="1">
            <a:off x="631985" y="2530220"/>
            <a:ext cx="1116644" cy="354670"/>
          </a:xfrm>
          <a:prstGeom prst="bentConnector2">
            <a:avLst/>
          </a:prstGeom>
          <a:ln w="19050">
            <a:solidFill>
              <a:srgbClr val="16737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>
            <a:spLocks/>
          </p:cNvSpPr>
          <p:nvPr/>
        </p:nvSpPr>
        <p:spPr>
          <a:xfrm>
            <a:off x="3960000" y="666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Молодежная политика</a:t>
            </a:r>
            <a:endParaRPr lang="ru-RU" sz="14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>
            <a:spLocks/>
          </p:cNvSpPr>
          <p:nvPr/>
        </p:nvSpPr>
        <p:spPr>
          <a:xfrm>
            <a:off x="3960000" y="1188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Совершенствование и развитие муниципального управления</a:t>
            </a:r>
          </a:p>
        </p:txBody>
      </p:sp>
      <p:sp>
        <p:nvSpPr>
          <p:cNvPr id="17" name="Скругленный прямоугольник 16"/>
          <p:cNvSpPr>
            <a:spLocks/>
          </p:cNvSpPr>
          <p:nvPr/>
        </p:nvSpPr>
        <p:spPr>
          <a:xfrm>
            <a:off x="3960000" y="1710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Развитие предпринимательства</a:t>
            </a:r>
          </a:p>
        </p:txBody>
      </p:sp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3960000" y="2232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Развитие институтов гражданского общества</a:t>
            </a:r>
          </a:p>
        </p:txBody>
      </p:sp>
      <p:sp>
        <p:nvSpPr>
          <p:cNvPr id="19" name="Скругленный прямоугольник 18"/>
          <p:cNvSpPr>
            <a:spLocks/>
          </p:cNvSpPr>
          <p:nvPr/>
        </p:nvSpPr>
        <p:spPr>
          <a:xfrm>
            <a:off x="3960000" y="2754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Повышение уровня жизнеобеспечения и безопасности жизнедеятельности</a:t>
            </a:r>
          </a:p>
        </p:txBody>
      </p:sp>
      <p:sp>
        <p:nvSpPr>
          <p:cNvPr id="21" name="Скругленный прямоугольник 20"/>
          <p:cNvSpPr>
            <a:spLocks/>
          </p:cNvSpPr>
          <p:nvPr/>
        </p:nvSpPr>
        <p:spPr>
          <a:xfrm>
            <a:off x="3960000" y="3276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Формирование комфортной городской среды</a:t>
            </a:r>
          </a:p>
        </p:txBody>
      </p:sp>
      <p:sp>
        <p:nvSpPr>
          <p:cNvPr id="22" name="Скругленный прямоугольник 21"/>
          <p:cNvSpPr>
            <a:spLocks/>
          </p:cNvSpPr>
          <p:nvPr/>
        </p:nvSpPr>
        <p:spPr>
          <a:xfrm>
            <a:off x="3960000" y="3798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Поддержка отдельных категорий граждан</a:t>
            </a: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3960000" y="4320000"/>
            <a:ext cx="5100304" cy="489600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Повышение качества водоснабжения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366703" y="3939135"/>
            <a:ext cx="2088234" cy="864096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2026 год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814,6 млн ₽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Соединительная линия уступом 25"/>
          <p:cNvCxnSpPr/>
          <p:nvPr/>
        </p:nvCxnSpPr>
        <p:spPr>
          <a:xfrm rot="16200000" flipH="1">
            <a:off x="631982" y="3646866"/>
            <a:ext cx="1116645" cy="354667"/>
          </a:xfrm>
          <a:prstGeom prst="bentConnector3">
            <a:avLst>
              <a:gd name="adj1" fmla="val 99946"/>
            </a:avLst>
          </a:prstGeom>
          <a:ln w="19050">
            <a:solidFill>
              <a:srgbClr val="16737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6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МУНИЦИПАЛЬНЫЕ ПРОГРАММЫ</a:t>
            </a:r>
            <a:endParaRPr lang="ru-RU" sz="2400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104976"/>
              </p:ext>
            </p:extLst>
          </p:nvPr>
        </p:nvGraphicFramePr>
        <p:xfrm>
          <a:off x="0" y="519522"/>
          <a:ext cx="9144000" cy="4327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663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86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36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49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49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97205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600" b="1" dirty="0" smtClean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План на 202</a:t>
                      </a:r>
                      <a:r>
                        <a:rPr lang="en-US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Доля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расходов в %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План на 202</a:t>
                      </a:r>
                      <a:r>
                        <a:rPr lang="en-US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План на 202</a:t>
                      </a:r>
                      <a:r>
                        <a:rPr lang="en-US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20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20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89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МП "Повышение эффективности реализации молодежной политики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  <a:endParaRPr lang="ru-RU" sz="1200" b="1" dirty="0" smtClean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3747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"Совершенствование и развитие муниципального управления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389,5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29,2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377,0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381,2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0598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"Развитие предпринимательства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1799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"Развитие институтов гражданского общества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"Повышение уровня жизнеобеспечения и безопасности жизнедеятельности населения муниципального образования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611,4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45,8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342,7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326,9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0324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МП "Формирование комфортной городской среды в муниципальном образовании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158,1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11,8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52,4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51,4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МП "Поддержка отдельных категорий граждан муниципального образования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48,0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3,6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46,2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46,4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8.</a:t>
                      </a:r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МП "Повышение качества водоснабжения муниципального образования "Городской округ "Город Нарьян-Мар"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120,2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9,0</a:t>
                      </a:r>
                      <a:endParaRPr lang="ru-RU" sz="1200" b="1" i="0" u="none" strike="noStrike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0,0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endParaRPr lang="ru-RU" sz="9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ВСЕГО ПРОГРАММНЫЕ РАСХОДЫ: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1335,9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827,0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814,6</a:t>
                      </a:r>
                      <a:endParaRPr lang="ru-RU" sz="1200" b="1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51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45624" y="4869656"/>
            <a:ext cx="298376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 dirty="0"/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3276364" y="123478"/>
            <a:ext cx="2592288" cy="1080120"/>
          </a:xfrm>
          <a:prstGeom prst="downArrowCallou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Главная </a:t>
            </a:r>
            <a:r>
              <a:rPr lang="ru-RU" sz="24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цель</a:t>
            </a:r>
            <a:endParaRPr lang="ru-RU" sz="24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16224" y="1235266"/>
            <a:ext cx="5112568" cy="780658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Обеспечение сбалансированности и </a:t>
            </a:r>
            <a:endParaRPr lang="ru-RU" altLang="ru-RU" b="1" dirty="0" smtClean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altLang="ru-RU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устойчивости </a:t>
            </a:r>
            <a:r>
              <a:rPr lang="ru-RU" altLang="ru-RU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городского </a:t>
            </a:r>
            <a:r>
              <a:rPr lang="ru-RU" altLang="ru-RU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бюджета</a:t>
            </a:r>
            <a:endParaRPr lang="ru-RU" altLang="ru-RU" b="1" dirty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40360" y="2139702"/>
            <a:ext cx="2664296" cy="504056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altLang="ru-RU" sz="2000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задачи</a:t>
            </a:r>
            <a:endParaRPr lang="ru-RU" altLang="ru-RU" sz="2000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1068" y="3466854"/>
            <a:ext cx="2208684" cy="1553168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Сохранение и развитие доходных источников городского бюджета</a:t>
            </a:r>
            <a:endParaRPr lang="ru-RU" altLang="ru-RU" sz="1600" b="1" dirty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466855"/>
            <a:ext cx="1872208" cy="1553167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эффективности расходования бюджетных средств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72508" y="3466855"/>
            <a:ext cx="2516792" cy="1553168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птимизация мун. </a:t>
            </a:r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олга,</a:t>
            </a:r>
          </a:p>
          <a:p>
            <a:pPr algn="ctr"/>
            <a:r>
              <a:rPr 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минимизация размера дефицита городского бюджета</a:t>
            </a:r>
            <a:endParaRPr lang="ru-RU" altLang="ru-RU" sz="1600" b="1" dirty="0">
              <a:solidFill>
                <a:srgbClr val="C8F0F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Соединительная линия уступом 17"/>
          <p:cNvCxnSpPr>
            <a:stCxn id="11" idx="2"/>
            <a:endCxn id="22" idx="0"/>
          </p:cNvCxnSpPr>
          <p:nvPr/>
        </p:nvCxnSpPr>
        <p:spPr>
          <a:xfrm rot="16200000" flipH="1">
            <a:off x="5949682" y="1266584"/>
            <a:ext cx="823096" cy="3577444"/>
          </a:xfrm>
          <a:prstGeom prst="bentConnector3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11" idx="2"/>
            <a:endCxn id="12" idx="0"/>
          </p:cNvCxnSpPr>
          <p:nvPr/>
        </p:nvCxnSpPr>
        <p:spPr>
          <a:xfrm rot="5400000">
            <a:off x="2492411" y="1386757"/>
            <a:ext cx="823096" cy="3337098"/>
          </a:xfrm>
          <a:prstGeom prst="bentConnector3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3" idx="0"/>
          </p:cNvCxnSpPr>
          <p:nvPr/>
        </p:nvCxnSpPr>
        <p:spPr>
          <a:xfrm flipH="1">
            <a:off x="3491880" y="3055305"/>
            <a:ext cx="1080628" cy="411550"/>
          </a:xfrm>
          <a:prstGeom prst="straightConnector1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7308304" y="3466854"/>
            <a:ext cx="1683296" cy="1553167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 smtClean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Обеспечение </a:t>
            </a:r>
            <a:r>
              <a:rPr lang="ru-RU" altLang="ru-RU" sz="1600" b="1" dirty="0">
                <a:solidFill>
                  <a:srgbClr val="C8F0F0"/>
                </a:solidFill>
                <a:latin typeface="Arial" pitchFamily="34" charset="0"/>
                <a:cs typeface="Arial" pitchFamily="34" charset="0"/>
              </a:rPr>
              <a:t>прозрачности и открытости бюджетного процесса</a:t>
            </a:r>
          </a:p>
        </p:txBody>
      </p:sp>
      <p:cxnSp>
        <p:nvCxnSpPr>
          <p:cNvPr id="23" name="Прямая со стрелкой 22"/>
          <p:cNvCxnSpPr>
            <a:endCxn id="14" idx="0"/>
          </p:cNvCxnSpPr>
          <p:nvPr/>
        </p:nvCxnSpPr>
        <p:spPr>
          <a:xfrm>
            <a:off x="4572508" y="3055308"/>
            <a:ext cx="1258396" cy="411547"/>
          </a:xfrm>
          <a:prstGeom prst="straightConnector1">
            <a:avLst/>
          </a:prstGeom>
          <a:ln w="28575">
            <a:solidFill>
              <a:srgbClr val="0A6E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6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949558"/>
              </p:ext>
            </p:extLst>
          </p:nvPr>
        </p:nvGraphicFramePr>
        <p:xfrm>
          <a:off x="32109" y="0"/>
          <a:ext cx="9108504" cy="5020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815"/>
                <a:gridCol w="7527689"/>
              </a:tblGrid>
              <a:tr h="6835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Повышение уровня жизнеобеспечения и безопасности жизнедеятельности населения муниципального образования "Городской округ "Город Нарьян-Мар"</a:t>
                      </a: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075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условий жизнеобеспечения и безопасности жизнедеятельности населения муниципального образования</a:t>
                      </a:r>
                    </a:p>
                    <a:p>
                      <a:endParaRPr lang="ru-RU" sz="10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466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сноса жилищного фонда, непригодного для проживания, и аварийных сооружений;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доступными жилищно-коммунальными и бытовыми услугами населения города;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осуществление мероприятий по защите населения и территории муниципального образования "Городской округ "Город Нарьян-Мар" от чрезвычайных ситуаций природного и техногенного характера, включая поддержку в состоянии постоянной готовности к использованию систем оповещения населения об опасности;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повышения эффективности и надежности теплоснабжения, водоснабжения, водоотведения и очистки сточных вод;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работ по содержанию объектов благоустройства, расположенных на территории города;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привлечения молодыми семьями собственных средств, дополнительных финансовых средств банков и других организаций, предоставляющих кредиты и займы для приобретения (строительства) жилья или строительства индивидуального жилого дома, в том числе, ипотечные жилищные кредиты;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предоставление компенсационных выплат гражданам на оплату части процентов за пользование кредитами на приобретение (строительство) жилья;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переселения граждан из непригодного для проживания жилищного фонда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822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площади снесенного жилищного фонда, непригодного для проживания;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снижение риска возникновения чрезвычайных ситуаций для населения;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пожарной безопасности на территории МО "Городской округ "Город Нарьян-Мар";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уровня информирования населения о мерах безопасности при возникновении чрезвычайных ситуаций любого характера, в том числе террористической и экстремистской направленности;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населения коммунальными услугами нормативного качества;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уровня обеспеченности жильем молодых семей и иных категорий граждан;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деятельности МКУ "Чистый город"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81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619"/>
              </p:ext>
            </p:extLst>
          </p:nvPr>
        </p:nvGraphicFramePr>
        <p:xfrm>
          <a:off x="35498" y="483518"/>
          <a:ext cx="9108502" cy="4421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6462"/>
                <a:gridCol w="576064"/>
                <a:gridCol w="720080"/>
                <a:gridCol w="576064"/>
                <a:gridCol w="649669"/>
                <a:gridCol w="496210"/>
                <a:gridCol w="496210"/>
                <a:gridCol w="425323"/>
                <a:gridCol w="496210"/>
                <a:gridCol w="496210"/>
              </a:tblGrid>
              <a:tr h="452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528" marR="5528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99391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Муниципальная </a:t>
                      </a:r>
                      <a:r>
                        <a:rPr lang="ru-RU" sz="8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2" action="ppaction://hlinkfile"/>
                        </a:rPr>
                        <a:t>программа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"Повышение уровня жизнеобеспечения и безопасности жизнедеятельности населения </a:t>
                      </a:r>
                      <a:endParaRPr lang="en-US" sz="800" dirty="0" smtClean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муниципального 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образования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7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снесенного жилищного фонда, признанного непригодным для проживания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м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12 387,7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605,5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2 548,8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4 265,3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7 847,0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3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предписаний контролирующих надзорных органов при осуществлении мероприятий по защите населения и территории муниципального образования "Городской округ "Город Нарьян-Мар" от чрезвычайных ситуаций природного и техногенного характера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7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Степень технической готовности объекта - автоматизированной системы централизованного оповещения населения об угрозах возникновения чрезвычайных ситуаций природного и техногенного характера в мирное и военное время, интегрированной к окружной системе оповещения на территории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молодых семей, получивших свидетельство о праве на получение социальной выплаты на приобретение (строительство) жилого помещения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семей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3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граждан, являющихся заемщиками ипотечных кредитов, получающих компенсационные выплаты на приобретение (строительство) жилья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1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семей, улучшивших жилищные условия за счет предоставления гражданам компенсационных выплат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семей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обеспечение деятельности МКУ "Чистый город", к общему объему средств, предусмотренных на обеспечение деятельности МКУ "Чистый город"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2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0536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704344"/>
              </p:ext>
            </p:extLst>
          </p:nvPr>
        </p:nvGraphicFramePr>
        <p:xfrm>
          <a:off x="-2" y="483518"/>
          <a:ext cx="9108508" cy="3872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41550"/>
                <a:gridCol w="726595"/>
                <a:gridCol w="478414"/>
                <a:gridCol w="464670"/>
                <a:gridCol w="464670"/>
                <a:gridCol w="542115"/>
                <a:gridCol w="542115"/>
                <a:gridCol w="414385"/>
                <a:gridCol w="462197"/>
                <a:gridCol w="371797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86E"/>
                    </a:solidFill>
                  </a:tcPr>
                </a:tc>
              </a:tr>
              <a:tr h="211520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1</a:t>
                      </a: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"Организация благоприятных и безопасных условий для проживания граждан"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снесенных домов, признанных непригодными для проживания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домов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обеспечения граждан доступными жилищно-коммунальными и бытовыми услугами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8961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3" action="ppaction://hlinkfile"/>
                        </a:rPr>
                        <a:t>Подпрограмма 2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"Обеспечение безопасности жизнедеятельности населения городского округа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0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Степень технической готовности объекта - автоматизированной системы централизованного оповещения населения об угрозах возникновения чрезвычайных ситуаций природного и техногенного характера в мирное и военное время, интегрированной к окружной системе оповещения на территории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капитально отремонтированных пожарных водоемов на территории муниципального образования "Городской округ "Город Нарьян-Мар" от плановых мероприятий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предписаний со стороны контролирующих надзорных органов по содержанию пожарных водоемов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31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обеспеченности резерва материально-технических средств, используемых в целях гражданской обороны, защиты населения и территории МО "Городской округ "Город Нарьян-Мар" от чрезвычайных ситуаций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27503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84062"/>
              </p:ext>
            </p:extLst>
          </p:nvPr>
        </p:nvGraphicFramePr>
        <p:xfrm>
          <a:off x="86907" y="555526"/>
          <a:ext cx="9036499" cy="3832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0579"/>
                <a:gridCol w="713920"/>
                <a:gridCol w="423658"/>
                <a:gridCol w="508162"/>
                <a:gridCol w="508162"/>
                <a:gridCol w="388718"/>
                <a:gridCol w="471701"/>
                <a:gridCol w="555269"/>
                <a:gridCol w="475945"/>
                <a:gridCol w="430385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3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безопасности эксплуатации автомобильных дорог местного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значения и доступности общественных транспортных услуг"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протяженности автомобильных дорог общего пользования, отвечающих нормативным требованиям, в общей протяженности автомобильных дорог общего пользования местного значения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18,1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13,1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24,5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Общая площадь </a:t>
                      </a:r>
                      <a:r>
                        <a:rPr lang="ru-RU" sz="800" dirty="0" err="1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междворовых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проездов, расположенных на территории муниципального образования, техническое состояние которых улучшено в рамках подпрограммы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 кв.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582,0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1 394,7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доступности общественного транспорта на территории муниципального образования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8961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3" action="ppaction://hlinkfile"/>
                        </a:rPr>
                        <a:t>Подпрограмма 4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предоставления качественных услуг потребителям в сфере жилищно-коммунального хозяйства и степени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устойчивости и надежности функционирования коммунальных систем на территории муниципального образования"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реализованных муниципальным образованием в отчетном году мероприятий по подготовке объектов коммунальной инфраструктуры к эксплуатации в осенне-зимний период с участием средств окружного бюджета, от запланированного количества мероприятий, предусмотренных соглашением о предоставлении субсидии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4" action="ppaction://hlinkfile"/>
                        </a:rPr>
                        <a:t>Подпрограмма 5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комфортных условий проживания на территории муниципального образования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Отсутствие </a:t>
                      </a:r>
                      <a:r>
                        <a:rPr lang="ru-RU" sz="800" dirty="0" err="1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неустраненных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предписаний контролирующих организаций по качеству санитарного содержания муниципальных объектов благоустройства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8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319241"/>
              </p:ext>
            </p:extLst>
          </p:nvPr>
        </p:nvGraphicFramePr>
        <p:xfrm>
          <a:off x="17943" y="383458"/>
          <a:ext cx="9018553" cy="4400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5723"/>
                <a:gridCol w="686547"/>
                <a:gridCol w="506985"/>
                <a:gridCol w="512236"/>
                <a:gridCol w="512236"/>
                <a:gridCol w="512236"/>
                <a:gridCol w="512236"/>
                <a:gridCol w="439059"/>
                <a:gridCol w="439059"/>
                <a:gridCol w="51223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6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"Создание дополнительных условий для обеспечения жилищных прав граждан,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проживающих в МО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молодых семей, получивших свидетельство о праве на получение социальной выплаты на приобретение (строительство) жилого помещения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семей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граждан, являющихся заемщиками ипотечных кредитов, получающих компенсационные выплаты на приобретение (строительство) жилья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семей, улучшивших жилищные условия за счет предоставления гражданам компенсационных выплат в соответствии с </a:t>
                      </a:r>
                      <a:r>
                        <a:rPr lang="ru-RU" sz="9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  <a:hlinkClick r:id="rId3"/>
                        </a:rPr>
                        <a:t>законом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Ненецкого автономного округа от 29.10.2018 N 3-ОЗ "О создании дополнительных условий для расселения граждан из жилых помещений в домах, признанных аварийными, и порядке наделения органов местного самоуправления отдельными государственными полномочиями Ненецкого автономного округа"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помещений/ площадь расселенного непригодного для проживания жилищного фонда в рамках регионального проекта Ненецкого автономного округа "Обеспечение устойчивого сокращения непригодного для проживания жилищного фонда"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шт./ кв. м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8/333,7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2/100,2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помещений/ площадь расселенного непригодного для проживания жилищного фонда в соответствии со </a:t>
                      </a:r>
                      <a:r>
                        <a:rPr lang="ru-RU" sz="9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  <a:hlinkClick r:id="rId4"/>
                        </a:rPr>
                        <a:t>статьей 32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Жилищного кодекса Российской Федерации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шт./ кв. м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3/161,6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8/476,8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33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88224" y="4036"/>
            <a:ext cx="2555776" cy="5139464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www.adm-nmar.ru/upload/resize_cache/iblock/a9d/2mq1j7pv8g32lexwksklkyvfvfqvtplf/773_430_27ed3219fa91e5b4a52e36970a1e57aba/ADM_00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5" b="4387"/>
          <a:stretch/>
        </p:blipFill>
        <p:spPr bwMode="auto">
          <a:xfrm>
            <a:off x="6663318" y="3439288"/>
            <a:ext cx="2415942" cy="15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286" y="0"/>
            <a:ext cx="6789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Повышение уровня жизнеобеспечения и безопасности жизнедеятельности </a:t>
            </a:r>
            <a:r>
              <a:rPr lang="ru-RU" sz="1600" b="1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населения</a:t>
            </a:r>
            <a:endParaRPr lang="ru-RU" sz="1600" b="1" cap="all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561833"/>
              </p:ext>
            </p:extLst>
          </p:nvPr>
        </p:nvGraphicFramePr>
        <p:xfrm>
          <a:off x="14286" y="1563638"/>
          <a:ext cx="6609255" cy="356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0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030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030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761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Организация благоприятных и безопасных условий для проживания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53,9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33,0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34,8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41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безопасности жизнедеятельности населения города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7,0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4,3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448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безопасности эксплуатации автомобильных дорог и доступности общественных транспортных услуг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306,4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266,5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256,9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658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предоставления качественных услуг потребителям в сфере ЖКХ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189,7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464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комфортных условий проживания на территории муниципального образования</a:t>
                      </a:r>
                      <a:endParaRPr lang="ru-RU" sz="12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26,5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25,8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30,8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413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дополнительных условий для обеспечения жилищных прав граждан</a:t>
                      </a:r>
                      <a:endParaRPr lang="ru-RU" sz="12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u="none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4132"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27,9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13,1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 dirty="0"/>
          </a:p>
        </p:txBody>
      </p:sp>
      <p:sp>
        <p:nvSpPr>
          <p:cNvPr id="12" name="Параллелограмм 11"/>
          <p:cNvSpPr/>
          <p:nvPr/>
        </p:nvSpPr>
        <p:spPr>
          <a:xfrm>
            <a:off x="323528" y="663141"/>
            <a:ext cx="20162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611,4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2289076" y="663141"/>
            <a:ext cx="20669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342,7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4306064" y="667034"/>
            <a:ext cx="199412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326,9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www.adm-nmar.ru/upload/resize_cache/iblock/5c8/rc5j0ysae1n4i8qrpdrm2cbxzb2k7yq3/773_430_27ed3219fa91e5b4a52e36970a1e57aba/ADM_04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r="18288"/>
          <a:stretch/>
        </p:blipFill>
        <p:spPr bwMode="auto">
          <a:xfrm>
            <a:off x="6654039" y="51470"/>
            <a:ext cx="2424146" cy="16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dm-nmar.ru/upload/resize_cache/iblock/fab/cbgm6skyuxq1wo2aj2czlaovc8fsfocy/773_430_27ed3219fa91e5b4a52e36970a1e57aba/ADM_00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300" b="3434"/>
          <a:stretch/>
        </p:blipFill>
        <p:spPr bwMode="auto">
          <a:xfrm>
            <a:off x="6654039" y="1829507"/>
            <a:ext cx="2424145" cy="154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ый треугольник 14"/>
          <p:cNvSpPr/>
          <p:nvPr/>
        </p:nvSpPr>
        <p:spPr>
          <a:xfrm rot="10800000">
            <a:off x="8529826" y="32983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ый треугольник 15"/>
          <p:cNvSpPr/>
          <p:nvPr/>
        </p:nvSpPr>
        <p:spPr>
          <a:xfrm>
            <a:off x="6654039" y="1272769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ый треугольник 17"/>
          <p:cNvSpPr/>
          <p:nvPr/>
        </p:nvSpPr>
        <p:spPr>
          <a:xfrm>
            <a:off x="6618983" y="2974582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ый треугольник 18"/>
          <p:cNvSpPr/>
          <p:nvPr/>
        </p:nvSpPr>
        <p:spPr>
          <a:xfrm rot="10800000">
            <a:off x="8534240" y="1821295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>
            <a:off x="6663318" y="4564886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rot="10800000">
            <a:off x="8526356" y="3435846"/>
            <a:ext cx="551122" cy="432048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60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4036"/>
            <a:ext cx="2483768" cy="5139464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08794" y="14672"/>
            <a:ext cx="5946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Организация благоприятных и безопасных условий для проживания граждан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336907"/>
              </p:ext>
            </p:extLst>
          </p:nvPr>
        </p:nvGraphicFramePr>
        <p:xfrm>
          <a:off x="2829755" y="1923678"/>
          <a:ext cx="6252114" cy="2937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0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840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40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4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Проведение мероприятий по сносу домов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10,5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качества содержания жилищного фонда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(вывоз стоков)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6,0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населения города Нарьян-Мара доступными </a:t>
                      </a:r>
                    </a:p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жилищно-коммунальными и бытовыми услугами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26,0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26,8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28,3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Участие в деятельности по сбору, транспортированию, обработке, утилизации, обезвреживанию, захоронению ТКО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u="none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11,6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3203848" y="771550"/>
            <a:ext cx="192212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53,9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5075292" y="771550"/>
            <a:ext cx="1872972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33,0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6876256" y="771550"/>
            <a:ext cx="1944216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34,8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" y="1698770"/>
            <a:ext cx="2390400" cy="15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t="10911" r="14936" b="22830"/>
          <a:stretch/>
        </p:blipFill>
        <p:spPr bwMode="auto">
          <a:xfrm>
            <a:off x="36000" y="36000"/>
            <a:ext cx="2388950" cy="15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8" b="13016"/>
          <a:stretch/>
        </p:blipFill>
        <p:spPr bwMode="auto">
          <a:xfrm>
            <a:off x="36000" y="3383838"/>
            <a:ext cx="2390400" cy="159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ый треугольник 18"/>
          <p:cNvSpPr/>
          <p:nvPr/>
        </p:nvSpPr>
        <p:spPr>
          <a:xfrm rot="16200000">
            <a:off x="1907606" y="1094448"/>
            <a:ext cx="551123" cy="504977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 rot="5400000">
            <a:off x="12467" y="56570"/>
            <a:ext cx="551123" cy="504057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rot="5400000">
            <a:off x="-20686" y="1758307"/>
            <a:ext cx="623130" cy="504056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ый треугольник 21"/>
          <p:cNvSpPr/>
          <p:nvPr/>
        </p:nvSpPr>
        <p:spPr>
          <a:xfrm rot="16200000">
            <a:off x="1911410" y="2763991"/>
            <a:ext cx="551122" cy="500712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ый треугольник 22"/>
          <p:cNvSpPr/>
          <p:nvPr/>
        </p:nvSpPr>
        <p:spPr>
          <a:xfrm rot="5400000">
            <a:off x="5091" y="3393140"/>
            <a:ext cx="551122" cy="504056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ый треугольник 24"/>
          <p:cNvSpPr/>
          <p:nvPr/>
        </p:nvSpPr>
        <p:spPr>
          <a:xfrm rot="16200000">
            <a:off x="1905563" y="4446928"/>
            <a:ext cx="551122" cy="504976"/>
          </a:xfrm>
          <a:prstGeom prst="rtTriangle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147" y="8229"/>
            <a:ext cx="5748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Обеспечение безопасности </a:t>
            </a:r>
            <a:endParaRPr lang="ru-RU" b="1" dirty="0" smtClean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жизнедеятельности </a:t>
            </a:r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населения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973035"/>
              </p:ext>
            </p:extLst>
          </p:nvPr>
        </p:nvGraphicFramePr>
        <p:xfrm>
          <a:off x="107504" y="1995686"/>
          <a:ext cx="6386960" cy="2233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6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Мероприятия в сфере обеспечения общественного порядка, профилактика терроризма, экстремизма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2744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Мероприятия в области гражданской обороны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748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Обеспечение противопаводковых мероприятий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7356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Мероприятия по предупреждению и ликвидации чрезвычайных ситуаций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8748">
                <a:tc>
                  <a:txBody>
                    <a:bodyPr/>
                    <a:lstStyle/>
                    <a:p>
                      <a:pPr marL="72000" indent="-720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Обеспечение пожарной безопасности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486142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251520" y="663141"/>
            <a:ext cx="18002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2001044" y="663141"/>
            <a:ext cx="180096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4,3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3802008" y="663141"/>
            <a:ext cx="177810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88224" y="0"/>
            <a:ext cx="2555775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s://www.adm-nmar.ru/upload/iblock/ba5/sajt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7" r="21954"/>
          <a:stretch/>
        </p:blipFill>
        <p:spPr bwMode="auto">
          <a:xfrm>
            <a:off x="6690189" y="87945"/>
            <a:ext cx="2378575" cy="497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9913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Обеспечение безопасности эксплуатации </a:t>
            </a:r>
          </a:p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автомобильных дорог местного значения </a:t>
            </a:r>
          </a:p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и доступности общественных транспортных услуг</a:t>
            </a:r>
          </a:p>
        </p:txBody>
      </p:sp>
      <p:sp>
        <p:nvSpPr>
          <p:cNvPr id="7" name="Параллелограмм 6"/>
          <p:cNvSpPr/>
          <p:nvPr/>
        </p:nvSpPr>
        <p:spPr>
          <a:xfrm>
            <a:off x="3203848" y="1059582"/>
            <a:ext cx="196554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306,4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5116056" y="1059582"/>
            <a:ext cx="19762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266,5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7020272" y="1059582"/>
            <a:ext cx="197546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256,9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687192"/>
              </p:ext>
            </p:extLst>
          </p:nvPr>
        </p:nvGraphicFramePr>
        <p:xfrm>
          <a:off x="3150508" y="1788947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4741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доступности автомобильного транспорта общего пользования для населения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99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60,7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61,3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61,4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258032"/>
              </p:ext>
            </p:extLst>
          </p:nvPr>
        </p:nvGraphicFramePr>
        <p:xfrm>
          <a:off x="3172801" y="4305158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4741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условий для приведения улично-дорожной сети и транспортной инфраструктуры города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99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22,4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34,9</a:t>
                      </a:r>
                      <a:endParaRPr lang="ru-RU" sz="14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27,3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849409"/>
              </p:ext>
            </p:extLst>
          </p:nvPr>
        </p:nvGraphicFramePr>
        <p:xfrm>
          <a:off x="3150508" y="3459980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47417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подведомственных казенных учреждений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9912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162,5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170,3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168,2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572565"/>
              </p:ext>
            </p:extLst>
          </p:nvPr>
        </p:nvGraphicFramePr>
        <p:xfrm>
          <a:off x="3172801" y="2643758"/>
          <a:ext cx="5822931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977"/>
                <a:gridCol w="1940977"/>
                <a:gridCol w="1940977"/>
              </a:tblGrid>
              <a:tr h="26991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Региональный проект Ненецкого автономного округа "Региональная и местная дорожная сеть"</a:t>
                      </a:r>
                      <a:endParaRPr lang="ru-RU" sz="14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0" u="non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0" u="none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FFFF"/>
                    </a:solidFill>
                  </a:tcPr>
                </a:tc>
              </a:tr>
              <a:tr h="269912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60,8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1" u="none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" name="Picture 4" descr="https://www.adm-nmar.ru/upload/resize_cache/iblock/0d1/sxbzojspcorbg9xdbz0j5t75t8l798pf/773_430_27ed3219fa91e5b4a52e36970a1e57aba/ADM_04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r="55872"/>
          <a:stretch/>
        </p:blipFill>
        <p:spPr bwMode="auto">
          <a:xfrm>
            <a:off x="-5841" y="0"/>
            <a:ext cx="29936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3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dm-nmar.ru/upload/iblock/ab2/v5syz2igk9mdhjgcd0rtm3qy5le9ubwz/ADM_87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9" t="1823" r="14291"/>
          <a:stretch/>
        </p:blipFill>
        <p:spPr bwMode="auto">
          <a:xfrm>
            <a:off x="5508104" y="87473"/>
            <a:ext cx="3563888" cy="4968551"/>
          </a:xfrm>
          <a:prstGeom prst="rect">
            <a:avLst/>
          </a:prstGeom>
          <a:noFill/>
          <a:ln w="76200">
            <a:solidFill>
              <a:srgbClr val="0A6E6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024" y="25900"/>
            <a:ext cx="4860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Обеспечение предоставления качественных услуг </a:t>
            </a:r>
            <a:endParaRPr lang="ru-RU" b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потребителям </a:t>
            </a: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в сфере </a:t>
            </a:r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ЖКХ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486142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 dirty="0"/>
          </a:p>
        </p:txBody>
      </p:sp>
      <p:sp>
        <p:nvSpPr>
          <p:cNvPr id="7" name="Параллелограмм 6"/>
          <p:cNvSpPr/>
          <p:nvPr/>
        </p:nvSpPr>
        <p:spPr>
          <a:xfrm>
            <a:off x="35496" y="1203598"/>
            <a:ext cx="1944216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189,7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8" name="Параллелограмм 7"/>
          <p:cNvSpPr/>
          <p:nvPr/>
        </p:nvSpPr>
        <p:spPr>
          <a:xfrm>
            <a:off x="1835696" y="1203598"/>
            <a:ext cx="177886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9" name="Параллелограмм 8"/>
          <p:cNvSpPr/>
          <p:nvPr/>
        </p:nvSpPr>
        <p:spPr>
          <a:xfrm>
            <a:off x="3491880" y="1203598"/>
            <a:ext cx="177810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379" y="3435846"/>
            <a:ext cx="5184576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Реконструкция канализационного коллектора по ул. Ленина от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перекресток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улиц Ленина и 60 лет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СССР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перекресток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улиц Ленина и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Пионерская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157,9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6033" y="3003798"/>
            <a:ext cx="5184577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Капитальный ремонт тепловых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сетей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19,4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630480"/>
              </p:ext>
            </p:extLst>
          </p:nvPr>
        </p:nvGraphicFramePr>
        <p:xfrm>
          <a:off x="251519" y="2077549"/>
          <a:ext cx="5087435" cy="926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7435"/>
              </a:tblGrid>
              <a:tr h="5420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Подготовка объектов коммунальной инфраструктуры к осенне-зимнему периоду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129">
                <a:tc>
                  <a:txBody>
                    <a:bodyPr/>
                    <a:lstStyle/>
                    <a:p>
                      <a:pPr algn="r"/>
                      <a:r>
                        <a:rPr lang="ru-RU" sz="1600" b="1" u="sng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12,4 млн ₽ </a:t>
                      </a:r>
                      <a:endParaRPr lang="ru-RU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41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0056" y="4863475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28282" y="0"/>
            <a:ext cx="9136451" cy="41151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500" b="1" u="sng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Прогноз социально-экономического развития муниципального образования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475406"/>
              </p:ext>
            </p:extLst>
          </p:nvPr>
        </p:nvGraphicFramePr>
        <p:xfrm>
          <a:off x="91472" y="483518"/>
          <a:ext cx="9010069" cy="4353380"/>
        </p:xfrm>
        <a:graphic>
          <a:graphicData uri="http://schemas.openxmlformats.org/drawingml/2006/table">
            <a:tbl>
              <a:tblPr/>
              <a:tblGrid>
                <a:gridCol w="3591177">
                  <a:extLst>
                    <a:ext uri="{9D8B030D-6E8A-4147-A177-3AD203B41FA5}"/>
                  </a:extLst>
                </a:gridCol>
                <a:gridCol w="662091"/>
                <a:gridCol w="864096"/>
                <a:gridCol w="792088"/>
                <a:gridCol w="720080"/>
                <a:gridCol w="836915"/>
                <a:gridCol w="792088"/>
                <a:gridCol w="751534"/>
              </a:tblGrid>
              <a:tr h="61068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35" marR="91435" marT="45703" marB="4570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2021 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2022г.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Оценка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2023г.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2024г.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2025г.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2026г.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extLst>
                  <a:ext uri="{0D108BD9-81ED-4DB2-BD59-A6C34878D82A}"/>
                </a:extLst>
              </a:tr>
              <a:tr h="274367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Демографическая ситуация</a:t>
                      </a:r>
                      <a:endParaRPr lang="ru-RU" sz="14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11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Среднегодовая численность постоянного населения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 чел.</a:t>
                      </a:r>
                    </a:p>
                  </a:txBody>
                  <a:tcPr marL="91435" marR="91435" marT="35987" marB="359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23,485</a:t>
                      </a:r>
                      <a:endParaRPr lang="ru-RU" sz="110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23,539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23,570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23,550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23,510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23,462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125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Естественный</a:t>
                      </a:r>
                      <a:r>
                        <a:rPr lang="ru-RU" sz="1000" b="1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прирост (убыль) человек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0,050</a:t>
                      </a:r>
                      <a:endParaRPr lang="ru-RU" sz="11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0,063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0,110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0,091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0,088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0,080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26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Миграционный прирост (убыль) населения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0,209</a:t>
                      </a:r>
                      <a:endParaRPr lang="ru-RU" sz="11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0,017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-0,128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-0,113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-0,146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-0,119</a:t>
                      </a:r>
                      <a:endParaRPr lang="ru-RU" sz="1100" i="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20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населения трудоспособного возраста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15,173</a:t>
                      </a:r>
                      <a:endParaRPr lang="ru-RU" sz="110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14,087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14,624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14,677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14,745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14,758</a:t>
                      </a:r>
                      <a:endParaRPr lang="ru-RU" sz="110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4014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Труд</a:t>
                      </a:r>
                      <a:endParaRPr lang="ru-RU" sz="14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0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79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Фонд оплаты труда работников предприятий,</a:t>
                      </a:r>
                      <a:r>
                        <a:rPr lang="ru-RU" sz="1000" b="1" i="0" u="none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организаций расположенных на территории муниципального образования 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млн</a:t>
                      </a:r>
                      <a:r>
                        <a:rPr lang="en-US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₽</a:t>
                      </a:r>
                      <a:endParaRPr lang="ru-RU" sz="9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13 884,2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15 328,1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16 710,5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17 295,7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18 033,0</a:t>
                      </a:r>
                      <a:endParaRPr lang="ru-RU" sz="1100" b="0" i="0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18 796,9</a:t>
                      </a:r>
                      <a:endParaRPr lang="ru-RU" sz="1100" b="0" i="0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7711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Среднесписочная </a:t>
                      </a:r>
                      <a:r>
                        <a:rPr lang="ru-RU" sz="10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численность работников (без внешних совместителей)</a:t>
                      </a:r>
                      <a:r>
                        <a:rPr lang="ru-RU" sz="1000" b="1" i="0" u="sng" strike="noStrike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 всех предприятий и организаций</a:t>
                      </a:r>
                      <a:endParaRPr lang="ru-RU" sz="10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тыс.чел.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14,633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14,705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14,900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14,776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14,815</a:t>
                      </a:r>
                      <a:endParaRPr lang="ru-RU" sz="1100" b="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14,850</a:t>
                      </a:r>
                      <a:endParaRPr lang="ru-RU" sz="1100" b="0" i="0" u="sng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11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Среднемесячная номинальная начисленная заработная плата работников крупных и средних предприятий и НКО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86 862,6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95 496,2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102 658,4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107 278,0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111 569,2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116 031,9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65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Уровень безработицы </a:t>
                      </a:r>
                      <a:endParaRPr lang="ru-RU" sz="1000" b="1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1,5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100" b="0" i="0" u="none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79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Прожиточный минимум на душу населения</a:t>
                      </a:r>
                      <a:endParaRPr lang="ru-RU" sz="1000" b="1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₽</a:t>
                      </a:r>
                      <a:endParaRPr lang="ru-RU" sz="9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22 219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25 419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26 817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sng" strike="noStrik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27 890</a:t>
                      </a:r>
                      <a:endParaRPr lang="ru-RU" sz="1100" b="0" i="0" u="sng" strike="noStrik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29 006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sng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30 166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25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5856" y="1716"/>
            <a:ext cx="5508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Обеспечение комфортных условий проживания на территории муниципального образования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799175"/>
              </p:ext>
            </p:extLst>
          </p:nvPr>
        </p:nvGraphicFramePr>
        <p:xfrm>
          <a:off x="3329608" y="2139702"/>
          <a:ext cx="5400600" cy="1905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93319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Организация освещения улиц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319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Уборка территории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8845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Организация мероприятий</a:t>
                      </a:r>
                      <a:endParaRPr lang="ru-RU" sz="16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0299">
                <a:tc>
                  <a:txBody>
                    <a:bodyPr/>
                    <a:lstStyle/>
                    <a:p>
                      <a:pPr marL="72000" indent="-7200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 Приобретение и установка элементов        праздничного и тематического оформления</a:t>
                      </a:r>
                      <a:endParaRPr lang="ru-RU" sz="1600" b="1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4486567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 dirty="0"/>
          </a:p>
        </p:txBody>
      </p:sp>
      <p:sp>
        <p:nvSpPr>
          <p:cNvPr id="9" name="Параллелограмм 8"/>
          <p:cNvSpPr/>
          <p:nvPr/>
        </p:nvSpPr>
        <p:spPr>
          <a:xfrm>
            <a:off x="3131840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26,5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5004048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25,8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1" name="Параллелограмм 10"/>
          <p:cNvSpPr/>
          <p:nvPr/>
        </p:nvSpPr>
        <p:spPr>
          <a:xfrm>
            <a:off x="6876256" y="987574"/>
            <a:ext cx="1872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30,8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0238"/>
            <a:ext cx="2915816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6" b="8767"/>
          <a:stretch/>
        </p:blipFill>
        <p:spPr bwMode="auto">
          <a:xfrm>
            <a:off x="72000" y="36000"/>
            <a:ext cx="2771808" cy="157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180" b="-884"/>
          <a:stretch/>
        </p:blipFill>
        <p:spPr bwMode="auto">
          <a:xfrm>
            <a:off x="72000" y="1656000"/>
            <a:ext cx="2771808" cy="162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8" b="11311"/>
          <a:stretch/>
        </p:blipFill>
        <p:spPr bwMode="auto">
          <a:xfrm>
            <a:off x="72000" y="3332619"/>
            <a:ext cx="2771808" cy="173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8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269" y="1716"/>
            <a:ext cx="5508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Создание дополнительных условий для обеспечения жилищных прав граждан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394464"/>
              </p:ext>
            </p:extLst>
          </p:nvPr>
        </p:nvGraphicFramePr>
        <p:xfrm>
          <a:off x="67717" y="2355726"/>
          <a:ext cx="5667802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9858"/>
                <a:gridCol w="136794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жильем молодых семей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12,7</a:t>
                      </a:r>
                      <a:r>
                        <a:rPr lang="en-US" sz="16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13,1</a:t>
                      </a:r>
                      <a:r>
                        <a:rPr lang="en-US" sz="16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 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Проведение мероприятий по выкупу жилых помещений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15,2</a:t>
                      </a:r>
                      <a:r>
                        <a:rPr lang="ru-RU" sz="1600" b="1" baseline="0" dirty="0" smtClean="0">
                          <a:solidFill>
                            <a:srgbClr val="055A5A"/>
                          </a:solidFill>
                          <a:latin typeface="Arial" pitchFamily="34" charset="0"/>
                          <a:cs typeface="Arial" pitchFamily="34" charset="0"/>
                        </a:rPr>
                        <a:t> млн ₽</a:t>
                      </a:r>
                      <a:endParaRPr lang="ru-RU" sz="1600" b="1" dirty="0">
                        <a:solidFill>
                          <a:srgbClr val="055A5A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араллелограмм 7"/>
          <p:cNvSpPr/>
          <p:nvPr/>
        </p:nvSpPr>
        <p:spPr>
          <a:xfrm>
            <a:off x="107504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27,9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9" name="Параллелограмм 8"/>
          <p:cNvSpPr/>
          <p:nvPr/>
        </p:nvSpPr>
        <p:spPr>
          <a:xfrm>
            <a:off x="1979712" y="987574"/>
            <a:ext cx="1872208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13,1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араллелограмм 9"/>
          <p:cNvSpPr/>
          <p:nvPr/>
        </p:nvSpPr>
        <p:spPr>
          <a:xfrm>
            <a:off x="3851920" y="987574"/>
            <a:ext cx="1872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Как молодой семье получить помощь от государства на покупку квартиры или  строительство дома. Пошаговая инструкция — Статьи и советы экспертов рынка  недвижимости на МИР КВАРТИ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r="44213" b="3973"/>
          <a:stretch/>
        </p:blipFill>
        <p:spPr bwMode="auto">
          <a:xfrm>
            <a:off x="5867882" y="1716"/>
            <a:ext cx="3276118" cy="51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66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822861"/>
              </p:ext>
            </p:extLst>
          </p:nvPr>
        </p:nvGraphicFramePr>
        <p:xfrm>
          <a:off x="35496" y="24384"/>
          <a:ext cx="9108504" cy="260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815"/>
                <a:gridCol w="7527689"/>
              </a:tblGrid>
              <a:tr h="75528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Муниципальная программа муниципального образования "Городской округ "Город Нарьян-Мар" "Повышение качества водоснабжения муниципального образования "Городской округ "Город Нарьян-Мар"</a:t>
                      </a: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493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качества питьевой воды посредством модернизации систем водоснабжения и водоотведения с использованием перспективных технологий</a:t>
                      </a:r>
                      <a:endParaRPr lang="ru-RU" sz="9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4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обновление основных средств водопроводного хозяйства в целях повышения эксплуатационной надежности источников питьевого водоснабжения;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бесперебойным, гарантированным водоснабжением населения из систем централизованного водоснабжения муниципального образования "Городской округ "Город Нарьян-Мар";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качества питьевой воды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66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9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доли населения, обеспеченного качественной питьевой водой из систем централизованного водоснабжения муниципального образования "Городской округ "Город Нарьян-Мар" за счет построенных и реконструированных объектов питьевого водоснабжения, до 89%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560143"/>
              </p:ext>
            </p:extLst>
          </p:nvPr>
        </p:nvGraphicFramePr>
        <p:xfrm>
          <a:off x="35496" y="2715766"/>
          <a:ext cx="9018553" cy="2234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5723"/>
                <a:gridCol w="686547"/>
                <a:gridCol w="506985"/>
                <a:gridCol w="512236"/>
                <a:gridCol w="512236"/>
                <a:gridCol w="512236"/>
                <a:gridCol w="512236"/>
                <a:gridCol w="439059"/>
                <a:gridCol w="439059"/>
                <a:gridCol w="51223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51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строительство объектов питьевого водоснабжения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реконструкция объектов питьевого водоснабжения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1420,4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населения муниципального образования "Городской округ "Город Нарьян-Мар", обеспеченного качественной питьевой водой из систем централизованного водоснабжения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86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87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88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89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89</a:t>
                      </a:r>
                    </a:p>
                  </a:txBody>
                  <a:tcPr marL="39370" marR="39370" marT="64770" marB="647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9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2627" y="486571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35896" y="123478"/>
            <a:ext cx="550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Повышение качества водоснабжения</a:t>
            </a:r>
          </a:p>
        </p:txBody>
      </p:sp>
      <p:sp>
        <p:nvSpPr>
          <p:cNvPr id="4" name="Параллелограмм 3"/>
          <p:cNvSpPr/>
          <p:nvPr/>
        </p:nvSpPr>
        <p:spPr>
          <a:xfrm>
            <a:off x="3419872" y="627534"/>
            <a:ext cx="19444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120,2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5" name="Параллелограмм 4"/>
          <p:cNvSpPr/>
          <p:nvPr/>
        </p:nvSpPr>
        <p:spPr>
          <a:xfrm>
            <a:off x="5292080" y="627534"/>
            <a:ext cx="19444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6" name="Параллелограмм 5"/>
          <p:cNvSpPr/>
          <p:nvPr/>
        </p:nvSpPr>
        <p:spPr>
          <a:xfrm>
            <a:off x="7164288" y="627534"/>
            <a:ext cx="1944216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0,0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2123" y="1779662"/>
            <a:ext cx="5184578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Проектирование и реконструкция наружного водовода в две нитки на участке от ВНС в т. А в районе </a:t>
            </a:r>
            <a:r>
              <a:rPr lang="ru-RU" sz="1600" b="1" dirty="0" err="1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ж.д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. № 2 по ул. 60 лет Октября до ВК-32 в районе д. 32 по ул. 60 лет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Октября      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44,6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u="sng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2123" y="2931790"/>
            <a:ext cx="518457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Проектирование и реконструкция наружного водовода в две нитки на участке от ВК-19 до ВНС-2 по ул. Южная 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46,4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67636" y="3867894"/>
            <a:ext cx="5184577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Капитальный ремонт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внутридворовых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сетей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горячего и холодного </a:t>
            </a:r>
            <a:r>
              <a:rPr lang="ru-RU" sz="1600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водоснабжения в г. </a:t>
            </a:r>
            <a:r>
              <a:rPr lang="ru-RU" sz="1600" b="1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Нарьян-Мар                                                </a:t>
            </a:r>
            <a:r>
              <a:rPr lang="ru-RU" sz="1600" b="1" u="sng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29,2 </a:t>
            </a:r>
            <a:r>
              <a:rPr lang="ru-RU" sz="1600" b="1" u="sng" dirty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7" t="3257" r="42777" b="4069"/>
          <a:stretch/>
        </p:blipFill>
        <p:spPr bwMode="auto">
          <a:xfrm>
            <a:off x="1" y="0"/>
            <a:ext cx="334786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0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60156"/>
              </p:ext>
            </p:extLst>
          </p:nvPr>
        </p:nvGraphicFramePr>
        <p:xfrm>
          <a:off x="35496" y="123478"/>
          <a:ext cx="9073008" cy="381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655"/>
                <a:gridCol w="7498353"/>
              </a:tblGrid>
              <a:tr h="689432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комфортной городской среды в муниципальном образовании "Городской округ "Город Нарьян-Мар"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106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благоприятных условий для системного повышения качества и комфорта городской среды на территории муниципального образования "Городской округ "Город Нарьян-Мар" и организации мероприятий массового отдыха жителей муниципального образования "Городской округ "Город Нарьян-Мар"</a:t>
                      </a:r>
                      <a:endParaRPr lang="ru-RU" sz="1100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73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формирования единых подходов и ключевых приоритетов формирования комфортной городской среды на территории муниципального образования "Городской округ "Город Нарьян-Мар".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проведения мероприятий по благоустройству территории муниципального образования в соответствии с принятыми правилами благоустройства.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вовлечения граждан, организаций в реализацию мероприятий по благоустройству территории муниципального образования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9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обустроенных дворовых территорий до 7 ед.;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обустроенных общественных территорий до 27 ед.;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обустроенных мест массового отдыха (городских парков) до 2 ед.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8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313973"/>
              </p:ext>
            </p:extLst>
          </p:nvPr>
        </p:nvGraphicFramePr>
        <p:xfrm>
          <a:off x="17945" y="483518"/>
          <a:ext cx="9108502" cy="4285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38031"/>
                <a:gridCol w="91919"/>
                <a:gridCol w="496210"/>
                <a:gridCol w="491991"/>
                <a:gridCol w="145994"/>
                <a:gridCol w="430070"/>
                <a:gridCol w="137027"/>
                <a:gridCol w="439037"/>
                <a:gridCol w="128060"/>
                <a:gridCol w="375996"/>
                <a:gridCol w="120214"/>
                <a:gridCol w="383842"/>
                <a:gridCol w="112368"/>
                <a:gridCol w="425323"/>
                <a:gridCol w="496210"/>
                <a:gridCol w="496210"/>
              </a:tblGrid>
              <a:tr h="22549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22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5827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благоустроенных дворовых территорий на территории муниципального образования за период реализации указанной муниципальной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27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благоустроенных общественных территорий на территории муниципального образования за период реализации указанной муниципальной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31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парков, обустроенных на территории муниципального образования за период реализации указанной муниципальной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шт.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8752"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1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"Формирование комфортной городской среды (благоустройство дворовых и общественных территорий)"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5549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Площадь благоустроенных дворовых территорий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м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5660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777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Площадь благоустроенных общественных территорий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м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21 012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27 322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38 004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50 657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78 657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88 657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4141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благоустроенных дворовых территорий от общего количества дворовых территорий, подлежащих благоустройству в рамках муниципальной программы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545">
                <a:tc gridSpan="1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3" action="ppaction://hlinkfile"/>
                        </a:rPr>
                        <a:t>Подпрограмма 2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"Формирование комфортной городской среды (благоустройство парков)"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3552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реализованных проектов по благоустройству парков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7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491" y="5092"/>
            <a:ext cx="9067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Формирование комфортной городской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среды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5989" y="2064964"/>
            <a:ext cx="146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Проекты 2024 год</a:t>
            </a:r>
            <a:endParaRPr lang="ru-RU" b="1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5" y="1203598"/>
            <a:ext cx="302433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Благоустройство территории от МКД № 29 ул. им. В.И. Ленина   до перекрёстка с а/д по Пионерской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38434" y="1203598"/>
            <a:ext cx="338506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Парковка на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ул. Строительная напротив 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ОАО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"Нарьян-Марский </a:t>
            </a: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хлебозавод"</a:t>
            </a:r>
            <a:endParaRPr lang="ru-RU" sz="1200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4396" y="1677621"/>
            <a:ext cx="3389314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проездов и парковочных мест </a:t>
            </a: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районе домов 46, 48А по ул</a:t>
            </a:r>
            <a:r>
              <a:rPr lang="ru-RU" sz="12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. Ленина </a:t>
            </a: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и д.9 по ул.60-летия СССР 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6989744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 dirty="0"/>
          </a:p>
        </p:txBody>
      </p:sp>
      <p:sp>
        <p:nvSpPr>
          <p:cNvPr id="16" name="Параллелограмм 15"/>
          <p:cNvSpPr/>
          <p:nvPr/>
        </p:nvSpPr>
        <p:spPr>
          <a:xfrm>
            <a:off x="1691680" y="483518"/>
            <a:ext cx="2016224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158,1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7" name="Параллелограмм 16"/>
          <p:cNvSpPr/>
          <p:nvPr/>
        </p:nvSpPr>
        <p:spPr>
          <a:xfrm>
            <a:off x="3707904" y="483518"/>
            <a:ext cx="2016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52,4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5724352" y="483518"/>
            <a:ext cx="2016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51,4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11295" y="2326952"/>
            <a:ext cx="324104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Благоустройство детской игровой спортивной площадки в микрорайоне Малый Качгорт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89007" y="2973283"/>
            <a:ext cx="3611787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общественной территории Берег Качгортинской курьи в районе домов № 26, 35, 36 по ул. Полярная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96533" y="3276248"/>
            <a:ext cx="2814762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общественной территории в районе дома № 9 по ул. 60-летия СССР и дома № 46 по ул. им. В.И. Ленина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8681" y="1850465"/>
            <a:ext cx="3221191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2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Обустройство общественной территории, расположенной между МКД № 29 по ул. им. В.И. Ленина и магазинов "Близнецов", в районе школы № 1 и здания № 25А по ул. им. В.И. Ленина</a:t>
            </a:r>
            <a:endParaRPr lang="ru-RU" sz="12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3" name="Кольцо 1042"/>
          <p:cNvSpPr/>
          <p:nvPr/>
        </p:nvSpPr>
        <p:spPr>
          <a:xfrm>
            <a:off x="3534575" y="1569472"/>
            <a:ext cx="1648944" cy="1621823"/>
          </a:xfrm>
          <a:prstGeom prst="donut">
            <a:avLst>
              <a:gd name="adj" fmla="val 5617"/>
            </a:avLst>
          </a:prstGeom>
          <a:solidFill>
            <a:srgbClr val="05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443958"/>
            <a:ext cx="134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Проекты 202</a:t>
            </a:r>
            <a:r>
              <a:rPr lang="en-US" sz="1600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600" b="1" i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год</a:t>
            </a:r>
            <a:endParaRPr lang="ru-RU" sz="1600" b="1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29847" y="4536648"/>
            <a:ext cx="2146009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0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Территория </a:t>
            </a:r>
            <a:r>
              <a:rPr lang="ru-RU" sz="10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в районе дома № 16 по ул. им. В.И. Ленина</a:t>
            </a:r>
            <a:endParaRPr lang="ru-RU" sz="10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45884" y="4536290"/>
            <a:ext cx="2922155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0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Территория в </a:t>
            </a:r>
            <a:r>
              <a:rPr lang="ru-RU" sz="10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районе домов № 6-8 по ул. им. Капитана Матросова, домов № 37-39А по ул. им. В.И. Ленина</a:t>
            </a:r>
            <a:endParaRPr lang="ru-RU" sz="1000" i="1" u="sng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34528" y="4536290"/>
            <a:ext cx="2285944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 algn="just">
              <a:buFont typeface="Wingdings" pitchFamily="2" charset="2"/>
              <a:buChar char="ü"/>
            </a:pPr>
            <a:r>
              <a:rPr lang="ru-RU" sz="1000" i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Территория между </a:t>
            </a:r>
            <a:r>
              <a:rPr lang="ru-RU" sz="1000" i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МКД № 10 и № 12 по ул. Калмыкова</a:t>
            </a:r>
            <a:endParaRPr lang="ru-RU" sz="1000" i="1" dirty="0" smtClean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62708" y="4371950"/>
            <a:ext cx="8873788" cy="0"/>
          </a:xfrm>
          <a:prstGeom prst="line">
            <a:avLst/>
          </a:prstGeom>
          <a:ln w="19050">
            <a:solidFill>
              <a:srgbClr val="05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7" y="3008503"/>
            <a:ext cx="2232248" cy="84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1849929"/>
            <a:ext cx="2634983" cy="536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788024" y="1644239"/>
            <a:ext cx="2634983" cy="536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414860" y="2309413"/>
            <a:ext cx="3137480" cy="536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421130" y="2958744"/>
            <a:ext cx="3131210" cy="0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336153" y="3614313"/>
            <a:ext cx="3216187" cy="0"/>
          </a:xfrm>
          <a:prstGeom prst="line">
            <a:avLst/>
          </a:prstGeom>
          <a:ln w="19050">
            <a:solidFill>
              <a:srgbClr val="DC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66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6" grpId="0" animBg="1"/>
      <p:bldP spid="17" grpId="0" animBg="1"/>
      <p:bldP spid="18" grpId="0" animBg="1"/>
      <p:bldP spid="15" grpId="0"/>
      <p:bldP spid="20" grpId="0"/>
      <p:bldP spid="21" grpId="0"/>
      <p:bldP spid="23" grpId="0"/>
      <p:bldP spid="1043" grpId="0" animBg="1"/>
      <p:bldP spid="19" grpId="0"/>
      <p:bldP spid="22" grpId="0"/>
      <p:bldP spid="24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85401"/>
              </p:ext>
            </p:extLst>
          </p:nvPr>
        </p:nvGraphicFramePr>
        <p:xfrm>
          <a:off x="18112" y="123478"/>
          <a:ext cx="9001000" cy="4267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158"/>
                <a:gridCol w="7438842"/>
              </a:tblGrid>
              <a:tr h="835604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Совершенствование и развитие муниципального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управления в муниципальном образовании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"Городской округ "Город Нарьян-Мар" 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61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Совершенствование системы муниципального управления в муниципальном образовании "Городской округ "Город Нарьян-Мар"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170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качества и развитие муниципального управления в муниципальном образовании "Городской округ "Город Нарьян-Мар", повышение эффективности качества управления муниципальными финансами и имуществом.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Формирование открытого информационного пространства о деятельности органа местного самоуправления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40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Реализация Программы позволит достичь следующих результатов: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Повысить качество и развитие муниципального управления в муниципальном образовании "Городской округ "Город Нарьян-Мар", повысить эффективность качества управления муниципальными финансами и имуществом.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Обеспечить права граждан на доступ к информации о деятельности органа местного самоуправления, а также гласность и открытость деятельности органа местного самоуправления в вопросах общественно значимой информации, имеющейся в распоряжении органа местного самоуправления (с учетом ограничений, установленных законом Российской Федерации)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2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88101"/>
              </p:ext>
            </p:extLst>
          </p:nvPr>
        </p:nvGraphicFramePr>
        <p:xfrm>
          <a:off x="35498" y="483518"/>
          <a:ext cx="9108500" cy="4186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212"/>
                <a:gridCol w="582944"/>
                <a:gridCol w="582944"/>
                <a:gridCol w="582944"/>
                <a:gridCol w="582944"/>
                <a:gridCol w="510076"/>
                <a:gridCol w="510076"/>
                <a:gridCol w="437208"/>
                <a:gridCol w="510076"/>
                <a:gridCol w="510076"/>
              </a:tblGrid>
              <a:tr h="4525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528" marR="5528" marT="9094" marB="9094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</a:p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528" marR="5528" marT="9094" marB="9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3395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5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обоснованных жалоб по оказанию муниципальных услуг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материально-техническое обеспечение Администрации МО "Городской округ "Город Нарьян-Мар", к общему объему средств, предусмотренных на материально-техническое обеспечение Администрации МО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численности населения, которое приняло участие в опросах населения по вопросам местного значения, к общей численности населения, принявшего участие в опросах, проведенных на официальном сайте Администрации МО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5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объектов недвижимого имущества, вовлеченного в экономический оборот, по отношению к общему числу объектов, учтенных в реестре объектов муниципальной собственности МО "Городской округ "Город Нарьян-Мар"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71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муниципального образования "Городской округ "Город Нарьян-Мар" по Программе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8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01584" y="485285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732842"/>
              </p:ext>
            </p:extLst>
          </p:nvPr>
        </p:nvGraphicFramePr>
        <p:xfrm>
          <a:off x="17943" y="383458"/>
          <a:ext cx="9090560" cy="4608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9869"/>
                <a:gridCol w="742901"/>
                <a:gridCol w="511033"/>
                <a:gridCol w="516325"/>
                <a:gridCol w="516326"/>
                <a:gridCol w="516325"/>
                <a:gridCol w="442565"/>
                <a:gridCol w="442565"/>
                <a:gridCol w="516325"/>
                <a:gridCol w="51632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baseline="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1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"Осуществление деятельности Администрации МО "Городской округ "Город Нарьян-Мар" в рамках собственных и переданных государственных полномочий"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7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органа местного самоуправления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муниципальных служащих Администрации города Нарьян-Мара, прошедших переподготовку и повышение квалификации, от общего числа муниципальных служащих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муниципальных служащих Администрации города Нарьян-Мара, прошедших переподготовку, повышение квалификации, иные обучающие мероприятия, от общего количества муниципальных служащих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Не менее 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исполненных запросов в рамках предоставления муниципальной услуги, исполненных в установленные законодательством сроки, от общего числа поступивших в муниципальный архив запросов в рамках предоставления муниципальной услуги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обоснованных жалоб по оказанию муниципальных услуг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ед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праздничных и официальных мероприятий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ед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проектов нормативных правовых актов, прошедших антикоррупционную экспертизу, от общего числа проектов нормативных правовых актов, подлежащих антикоррупционной экспертизе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91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35496" y="51471"/>
            <a:ext cx="9073008" cy="36004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500" b="1" u="sng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Прогноз социально-экономического развития муниципального образования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247429"/>
              </p:ext>
            </p:extLst>
          </p:nvPr>
        </p:nvGraphicFramePr>
        <p:xfrm>
          <a:off x="107504" y="483518"/>
          <a:ext cx="8940595" cy="4390253"/>
        </p:xfrm>
        <a:graphic>
          <a:graphicData uri="http://schemas.openxmlformats.org/drawingml/2006/table">
            <a:tbl>
              <a:tblPr/>
              <a:tblGrid>
                <a:gridCol w="3617822">
                  <a:extLst>
                    <a:ext uri="{9D8B030D-6E8A-4147-A177-3AD203B41FA5}"/>
                  </a:extLst>
                </a:gridCol>
                <a:gridCol w="702658"/>
                <a:gridCol w="864096"/>
                <a:gridCol w="720080"/>
                <a:gridCol w="648072"/>
                <a:gridCol w="841729"/>
                <a:gridCol w="793379"/>
                <a:gridCol w="752759"/>
              </a:tblGrid>
              <a:tr h="5498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35" marR="91435" marT="45703" marB="4570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2021г.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Отчет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2022г.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Оценка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2023г.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2024г.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2025г.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Прогноз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2026г.</a:t>
                      </a:r>
                    </a:p>
                  </a:txBody>
                  <a:tcPr marL="0" marR="0" marT="45703" marB="4570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6786E"/>
                    </a:solidFill>
                  </a:tcPr>
                </a:tc>
                <a:extLst>
                  <a:ext uri="{0D108BD9-81ED-4DB2-BD59-A6C34878D82A}"/>
                </a:extLst>
              </a:tr>
              <a:tr h="226426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Предпринимательство</a:t>
                      </a:r>
                      <a:endParaRPr lang="ru-RU" sz="1400" b="1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4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046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Число субъектов малого и среднего предпринимательства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91435" marR="91435" marT="35987" marB="3598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1068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1105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1120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1135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1150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26426"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itchFamily="34" charset="0"/>
                        <a:buChar char="•"/>
                      </a:pPr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Индивидуальных предпринимателей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738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771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784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794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804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814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186"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itchFamily="34" charset="0"/>
                        <a:buChar char="•"/>
                      </a:pPr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Юридических лиц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292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297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321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326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331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336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64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Кол-во предпринимателей применяющих патентную</a:t>
                      </a:r>
                      <a:r>
                        <a:rPr lang="ru-RU" sz="1000" b="1" i="0" u="none" strike="noStrike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 систему налогообложения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135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26426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14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Потребительский рынок</a:t>
                      </a:r>
                      <a:endParaRPr lang="ru-RU" sz="1400" b="1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000" b="1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124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Оборот розничной торговли 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2 992,7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3 080,1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3 311,2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3 460,2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3 598,6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3 742,5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567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Оборот общественного питания</a:t>
                      </a:r>
                      <a:endParaRPr lang="ru-RU" sz="1000" b="1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млн ₽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683,5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739,0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794,4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830,2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863,4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897,9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67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sng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Индекс потребительских </a:t>
                      </a:r>
                      <a:r>
                        <a:rPr lang="ru-RU" sz="10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цен</a:t>
                      </a:r>
                      <a:endParaRPr lang="ru-RU" sz="1000" b="1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ru-RU" sz="9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103,7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111,9</a:t>
                      </a:r>
                      <a:endParaRPr lang="ru-RU" sz="12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107,5</a:t>
                      </a:r>
                      <a:endParaRPr lang="ru-RU" sz="12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104,5</a:t>
                      </a:r>
                      <a:endParaRPr lang="ru-RU" sz="1200" b="0" i="0" u="sng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104,0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u="sng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104,0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253">
                <a:tc gridSpan="8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sng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показатели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925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Общая площадь территории городского округа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га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4 512,8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92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Площадь земельных участков, являющихся объектами налогообложения земельным налогом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кв.км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3,11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4,40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4,87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4,96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5,06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5,17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46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Общая протяженность автомобильных дорог общего пользования местного значения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км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b="0" i="0" u="none" strike="noStrike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  <a:endParaRPr lang="ru-RU" sz="1200" i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49,1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7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7392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123811"/>
              </p:ext>
            </p:extLst>
          </p:nvPr>
        </p:nvGraphicFramePr>
        <p:xfrm>
          <a:off x="17943" y="383458"/>
          <a:ext cx="9018552" cy="44267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3944"/>
                <a:gridCol w="720708"/>
                <a:gridCol w="455393"/>
                <a:gridCol w="460905"/>
                <a:gridCol w="537723"/>
                <a:gridCol w="392064"/>
                <a:gridCol w="476186"/>
                <a:gridCol w="437648"/>
                <a:gridCol w="122901"/>
                <a:gridCol w="338004"/>
                <a:gridCol w="47307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2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"Обеспечение деятельности Администрации МО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7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материально-техническое обеспечение Администрации МО "Городской округ "Город Нарьян-Мар", к общему объему средств, предусмотренных на материально-техническое обеспечение Администрации МО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средств, фактически использованных на обеспечение деятельности МКУ "УГХ г. Нарьян-Мара", к общему объему средств, предусмотренных на обеспечение деятельности МКУ "УГХ г. Нарьян-Мара"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опросов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телевизионных эфиров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3" action="ppaction://hlinkfile"/>
                        </a:rPr>
                        <a:t>Подпрограмма 3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"Управление муниципальными финансами МО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городского бюджета по налоговым и неналоговым доходам к утвержденным плановым показателям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 менее 95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бюджетных обязательств муниципального образования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Исполнение расходов городского бюджета без учета субвенций, субсидий, межбюджетных трансфертов из окружного бюджета к утвержденным плановым показателям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95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20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58635"/>
              </p:ext>
            </p:extLst>
          </p:nvPr>
        </p:nvGraphicFramePr>
        <p:xfrm>
          <a:off x="17943" y="383458"/>
          <a:ext cx="9090562" cy="4322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9547"/>
                <a:gridCol w="749763"/>
                <a:gridCol w="473752"/>
                <a:gridCol w="452590"/>
                <a:gridCol w="460496"/>
                <a:gridCol w="434814"/>
                <a:gridCol w="449553"/>
                <a:gridCol w="449553"/>
                <a:gridCol w="390170"/>
                <a:gridCol w="440324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2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537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просроченной кредиторской задолженности городского бюджета по первоочередным направлениям расходов, определенных решением о бюджете, к общему объему кредиторской задолженности городского бюджета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Отношение объема муниципального долга к доходам городского бюджета без учета безвозмездных поступлений на конец отчетного периода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более 25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главных администраторов средств городского бюджета, имеющих уровень качества финансового менеджмента по рейтинговой оценке, равной или выше значения "хорошо"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размещенной в сети Интернет информации в общем объеме обязательной к размещению информации в соответствии с нормативными правовыми актами Российской Федерации, муниципального образования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4</a:t>
                      </a:r>
                      <a:r>
                        <a:rPr lang="ru-RU" sz="8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"Управление и распоряжение муниципальным имуществом МО "Городской округ "Город Нарьян-Мар"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объектов недвижимого имущества, вовлеченного в экономический оборот, по отношению к общему числу объектов, учтенных в реестре объектов муниципальной собственности МО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9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исполнения плановых назначений по доходам от сдачи в аренду муниципального имущества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исполнения плановых мероприятий по проверкам муниципальных предприятий и муниципальных учреждений на предмет учета муниципального имущества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8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3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23528" y="87474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Совершенствование и развитие муниципального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управления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475398"/>
              </p:ext>
            </p:extLst>
          </p:nvPr>
        </p:nvGraphicFramePr>
        <p:xfrm>
          <a:off x="107504" y="1995686"/>
          <a:ext cx="5532276" cy="251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0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40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440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Осуществление деятельности Администрации в рамках собственных и переданных государственных полномочий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177,9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172,5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172,8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деятельности Администрации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146,0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139,5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139,5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Управление муниципальными финансами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32,3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32,6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36,2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724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Управление и распоряжение муниципальным имуществом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33,3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32,4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32,7</a:t>
                      </a:r>
                      <a:endParaRPr lang="ru-RU" sz="14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 dirty="0"/>
          </a:p>
        </p:txBody>
      </p:sp>
      <p:pic>
        <p:nvPicPr>
          <p:cNvPr id="2056" name="Picture 8" descr="Нарьян-Мар присоединился к конференции Международной Ассамблеи столиц и  крупных городо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9" r="21946"/>
          <a:stretch/>
        </p:blipFill>
        <p:spPr bwMode="auto">
          <a:xfrm>
            <a:off x="5940152" y="0"/>
            <a:ext cx="32230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араллелограмм 11"/>
          <p:cNvSpPr/>
          <p:nvPr/>
        </p:nvSpPr>
        <p:spPr>
          <a:xfrm>
            <a:off x="35496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389,5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197992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377,0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392392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381,2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5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7392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989497"/>
              </p:ext>
            </p:extLst>
          </p:nvPr>
        </p:nvGraphicFramePr>
        <p:xfrm>
          <a:off x="107504" y="123478"/>
          <a:ext cx="8856984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163"/>
                <a:gridCol w="7319821"/>
              </a:tblGrid>
              <a:tr h="60265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предпринимательства в муниципальном образовании "Городской округ "Город Нарьян-Мар"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5952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Содействие развитию малого и среднего предпринимательства на территории муниципального образования "Городской округ "Город Нарьян-Мар"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054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вовлечения в предпринимательскую деятельность активных граждан города Нарьян-Мара.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торговли.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Снижение административных барьеров и налоговой нагрузки для субъектов малого и среднего предпринимательства.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Обеспечение доступа предпринимателей к участию в муниципальных закупках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237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Реализация Программы позволит достичь следующих результатов: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Увеличить количество субъектов малого и среднего предпринимательства до 449 единиц на 10 тыс. человек населения по состоянию на 31.12.2026.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Обеспечить население города Нарьян-Мара стационарными торговыми объектами площадью не менее 505 кв. м на 1 тыс. человек по состоянию на 31.12.2026.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Увеличить долю проектов муниципальных нормативных правовых актов, прошедших оценку регулирующего воздействия с участием субъектов малого и среднего предпринимательства, до 32% за год.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100" b="0" i="0" u="none" strike="noStrike" kern="1200" baseline="0" dirty="0" smtClean="0">
                          <a:solidFill>
                            <a:srgbClr val="0A6E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Обеспечить долю закупок среди субъектов малого предпринимательства, осуществляемых в соответствии с Федеральным законом от 05.04.2013 N 44-ФЗ "О контрактной системе в сфере закупок товаров, работ, услуг для обеспечения государственных и муниципальных нужд", в размере не менее 15% за год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6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7571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092750"/>
              </p:ext>
            </p:extLst>
          </p:nvPr>
        </p:nvGraphicFramePr>
        <p:xfrm>
          <a:off x="17943" y="383458"/>
          <a:ext cx="9090560" cy="43520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39802"/>
                <a:gridCol w="726321"/>
                <a:gridCol w="458940"/>
                <a:gridCol w="434763"/>
                <a:gridCol w="417406"/>
                <a:gridCol w="469113"/>
                <a:gridCol w="80244"/>
                <a:gridCol w="479895"/>
                <a:gridCol w="440498"/>
                <a:gridCol w="508081"/>
                <a:gridCol w="435497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1000" b="1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Муниципальная </a:t>
                      </a: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программа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"Развитие предпринимательства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субъектов малого и среднего предпринимательства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422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Обеспеченность населения города Нарьян-Мара площадью стационарных торговых объектов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кв. </a:t>
                      </a: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505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2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проектов муниципальных нормативных правовых актов, прошедших оценку регулирующего воздействия с участием субъектов малого и среднего предпринимательства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закупок среди субъектов малого предпринимательства, осуществляемых в соответствии с Федеральным </a:t>
                      </a:r>
                      <a:r>
                        <a:rPr lang="ru-RU" sz="900" u="none" strike="noStrike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  <a:hlinkClick r:id="rId3"/>
                        </a:rPr>
                        <a:t>законом</a:t>
                      </a: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от 05.04.2013 N 44-ФЗ "О контрактной системе в сфере закупок товаров, работ, услуг для обеспечения государственных и муниципальных нужд"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 менее 15%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4" action="ppaction://hlinkfile"/>
                        </a:rPr>
                        <a:t>Подпрограмма 1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"Развитие предпринимательства и торговли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сохраненных и вновь созданных рабочих мест у субъектов малого и среднего предпринимательства, получивших поддержку в рамках Подпрограммы 1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объектов недвижимого имущества, вовлеченного в экономический оборот, по отношению к общему числу объектов, включенных в Перечень муниципального имущества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56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574842"/>
              </p:ext>
            </p:extLst>
          </p:nvPr>
        </p:nvGraphicFramePr>
        <p:xfrm>
          <a:off x="17943" y="383458"/>
          <a:ext cx="9018552" cy="36657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58069"/>
                <a:gridCol w="697872"/>
                <a:gridCol w="440964"/>
                <a:gridCol w="520685"/>
                <a:gridCol w="520686"/>
                <a:gridCol w="520685"/>
                <a:gridCol w="446302"/>
                <a:gridCol w="446302"/>
                <a:gridCol w="446302"/>
                <a:gridCol w="520685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en-US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</a:t>
                      </a: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ярмарок (в том числе ярмарок выходного дня)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договоров, заключенных с субъектами малого и среднего предпринимательства на размещение нестационарных торговых объектов, к общему количеству мест, указанных в Схеме НТО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процент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2909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hlinkClick r:id="rId2" action="ppaction://hlinkfile"/>
                        </a:rPr>
                        <a:t>Подпрограмма 2</a:t>
                      </a:r>
                      <a:r>
                        <a:rPr lang="ru-RU" sz="900" kern="1200" dirty="0" smtClean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"Популяризация предпринимательской деятельности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0A6E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информационных материалов о мерах, направленных на поддержку субъектов малого и среднего предпринимательства, популяризацию предпринимательской деятельности, размещенных в средствах массовой информации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субъектов малого и среднего предпринимательства, получивших консультации по различным направлениям предпринимательской деятельности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9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субъектов малого и среднего предпринимательства, принявших участие в конкурсах, проведенных в рамках Подпрограммы 2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A6E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A6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90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-10238"/>
            <a:ext cx="2699792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45252" y="123478"/>
            <a:ext cx="5835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предпринимательства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3811749"/>
            <a:ext cx="1918871" cy="307777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DCF0F0"/>
                </a:solidFill>
                <a:latin typeface="Arial" pitchFamily="34" charset="0"/>
                <a:cs typeface="Arial" pitchFamily="34" charset="0"/>
              </a:rPr>
              <a:t>Субсидии и гранты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97234" y="486016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77" r="305" b="858"/>
          <a:stretch/>
        </p:blipFill>
        <p:spPr bwMode="auto">
          <a:xfrm>
            <a:off x="72001" y="36000"/>
            <a:ext cx="2555783" cy="16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" y="1702800"/>
            <a:ext cx="2555782" cy="16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3405600"/>
            <a:ext cx="2555784" cy="162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араллелограмм 15"/>
          <p:cNvSpPr/>
          <p:nvPr/>
        </p:nvSpPr>
        <p:spPr>
          <a:xfrm>
            <a:off x="3203848" y="627534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4,5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7" name="Параллелограмм 16"/>
          <p:cNvSpPr/>
          <p:nvPr/>
        </p:nvSpPr>
        <p:spPr>
          <a:xfrm>
            <a:off x="5148064" y="627534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4,5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7092280" y="627534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4,5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qrcoder.ru/code/?https%3A%2F%2Fwww.adm-nmar.ru%2Fdeyatelnost%2Fekonomika%2Fmalyy-i-sredniy-biznes%2Fpodderzhka%2Fsubsidii-i-granty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317" y="3507854"/>
            <a:ext cx="915565" cy="9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441022"/>
              </p:ext>
            </p:extLst>
          </p:nvPr>
        </p:nvGraphicFramePr>
        <p:xfrm>
          <a:off x="2915816" y="1779662"/>
          <a:ext cx="6048456" cy="122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1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6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61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предпринимательства и торговли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,4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Популяризация предпринимательской деятельности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55A5A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0,1</a:t>
                      </a:r>
                      <a:endParaRPr lang="ru-RU" sz="1400" b="1" i="0" u="none" strike="noStrike" dirty="0">
                        <a:solidFill>
                          <a:srgbClr val="055A5A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232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16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327439"/>
              </p:ext>
            </p:extLst>
          </p:nvPr>
        </p:nvGraphicFramePr>
        <p:xfrm>
          <a:off x="251520" y="103544"/>
          <a:ext cx="8712968" cy="4340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7200800"/>
              </a:tblGrid>
              <a:tr h="936104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институтов гражданского общества в муниципальном образовании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"Городской округ "Город Нарьян-Мар"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103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Содействие развитию институтов гражданского общества, повышение гражданской активности населения в муниципальном образовании "Городской округ "Город Нарьян-Мар"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052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гражданской активности населения города Нарьян-Мара;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развития социально ориентированных некоммерческих организаций, общественных объединений граждан и территориальных общественных самоуправлений;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повышение эффективности взаимодействия органов местного самоуправления с социально ориентированными некоммерческими организациями, общественными объединениями граждан и территориальными общественными самоуправлениями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687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Повысить Индекс повседневной гражданской активности в муниципальном образовании до 0,07 единиц по состоянию на 31.12.2026.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Увеличить количество социально ориентированных некоммерческих организаций, общественных объединений граждан и территориальных общественных самоуправлений, получивших поддержку в рамках реализации Программы, до 15 единиц по состоянию на 31.12.2026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7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76456" y="4869656"/>
            <a:ext cx="467544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589672"/>
              </p:ext>
            </p:extLst>
          </p:nvPr>
        </p:nvGraphicFramePr>
        <p:xfrm>
          <a:off x="17943" y="483518"/>
          <a:ext cx="9018551" cy="42445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6919"/>
                <a:gridCol w="715566"/>
                <a:gridCol w="476504"/>
                <a:gridCol w="519294"/>
                <a:gridCol w="453635"/>
                <a:gridCol w="534002"/>
                <a:gridCol w="457716"/>
                <a:gridCol w="455511"/>
                <a:gridCol w="524702"/>
                <a:gridCol w="524702"/>
              </a:tblGrid>
              <a:tr h="2328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542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 год</a:t>
                      </a: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44598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Муниципальная программа "Развитие институтов гражданского общества в муниципальном образовании "Городской округ "Город Нарьян-Мар"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67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Индекс повседневной гражданской активности в муниципальном образовании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социально ориентированных некоммерческих организаций, общественных объединений граждан и территориальных общественных самоуправлений, получивших поддержку в рамках реализации Программы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4598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Подпрограмма 1 "Развитие муниципальной системы поддержки некоммерческих организаций и общественных объединений граждан"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в муниципальном образовании общественных акций и мероприятий с участием социально ориентированных некоммерческих организаций и общественных объединений граждан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социально ориентированных некоммерческих организаций, положительно оценивающих взаимодействие с органами местного самоуправления, в общем количестве опрошенных социально ориентированных некоммерческих организаций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03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граждан, участвовавших в мероприятиях, проводимых социально ориентированными некоммерческими организациями и общественными объединениями граждан в рамках реализации Подпрограммы 1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668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715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772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1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7960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49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969911"/>
              </p:ext>
            </p:extLst>
          </p:nvPr>
        </p:nvGraphicFramePr>
        <p:xfrm>
          <a:off x="17943" y="483518"/>
          <a:ext cx="9018551" cy="21777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6919"/>
                <a:gridCol w="715566"/>
                <a:gridCol w="476504"/>
                <a:gridCol w="519294"/>
                <a:gridCol w="453635"/>
                <a:gridCol w="534002"/>
                <a:gridCol w="457716"/>
                <a:gridCol w="455511"/>
                <a:gridCol w="524702"/>
                <a:gridCol w="524702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269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 год</a:t>
                      </a: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21152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Подпрограмма 2 "Совершенствование системы территориального общественного самоуправления"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Количество территориальных общественных самоуправлений, зарегистрированных на территории муниципального образования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ед.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населения, проживающего на территории муниципального образования, на которой осуществляется территориальное общественное самоуправление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10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Количество территориальных общественных самоуправлений, получивших финансовую поддержку из городского бюджета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раз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16786E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ru-RU" sz="900" dirty="0">
                        <a:solidFill>
                          <a:srgbClr val="16786E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0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16" y="35689"/>
            <a:ext cx="70653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2600" b="1" u="sng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Параметры городского бюджета</a:t>
            </a:r>
            <a:endParaRPr lang="ru-RU" sz="2600" b="1" u="sng" cap="all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288640"/>
              </p:ext>
            </p:extLst>
          </p:nvPr>
        </p:nvGraphicFramePr>
        <p:xfrm>
          <a:off x="107504" y="987574"/>
          <a:ext cx="8942357" cy="3393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9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13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184"/>
                <a:gridCol w="116840"/>
                <a:gridCol w="13953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567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2849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59754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7813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  <a:endParaRPr lang="ru-RU" sz="1600" b="1" dirty="0" smtClean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  <a:endParaRPr lang="ru-RU" sz="1600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593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endParaRPr lang="ru-RU" sz="1200" b="1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1 241,2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1 398,6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914,6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925,5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8620">
                <a:tc gridSpan="2">
                  <a:txBody>
                    <a:bodyPr/>
                    <a:lstStyle/>
                    <a:p>
                      <a:pPr algn="r"/>
                      <a:r>
                        <a:rPr lang="ru-RU" sz="1300" b="1" baseline="0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в т.ч. налоговые и    </a:t>
                      </a:r>
                    </a:p>
                    <a:p>
                      <a:pPr algn="r"/>
                      <a:r>
                        <a:rPr lang="ru-RU" sz="1300" b="1" baseline="0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неналоговые</a:t>
                      </a:r>
                      <a:endParaRPr lang="ru-RU" sz="13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676,1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680,6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704,8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730,0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8620">
                <a:tc gridSpan="2">
                  <a:txBody>
                    <a:bodyPr/>
                    <a:lstStyle/>
                    <a:p>
                      <a:pPr algn="r"/>
                      <a:r>
                        <a:rPr lang="ru-RU" sz="1300" b="1" kern="1200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безвозмездные </a:t>
                      </a:r>
                    </a:p>
                    <a:p>
                      <a:pPr algn="r"/>
                      <a:r>
                        <a:rPr lang="ru-RU" sz="1300" b="1" kern="1200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поступления </a:t>
                      </a:r>
                      <a:endParaRPr lang="ru-RU" sz="13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565,1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718,0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209,8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195,5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71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</a:t>
                      </a:r>
                      <a:endParaRPr lang="ru-RU" sz="1200" b="1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1 331,5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1430,2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7,0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926,4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71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Дефицит</a:t>
                      </a:r>
                      <a:endParaRPr lang="ru-RU" sz="1200" b="1" dirty="0" smtClean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90,3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31,6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2,</a:t>
                      </a:r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0,9</a:t>
                      </a:r>
                      <a:endParaRPr lang="ru-RU" sz="16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8130">
                <a:tc gridSpan="8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8130">
                <a:tc gridSpan="8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DCF0F0"/>
                          </a:solidFill>
                          <a:latin typeface="Arial" pitchFamily="34" charset="0"/>
                          <a:cs typeface="Arial" pitchFamily="34" charset="0"/>
                        </a:rPr>
                        <a:t>Муниципальный долг </a:t>
                      </a:r>
                      <a:endParaRPr lang="ru-RU" sz="1500" b="1" dirty="0">
                        <a:solidFill>
                          <a:srgbClr val="DCF0F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737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3908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На 1 января 2024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2025</a:t>
                      </a:r>
                      <a:endParaRPr lang="ru-RU" sz="1500" b="1" dirty="0">
                        <a:solidFill>
                          <a:srgbClr val="167373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</a:t>
                      </a:r>
                      <a:endParaRPr lang="ru-RU" sz="1500" b="1" dirty="0">
                        <a:solidFill>
                          <a:srgbClr val="167373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167373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2027</a:t>
                      </a:r>
                      <a:endParaRPr lang="ru-RU" sz="1500" b="1" dirty="0">
                        <a:solidFill>
                          <a:srgbClr val="167373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64,3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167373"/>
                          </a:solidFill>
                          <a:latin typeface="Arial" pitchFamily="34" charset="0"/>
                          <a:cs typeface="Arial" pitchFamily="34" charset="0"/>
                        </a:rPr>
                        <a:t>64,7</a:t>
                      </a:r>
                      <a:endParaRPr lang="ru-RU" sz="1500" b="1" dirty="0">
                        <a:solidFill>
                          <a:srgbClr val="167373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90321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588224" y="-6402"/>
            <a:ext cx="2556000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" y="184666"/>
            <a:ext cx="644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Развитие институтов гражданского </a:t>
            </a:r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общества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373249"/>
              </p:ext>
            </p:extLst>
          </p:nvPr>
        </p:nvGraphicFramePr>
        <p:xfrm>
          <a:off x="34881" y="1851668"/>
          <a:ext cx="6193086" cy="1912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3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643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643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муниципальной системы поддержки некоммерческих организаций и общественных объединений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862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Совершенствование системы территориального общественного самоуправления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071" y="3795886"/>
            <a:ext cx="673223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ru-RU" sz="1600" b="1" u="sng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Предоставление грантов:</a:t>
            </a:r>
          </a:p>
          <a:p>
            <a:pPr marL="72000" indent="-72000">
              <a:spcBef>
                <a:spcPts val="2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на организацию деятельности социально ориентированных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НКО и ТОС</a:t>
            </a:r>
          </a:p>
          <a:p>
            <a:pPr marL="72000" indent="-72000">
              <a:spcBef>
                <a:spcPts val="2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на реализацию социально-значимых проектов ТОС</a:t>
            </a:r>
          </a:p>
          <a:p>
            <a:pPr marL="72000" indent="-72000">
              <a:spcBef>
                <a:spcPts val="2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выплаты председателям ТОС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50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9" b="18865"/>
          <a:stretch/>
        </p:blipFill>
        <p:spPr bwMode="auto">
          <a:xfrm>
            <a:off x="6636530" y="90999"/>
            <a:ext cx="2468273" cy="159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3" b="8763"/>
          <a:stretch/>
        </p:blipFill>
        <p:spPr bwMode="auto">
          <a:xfrm>
            <a:off x="6636530" y="1758667"/>
            <a:ext cx="2468273" cy="16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735" r="13798" b="8129"/>
          <a:stretch/>
        </p:blipFill>
        <p:spPr bwMode="auto">
          <a:xfrm>
            <a:off x="6636530" y="3425846"/>
            <a:ext cx="2459919" cy="162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араллелограмм 14"/>
          <p:cNvSpPr/>
          <p:nvPr/>
        </p:nvSpPr>
        <p:spPr>
          <a:xfrm>
            <a:off x="395536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3,1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 ₽</a:t>
            </a:r>
          </a:p>
        </p:txBody>
      </p:sp>
      <p:sp>
        <p:nvSpPr>
          <p:cNvPr id="16" name="Параллелограмм 15"/>
          <p:cNvSpPr/>
          <p:nvPr/>
        </p:nvSpPr>
        <p:spPr>
          <a:xfrm>
            <a:off x="233996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4283968" y="771550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10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51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800033"/>
              </p:ext>
            </p:extLst>
          </p:nvPr>
        </p:nvGraphicFramePr>
        <p:xfrm>
          <a:off x="251520" y="123478"/>
          <a:ext cx="8712968" cy="489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7200800"/>
              </a:tblGrid>
              <a:tr h="953872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эффективности реализации молодежной политики в муниципальном образовании </a:t>
                      </a:r>
                    </a:p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"Городской округ "Город Нарьян-Мар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"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7313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успешной социализации и эффективной самореализации молодежи.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Воспитание готовности к достойному служению обществу и государству, выполнению обязанностей по защите Родины.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Формирование у молодежи мотивации на эффективное социально-психологическое и физическое развитие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82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формирование системы продвижения инициативной и талантливой молодежи;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вовлечение молодежи в социальную практику;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организация работы с общественными организациями, осуществляющими свою деятельность в сфере военно-патриотического воспитания, и военным комиссариатом;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количества публикаций в средствах массовой информации муниципалитета, статей военно-патриотической направленности;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усовершенствование форм и методов работы в сфере профилактики </a:t>
                      </a:r>
                      <a:r>
                        <a:rPr lang="ru-RU" sz="1000" kern="1200" dirty="0" err="1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аддиктивного</a:t>
                      </a:r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поведения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031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рамках формирования системы продвижения инициативной и талантливой молодежи и вовлечения молодежи в социальную практику планируется достичь следующих результатов: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 Увеличить долю молодежи, проживающей на территории муниципального образования "Городской округ "Город Нарьян-Мар", задействованной в мероприятиях, проводимых в сфере самореализации и эффективной социализации, до 1,3% от общего количества молодых граждан, проживающих на территории города Нарьян-Мара.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 Увеличить к 31.12.2026 количество военно-патриотических мероприятий, проводимых совместно с общественными организациями и военным комиссариатом округа, до 10 мероприятий в год.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 Увеличить долю молодежи, проживающей на территории муниципального образования "Городской округ "Город Нарьян-Мар", задействованной в мероприятиях, направленных на военно-патриотическое воспитание, до 1,5% от общего количества молодых граждан, проживающих на территории города Нарьян-Мара.</a:t>
                      </a:r>
                    </a:p>
                    <a:p>
                      <a:r>
                        <a:rPr lang="ru-RU" sz="1000" kern="12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4. Увеличить к 31.12.2026 количество профилактических мероприятий, проведенных совместно с комиссией по делам несовершеннолетних и защите их прав МО "Городской округ "Город Нарьян-Мар", до 14 мероприятий в год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783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" y="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844088"/>
              </p:ext>
            </p:extLst>
          </p:nvPr>
        </p:nvGraphicFramePr>
        <p:xfrm>
          <a:off x="17943" y="483518"/>
          <a:ext cx="8874537" cy="40999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688"/>
                <a:gridCol w="675584"/>
                <a:gridCol w="498889"/>
                <a:gridCol w="504056"/>
                <a:gridCol w="504056"/>
                <a:gridCol w="504056"/>
                <a:gridCol w="432048"/>
                <a:gridCol w="432048"/>
                <a:gridCol w="504056"/>
                <a:gridCol w="504056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4619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молодежи, проживающей на территории муниципального образования "Городской округ "Город Нарьян-Мар", задействованной в мероприятиях, проводимых в сфере самореализации и эффективной социализации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положительных отзывов со стороны участников мероприятий, направленных на продвижение инициативной и талантливой молодежи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</a:t>
                      </a: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военно-патриотических мероприятий, проведенных совместно с общественными организациями и военным комиссариатом округа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молодежи, проживающей на территории муниципального образования "Городской округ "Город Нарьян-Мар", задействованной в мероприятиях, направленных на военно-патриотическое воспитание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  <a:endParaRPr lang="ru-RU" sz="10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5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профилактических мероприятий, проведенных совместно с комиссией по делам несовершеннолетних и защите их прав МО "Городской округ "Город Нарьян-Мар"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16786E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</a:p>
                  </a:txBody>
                  <a:tcPr marL="39370" marR="39370" marT="64770" marB="647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-10238"/>
            <a:ext cx="3059832" cy="515373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68366"/>
            <a:ext cx="588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молодежная политика</a:t>
            </a:r>
            <a:endParaRPr lang="ru-RU" b="1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836378"/>
              </p:ext>
            </p:extLst>
          </p:nvPr>
        </p:nvGraphicFramePr>
        <p:xfrm>
          <a:off x="3131840" y="1995686"/>
          <a:ext cx="5832648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43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системы продвижения 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инициативной и талантливой молодежи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3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0,5</a:t>
                      </a:r>
                      <a:endParaRPr lang="ru-RU" sz="13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Военно-патриотическое воспитание молодежи</a:t>
                      </a:r>
                      <a:endParaRPr lang="ru-RU" sz="1300" b="0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3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434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здорового образа жизни, профилактика </a:t>
                      </a:r>
                    </a:p>
                    <a:p>
                      <a:pPr algn="ctr"/>
                      <a:r>
                        <a:rPr lang="ru-RU" sz="13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асоциальных проявлений в молодежной среде</a:t>
                      </a:r>
                      <a:endParaRPr lang="ru-RU" sz="1300" b="0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lang="ru-RU" sz="1300" b="1" u="none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u="none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</a:p>
                  </a:txBody>
                  <a:tcPr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4867202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53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" y="72000"/>
            <a:ext cx="2940373" cy="163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" y="1748805"/>
            <a:ext cx="2940371" cy="163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www.adm-nmar.ru/upload/resize_cache/iblock/90e/ndxfid3xbguye2kj0nkb90r96kcehs9c/773_430_27ed3219fa91e5b4a52e36970a1e57aba/ADM_33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3439932"/>
            <a:ext cx="2940371" cy="163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араллелограмм 12"/>
          <p:cNvSpPr/>
          <p:nvPr/>
        </p:nvSpPr>
        <p:spPr>
          <a:xfrm>
            <a:off x="3132056" y="699542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5076488" y="699542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5" name="Параллелограмм 14"/>
          <p:cNvSpPr/>
          <p:nvPr/>
        </p:nvSpPr>
        <p:spPr>
          <a:xfrm>
            <a:off x="7020488" y="699542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5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54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828245"/>
              </p:ext>
            </p:extLst>
          </p:nvPr>
        </p:nvGraphicFramePr>
        <p:xfrm>
          <a:off x="251520" y="123478"/>
          <a:ext cx="8712968" cy="3008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7200800"/>
              </a:tblGrid>
              <a:tr h="389314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all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 отдельных категорий граждан</a:t>
                      </a:r>
                      <a:endParaRPr lang="ru-RU" b="1" cap="all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164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Цели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условий для повышения качества жизни отдельных категорий граждан за счет реализации мер социальной поддержки, установленных правовыми актами муниципального образования "Городской округ "Город Нарьян-Мар"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32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Задачи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Исполнение обязательств муниципального образования по предоставлению мер социальной поддержки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32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Ожидаемые результаты реализации муниципальной программы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16786E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Исполнение обязательств муниципального образования по предоставлению мер социальной поддержки на постоянной основе к 2026 году 837 гражданам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6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55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152344"/>
              </p:ext>
            </p:extLst>
          </p:nvPr>
        </p:nvGraphicFramePr>
        <p:xfrm>
          <a:off x="35494" y="483518"/>
          <a:ext cx="9001001" cy="34076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5862"/>
                <a:gridCol w="686569"/>
                <a:gridCol w="562343"/>
                <a:gridCol w="439073"/>
                <a:gridCol w="512252"/>
                <a:gridCol w="512252"/>
                <a:gridCol w="512252"/>
                <a:gridCol w="439073"/>
                <a:gridCol w="512252"/>
                <a:gridCol w="439073"/>
              </a:tblGrid>
              <a:tr h="52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 измере-ния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Значения целевых показателей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3289" marR="3289" marT="5410" marB="541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899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  <a:tc>
                  <a:txBody>
                    <a:bodyPr/>
                    <a:lstStyle/>
                    <a:p>
                      <a:pPr marL="3600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 год</a:t>
                      </a:r>
                      <a:endParaRPr lang="ru-RU" sz="1000" b="1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289" marR="3289" marT="5410" marB="541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16786E"/>
                    </a:solidFill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Общее количество граждан, получающих в отчетном году дополнительные меры социальной поддержки на постоянной основе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чел.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834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835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836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отдельных категорий граждан, получивших социальную поддержку, к общему числу граждан, обратившихся за поддержкой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97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Уровень охвата граждан, имеющих право и обратившихся за оказанием разовой материальной помощи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4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граждан, получающих выплаты пенсии (доплаты к пенсии) за выслугу лет, замещавших должности муниципальной службы и выборные должности местного самоуправления, к общему числу обратившихся за выплатой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%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</a:txBody>
                  <a:tcPr marL="39370" marR="39370" marT="64770" marB="6477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67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92" y="51470"/>
            <a:ext cx="9143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Целевые показатели муниципальной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350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6516216" y="1275606"/>
            <a:ext cx="2520280" cy="2952328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650" y="16662"/>
            <a:ext cx="6549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Поддержка отдельных категорий граждан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064154"/>
              </p:ext>
            </p:extLst>
          </p:nvPr>
        </p:nvGraphicFramePr>
        <p:xfrm>
          <a:off x="218940" y="1437624"/>
          <a:ext cx="6096000" cy="1192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403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 отдельных категорий граждан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8,0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6,2</a:t>
                      </a:r>
                      <a:endParaRPr lang="ru-RU" sz="12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6,4</a:t>
                      </a:r>
                      <a:endParaRPr lang="ru-RU" sz="12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0" u="none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Пенсионное обеспечение отдельных категорий граждан</a:t>
                      </a:r>
                      <a:endParaRPr lang="ru-RU" sz="1600" b="0" u="none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40,0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40,0</a:t>
                      </a:r>
                      <a:endParaRPr lang="ru-RU" sz="1200" b="1" dirty="0">
                        <a:solidFill>
                          <a:srgbClr val="0A6E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A6E6E"/>
                          </a:solidFill>
                          <a:latin typeface="Arial" pitchFamily="34" charset="0"/>
                          <a:cs typeface="Arial" pitchFamily="34" charset="0"/>
                        </a:rPr>
                        <a:t>40,0</a:t>
                      </a:r>
                    </a:p>
                  </a:txBody>
                  <a:tcPr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10400" y="4853754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56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8650" y="2770351"/>
            <a:ext cx="5873787" cy="2133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Выплата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пенсий за выслугу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лет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Подписка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на общественно-политическую газету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"Няръяна-Вындер"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Доп.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меры социальной поддержки в связи с проведением 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СВО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Единовременная выплата лицам, уволенным в запас </a:t>
            </a:r>
          </a:p>
          <a:p>
            <a:pPr>
              <a:spcBef>
                <a:spcPts val="100"/>
              </a:spcBef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после прохождения службы в ВС РФ 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Почетная </a:t>
            </a: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грамота МО "Городской округ "Город Нарьян-Мар" 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Звание "Ветеран города Нарьян-Мар"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Звание "Почетный гражданин города Нарьян-Мара"</a:t>
            </a:r>
          </a:p>
          <a:p>
            <a:pPr marL="72000" indent="-720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 Знак отличия "За заслуги перед городом Нарьян-Маром</a:t>
            </a:r>
            <a:r>
              <a:rPr lang="ru-RU" sz="1400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"</a:t>
            </a:r>
            <a:endParaRPr lang="ru-RU" sz="1400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1345589"/>
            <a:ext cx="2410250" cy="13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2770352"/>
            <a:ext cx="2400162" cy="138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араллелограмм 12"/>
          <p:cNvSpPr/>
          <p:nvPr/>
        </p:nvSpPr>
        <p:spPr>
          <a:xfrm>
            <a:off x="323528" y="555526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48,0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4" name="Параллелограмм 13"/>
          <p:cNvSpPr/>
          <p:nvPr/>
        </p:nvSpPr>
        <p:spPr>
          <a:xfrm>
            <a:off x="2267960" y="555526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2025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46,2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</a:p>
        </p:txBody>
      </p:sp>
      <p:sp>
        <p:nvSpPr>
          <p:cNvPr id="16" name="Параллелограмм 15"/>
          <p:cNvSpPr/>
          <p:nvPr/>
        </p:nvSpPr>
        <p:spPr>
          <a:xfrm>
            <a:off x="4211960" y="555526"/>
            <a:ext cx="1944000" cy="720080"/>
          </a:xfrm>
          <a:prstGeom prst="parallelogram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2026 год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46,4 млн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₽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95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91147" y="4869656"/>
            <a:ext cx="442392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636" y="1"/>
            <a:ext cx="9112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Сведения о социально-значимых проектах предусмотренных к финансированию за счет бюджета муниципального </a:t>
            </a:r>
            <a:endParaRPr lang="ru-RU" b="1" u="sng" dirty="0" smtClean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образования </a:t>
            </a:r>
            <a:r>
              <a:rPr lang="ru-RU" b="1" u="sng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2024 </a:t>
            </a:r>
            <a:r>
              <a:rPr lang="ru-RU" b="1" u="sng" dirty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год и плановый период </a:t>
            </a:r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2025-2026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22430"/>
              </p:ext>
            </p:extLst>
          </p:nvPr>
        </p:nvGraphicFramePr>
        <p:xfrm>
          <a:off x="193399" y="1131590"/>
          <a:ext cx="8788837" cy="3525822"/>
        </p:xfrm>
        <a:graphic>
          <a:graphicData uri="http://schemas.openxmlformats.org/drawingml/2006/table">
            <a:tbl>
              <a:tblPr/>
              <a:tblGrid>
                <a:gridCol w="4522617"/>
                <a:gridCol w="2304256"/>
                <a:gridCol w="1961964"/>
              </a:tblGrid>
              <a:tr h="7138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Объём финансирования </a:t>
                      </a:r>
                    </a:p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0" marR="0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Планируемый ввод в эксплуатацию</a:t>
                      </a:r>
                    </a:p>
                  </a:txBody>
                  <a:tcPr marL="0" marR="0"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55A5A"/>
                    </a:solidFill>
                  </a:tcPr>
                </a:tc>
              </a:tr>
              <a:tr h="783306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«Проектирование и Реконструкция наружного водовода в две нитки на участке от ВК-19 до ВНС-2 по ул. Южная»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46,4</a:t>
                      </a:r>
                      <a:endParaRPr lang="ru-RU" sz="1200" b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4324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«Проектирование и реконструкция наружного водовода в две нитки на участке от ВНС в т. А в районе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ж.д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№ 2 по ул. 60 лет Октября до ВК-32 в районе д. 32 по ул. 60 лет Октября»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44,6</a:t>
                      </a:r>
                      <a:endParaRPr lang="ru-RU" sz="1200" b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4324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«Реконструкция канализационного коллектора по ул. Ленина от КК-6 (перекресток улиц Ленина и 60 лет СССР) до КК-78А (перекресток улиц Ленина и Пионерская) в г. Нарьян-Мар»</a:t>
                      </a:r>
                    </a:p>
                  </a:txBody>
                  <a:tcPr marT="45723" marB="4572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rgbClr val="16786E"/>
                          </a:solidFill>
                          <a:latin typeface="Arial" pitchFamily="34" charset="0"/>
                          <a:cs typeface="Arial" pitchFamily="34" charset="0"/>
                        </a:rPr>
                        <a:t>157,9</a:t>
                      </a:r>
                      <a:endParaRPr lang="ru-RU" sz="1200" b="0" dirty="0">
                        <a:solidFill>
                          <a:srgbClr val="16786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9525" marR="9525" marT="9526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26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89772" y="4860478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58</a:t>
            </a:fld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79388" y="115888"/>
            <a:ext cx="8785225" cy="433387"/>
          </a:xfrm>
          <a:prstGeom prst="rect">
            <a:avLst/>
          </a:prstGeom>
          <a:solidFill>
            <a:srgbClr val="0A6E6E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для граждан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519879"/>
              </p:ext>
            </p:extLst>
          </p:nvPr>
        </p:nvGraphicFramePr>
        <p:xfrm>
          <a:off x="179388" y="1341438"/>
          <a:ext cx="8785225" cy="2376487"/>
        </p:xfrm>
        <a:graphic>
          <a:graphicData uri="http://schemas.openxmlformats.org/drawingml/2006/table">
            <a:tbl>
              <a:tblPr/>
              <a:tblGrid>
                <a:gridCol w="594320"/>
                <a:gridCol w="2919770"/>
                <a:gridCol w="2368641"/>
                <a:gridCol w="1145449"/>
                <a:gridCol w="1757045"/>
              </a:tblGrid>
              <a:tr h="432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должности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кабинета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</a:tr>
              <a:tr h="10802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Заместитель главы Администрации муниципального образования "Городской округ "Город Нарьян-Мар" по экономике и финансам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Жукова Ольга Владимировна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 этаж)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678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4-23-19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41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Начальник Управления финансов Администрации МО "Городской округ "Город Нарьян-Мар" 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Захарова Марина Анатольевна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(3 этаж)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678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4-53-82</a:t>
                      </a:r>
                    </a:p>
                  </a:txBody>
                  <a:tcPr marL="50801" marR="5080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387" y="3867894"/>
            <a:ext cx="8785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почтовый адрес:</a:t>
            </a:r>
            <a:r>
              <a:rPr lang="ru-RU" sz="1600" b="1" i="1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166000, Ненецкий автономный округ, г. Нарьян-Мар, ул. Ленина, 12</a:t>
            </a:r>
            <a:endParaRPr lang="ru-RU" sz="1600" i="1" u="sng" dirty="0">
              <a:solidFill>
                <a:srgbClr val="16786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электронный адрес</a:t>
            </a:r>
            <a:r>
              <a:rPr lang="ru-RU" sz="1600" i="1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gorfinup@</a:t>
            </a:r>
            <a:r>
              <a:rPr lang="en-US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adm-nmar.ru</a:t>
            </a:r>
          </a:p>
          <a:p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ru-RU" sz="1600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www.adm-nmar.ru</a:t>
            </a:r>
            <a:endParaRPr lang="ru-RU" sz="1600" dirty="0">
              <a:solidFill>
                <a:srgbClr val="16786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388" y="620713"/>
            <a:ext cx="87852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u="sng" dirty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График работы: пн-пт с 8:30 до 17:30; обед с 12:30 до 13:30; сб,вс- выходной день</a:t>
            </a:r>
            <a:r>
              <a:rPr lang="ru-RU" sz="1600" b="1" i="1" u="sng" dirty="0" smtClean="0">
                <a:solidFill>
                  <a:srgbClr val="16786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rgbClr val="16786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5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-5587"/>
            <a:ext cx="8748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ru-RU" sz="2400" b="1" u="sng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Сведения </a:t>
            </a:r>
            <a:r>
              <a:rPr lang="ru-RU" sz="2400" b="1" u="sng" cap="all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о муниципальных заимствованиях </a:t>
            </a:r>
            <a:endParaRPr lang="ru-RU" sz="2400" b="1" u="sng" cap="all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704244"/>
              </p:ext>
            </p:extLst>
          </p:nvPr>
        </p:nvGraphicFramePr>
        <p:xfrm>
          <a:off x="39967" y="789919"/>
          <a:ext cx="9068537" cy="2368137"/>
        </p:xfrm>
        <a:graphic>
          <a:graphicData uri="http://schemas.openxmlformats.org/drawingml/2006/table">
            <a:tbl>
              <a:tblPr/>
              <a:tblGrid>
                <a:gridCol w="49640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8079"/>
                <a:gridCol w="10081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81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588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</a:p>
                  </a:txBody>
                  <a:tcPr marL="91450" marR="9145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</a:p>
                  </a:txBody>
                  <a:tcPr marL="91450" marR="9145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2024</a:t>
                      </a:r>
                    </a:p>
                  </a:txBody>
                  <a:tcPr marL="0" marR="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2025 </a:t>
                      </a:r>
                    </a:p>
                  </a:txBody>
                  <a:tcPr marL="0" marR="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2026</a:t>
                      </a:r>
                    </a:p>
                  </a:txBody>
                  <a:tcPr marL="0" marR="0" marT="34287" marB="34287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6E6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92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Дефицит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A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- 90,3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- 31,6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- 2,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CA0A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- 0,9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Привлечение кредитов от кредитных организаций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02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Погашение кредитов от кредитных организаций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498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Привлечение бюджетных кредитов (УФК)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43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Погашение бюджетных кредитов (УФК)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43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Привлечение бюджетных кредитов (окружной кредит)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3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Погашение бюджетных кредитов (окружной кредит)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21,7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21,7</a:t>
                      </a:r>
                    </a:p>
                  </a:txBody>
                  <a:tcPr marL="91450" marR="91450" marT="26998" marB="2699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95283" y="486965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209693"/>
              </p:ext>
            </p:extLst>
          </p:nvPr>
        </p:nvGraphicFramePr>
        <p:xfrm>
          <a:off x="107504" y="3329666"/>
          <a:ext cx="8928991" cy="913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939"/>
                <a:gridCol w="203317"/>
                <a:gridCol w="1656184"/>
                <a:gridCol w="391506"/>
                <a:gridCol w="1480702"/>
                <a:gridCol w="770305"/>
                <a:gridCol w="813871"/>
                <a:gridCol w="1512167"/>
              </a:tblGrid>
              <a:tr h="278130">
                <a:tc gridSpan="8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Муниципальный долг 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6E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3908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На 1 января 2024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2025</a:t>
                      </a:r>
                      <a:endParaRPr lang="ru-RU" sz="1500" b="1" dirty="0">
                        <a:solidFill>
                          <a:srgbClr val="3CA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2026</a:t>
                      </a:r>
                      <a:endParaRPr lang="ru-RU" sz="1500" b="1" dirty="0">
                        <a:solidFill>
                          <a:srgbClr val="3CA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1 января </a:t>
                      </a:r>
                      <a:r>
                        <a:rPr lang="ru-RU" sz="1500" b="1" dirty="0" smtClean="0">
                          <a:solidFill>
                            <a:srgbClr val="3CA0A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2027</a:t>
                      </a:r>
                      <a:endParaRPr lang="ru-RU" sz="1500" b="1" dirty="0">
                        <a:solidFill>
                          <a:srgbClr val="3CA0A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65,0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64,3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3CA0A0"/>
                          </a:solidFill>
                          <a:latin typeface="Arial" pitchFamily="34" charset="0"/>
                          <a:cs typeface="Arial" pitchFamily="34" charset="0"/>
                        </a:rPr>
                        <a:t>64,7</a:t>
                      </a:r>
                      <a:endParaRPr lang="ru-RU" sz="1500" b="1" dirty="0">
                        <a:solidFill>
                          <a:srgbClr val="3CA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5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602647" y="-5587"/>
            <a:ext cx="5806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cap="all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>
              <a:solidFill>
                <a:srgbClr val="0A6E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4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4847096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22"/>
            <a:ext cx="4469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СОБСТВЕННЫЕ ДОХОДЫ</a:t>
            </a:r>
            <a:endParaRPr lang="ru-RU" sz="24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1987210"/>
            <a:ext cx="792088" cy="22572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630,5</a:t>
            </a:r>
          </a:p>
          <a:p>
            <a:pPr algn="ctr"/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93%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6176" y="2179647"/>
            <a:ext cx="1800200" cy="792088"/>
          </a:xfrm>
          <a:prstGeom prst="round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Налоговые доходы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0624" y="4227934"/>
            <a:ext cx="1800200" cy="792088"/>
          </a:xfrm>
          <a:prstGeom prst="round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Неналоговые доходы</a:t>
            </a:r>
            <a:endParaRPr lang="ru-RU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92080" y="1724090"/>
            <a:ext cx="792088" cy="2322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645,7 </a:t>
            </a:r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95%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04248" y="1452361"/>
            <a:ext cx="792088" cy="24084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669,6 </a:t>
            </a:r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95%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80412" y="1206979"/>
            <a:ext cx="792088" cy="24984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694,2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n>
                  <a:solidFill>
                    <a:schemeClr val="bg1"/>
                  </a:solidFill>
                </a:ln>
                <a:latin typeface="Arial" pitchFamily="34" charset="0"/>
                <a:cs typeface="Arial" pitchFamily="34" charset="0"/>
              </a:rPr>
              <a:t>95%</a:t>
            </a:r>
            <a:endParaRPr lang="ru-RU" sz="1000" dirty="0">
              <a:ln>
                <a:solidFill>
                  <a:schemeClr val="bg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Соединительная линия уступом 20"/>
          <p:cNvCxnSpPr>
            <a:stCxn id="6" idx="3"/>
            <a:endCxn id="5" idx="1"/>
          </p:cNvCxnSpPr>
          <p:nvPr/>
        </p:nvCxnSpPr>
        <p:spPr>
          <a:xfrm>
            <a:off x="1926376" y="2575691"/>
            <a:ext cx="1637512" cy="540119"/>
          </a:xfrm>
          <a:prstGeom prst="bentConnector3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14" idx="3"/>
            <a:endCxn id="4" idx="1"/>
          </p:cNvCxnSpPr>
          <p:nvPr/>
        </p:nvCxnSpPr>
        <p:spPr>
          <a:xfrm flipV="1">
            <a:off x="1920824" y="4424410"/>
            <a:ext cx="1643064" cy="199568"/>
          </a:xfrm>
          <a:prstGeom prst="bentConnector3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>
            <a:stCxn id="6" idx="3"/>
            <a:endCxn id="5" idx="1"/>
          </p:cNvCxnSpPr>
          <p:nvPr/>
        </p:nvCxnSpPr>
        <p:spPr>
          <a:xfrm>
            <a:off x="1926376" y="2575691"/>
            <a:ext cx="1637512" cy="540119"/>
          </a:xfrm>
          <a:prstGeom prst="bentConnector3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4394519" y="3000450"/>
            <a:ext cx="864096" cy="115360"/>
          </a:xfrm>
          <a:prstGeom prst="straightConnector1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6107647" y="2783542"/>
            <a:ext cx="624593" cy="114266"/>
          </a:xfrm>
          <a:prstGeom prst="straightConnector1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7612915" y="2494821"/>
            <a:ext cx="631493" cy="161740"/>
          </a:xfrm>
          <a:prstGeom prst="straightConnector1">
            <a:avLst/>
          </a:prstGeom>
          <a:ln w="28575">
            <a:solidFill>
              <a:srgbClr val="16737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4" idx="3"/>
          </p:cNvCxnSpPr>
          <p:nvPr/>
        </p:nvCxnSpPr>
        <p:spPr>
          <a:xfrm flipV="1">
            <a:off x="4355726" y="4227934"/>
            <a:ext cx="902889" cy="196476"/>
          </a:xfrm>
          <a:prstGeom prst="straightConnector1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6107647" y="4046090"/>
            <a:ext cx="624593" cy="61060"/>
          </a:xfrm>
          <a:prstGeom prst="straightConnector1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32" idx="1"/>
          </p:cNvCxnSpPr>
          <p:nvPr/>
        </p:nvCxnSpPr>
        <p:spPr>
          <a:xfrm flipV="1">
            <a:off x="7612915" y="3866346"/>
            <a:ext cx="667497" cy="74432"/>
          </a:xfrm>
          <a:prstGeom prst="straightConnector1">
            <a:avLst/>
          </a:prstGeom>
          <a:ln w="28575">
            <a:solidFill>
              <a:srgbClr val="DCF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564138" y="1050765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2023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298980" y="766288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15959" y="51591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289020" y="267494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4244410"/>
            <a:ext cx="791838" cy="360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45,6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92080" y="4028314"/>
            <a:ext cx="791838" cy="288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34,9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804248" y="3862210"/>
            <a:ext cx="791838" cy="306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35,2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280412" y="3704346"/>
            <a:ext cx="791838" cy="324000"/>
          </a:xfrm>
          <a:prstGeom prst="rect">
            <a:avLst/>
          </a:prstGeom>
          <a:solidFill>
            <a:srgbClr val="DC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35,8</a:t>
            </a:r>
            <a:endParaRPr lang="ru-RU" b="1" dirty="0">
              <a:solidFill>
                <a:srgbClr val="0A6E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5251924" y="1261528"/>
            <a:ext cx="95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680,6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48790" y="1042399"/>
            <a:ext cx="94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704,8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08404" y="77672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730,0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16814" y="1524035"/>
            <a:ext cx="95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676,1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2085" y="1543206"/>
            <a:ext cx="3541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Всего собственных доходов: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2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  <p:bldP spid="15" grpId="0" animBg="1"/>
      <p:bldP spid="17" grpId="0" animBg="1"/>
      <p:bldP spid="19" grpId="0" animBg="1"/>
      <p:bldP spid="47" grpId="0"/>
      <p:bldP spid="48" grpId="0"/>
      <p:bldP spid="49" grpId="0"/>
      <p:bldP spid="50" grpId="0"/>
      <p:bldP spid="4" grpId="0" animBg="1"/>
      <p:bldP spid="29" grpId="0" animBg="1"/>
      <p:bldP spid="30" grpId="0" animBg="1"/>
      <p:bldP spid="32" grpId="0" animBg="1"/>
      <p:bldP spid="35" grpId="0"/>
      <p:bldP spid="37" grpId="0"/>
      <p:bldP spid="39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96142" y="4863721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02" y="11223"/>
            <a:ext cx="64194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налоговые доходы</a:t>
            </a:r>
            <a:endParaRPr lang="ru-RU" sz="2400" b="1" u="sng" cap="all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003" y="1498780"/>
            <a:ext cx="86376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НДФЛ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3003" y="4399401"/>
            <a:ext cx="106471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A6E6E"/>
                </a:solidFill>
                <a:latin typeface="Arial" pitchFamily="34" charset="0"/>
                <a:cs typeface="Arial" pitchFamily="34" charset="0"/>
              </a:rPr>
              <a:t>Акцизы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3003" y="2293441"/>
            <a:ext cx="2348785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Налоги на </a:t>
            </a:r>
            <a:endParaRPr lang="ru-RU" b="1" u="sng" dirty="0" smtClean="0">
              <a:solidFill>
                <a:srgbClr val="3CA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u="sng" dirty="0" smtClean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совокупный </a:t>
            </a:r>
            <a:r>
              <a:rPr lang="ru-RU" b="1" u="sng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доход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3003" y="3286420"/>
            <a:ext cx="268131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64C8C8"/>
                </a:solidFill>
                <a:latin typeface="Arial" pitchFamily="34" charset="0"/>
                <a:cs typeface="Arial" pitchFamily="34" charset="0"/>
              </a:rPr>
              <a:t>Налоги на имущество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3003" y="3956022"/>
            <a:ext cx="172829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CA0A0"/>
                </a:solidFill>
                <a:latin typeface="Arial" pitchFamily="34" charset="0"/>
                <a:cs typeface="Arial" pitchFamily="34" charset="0"/>
              </a:rPr>
              <a:t>Гос. пошлина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15129" y="1243668"/>
            <a:ext cx="792088" cy="1800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526,6 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84%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1220" y="4295888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7,6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5129" y="2995057"/>
            <a:ext cx="792088" cy="72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64,9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2837" y="3715057"/>
            <a:ext cx="792088" cy="360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11220" y="4075056"/>
            <a:ext cx="792088" cy="220831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7,8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860157" y="993559"/>
            <a:ext cx="792088" cy="1872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541,9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84%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60032" y="4120211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7,3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60157" y="2811695"/>
            <a:ext cx="792088" cy="72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65,0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860157" y="3531695"/>
            <a:ext cx="792088" cy="396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60157" y="3913033"/>
            <a:ext cx="792088" cy="21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372200" y="771550"/>
            <a:ext cx="792088" cy="1908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565,2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84%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372200" y="3922428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7,7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372200" y="2616607"/>
            <a:ext cx="792088" cy="72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65,3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372200" y="3327617"/>
            <a:ext cx="792088" cy="396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372200" y="3708318"/>
            <a:ext cx="792088" cy="21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7,8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884368" y="508780"/>
            <a:ext cx="792088" cy="19800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589,5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85%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884368" y="3737612"/>
            <a:ext cx="792088" cy="216000"/>
          </a:xfrm>
          <a:prstGeom prst="rect">
            <a:avLst/>
          </a:prstGeom>
          <a:solidFill>
            <a:srgbClr val="0A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7,7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884368" y="2427734"/>
            <a:ext cx="792088" cy="75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65,6</a:t>
            </a:r>
            <a:endParaRPr lang="ru-RU" b="1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884368" y="3154637"/>
            <a:ext cx="792088" cy="396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23,6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18482" y="843558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2023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44021" y="50263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72200" y="317757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84368" y="108670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69" name="TextBox 68"/>
          <p:cNvSpPr txBox="1"/>
          <p:nvPr/>
        </p:nvSpPr>
        <p:spPr>
          <a:xfrm>
            <a:off x="4860032" y="4403888"/>
            <a:ext cx="864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645,7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372200" y="421185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669,6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84368" y="401191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694,2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416190" y="4505155"/>
            <a:ext cx="95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630,5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Прямая со стрелкой 19"/>
          <p:cNvCxnSpPr>
            <a:stCxn id="4" idx="3"/>
            <a:endCxn id="9" idx="1"/>
          </p:cNvCxnSpPr>
          <p:nvPr/>
        </p:nvCxnSpPr>
        <p:spPr>
          <a:xfrm>
            <a:off x="986766" y="1683446"/>
            <a:ext cx="2428363" cy="460222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5" idx="3"/>
            <a:endCxn id="10" idx="1"/>
          </p:cNvCxnSpPr>
          <p:nvPr/>
        </p:nvCxnSpPr>
        <p:spPr>
          <a:xfrm flipV="1">
            <a:off x="1187718" y="4403888"/>
            <a:ext cx="2223502" cy="180179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1" idx="1"/>
          </p:cNvCxnSpPr>
          <p:nvPr/>
        </p:nvCxnSpPr>
        <p:spPr>
          <a:xfrm>
            <a:off x="2339752" y="2939772"/>
            <a:ext cx="1075377" cy="415285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>
            <a:endCxn id="12" idx="1"/>
          </p:cNvCxnSpPr>
          <p:nvPr/>
        </p:nvCxnSpPr>
        <p:spPr>
          <a:xfrm>
            <a:off x="2771800" y="3629612"/>
            <a:ext cx="641037" cy="265445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8" idx="3"/>
            <a:endCxn id="13" idx="1"/>
          </p:cNvCxnSpPr>
          <p:nvPr/>
        </p:nvCxnSpPr>
        <p:spPr>
          <a:xfrm>
            <a:off x="1851297" y="4140688"/>
            <a:ext cx="1559923" cy="44784"/>
          </a:xfrm>
          <a:prstGeom prst="straightConnector1">
            <a:avLst/>
          </a:prstGeom>
          <a:ln w="19050">
            <a:solidFill>
              <a:srgbClr val="16786E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 77"/>
          <p:cNvSpPr/>
          <p:nvPr/>
        </p:nvSpPr>
        <p:spPr>
          <a:xfrm>
            <a:off x="7884368" y="3521612"/>
            <a:ext cx="792088" cy="216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7,8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/>
      <p:bldP spid="46" grpId="0"/>
      <p:bldP spid="47" grpId="0"/>
      <p:bldP spid="48" grpId="0"/>
      <p:bldP spid="69" grpId="0"/>
      <p:bldP spid="70" grpId="0"/>
      <p:bldP spid="71" grpId="0"/>
      <p:bldP spid="72" grpId="0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72495" y="4846002"/>
            <a:ext cx="2133600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8272"/>
            <a:ext cx="4487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400" b="1" u="sng" cap="all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неналоговые доходы</a:t>
            </a:r>
            <a:endParaRPr lang="ru-RU" sz="2400" dirty="0">
              <a:solidFill>
                <a:srgbClr val="16737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4224" y="2337142"/>
            <a:ext cx="3501672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Доходы от использования имущества, находящегося в гос. и  мун. собственности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1361" y="3454244"/>
            <a:ext cx="374441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Штрафы, санкции, возмещение ущерба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1361" y="4030308"/>
            <a:ext cx="2646815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Иные </a:t>
            </a:r>
            <a:r>
              <a:rPr lang="ru-RU" sz="14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неналоговые доходы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427984" y="2127685"/>
            <a:ext cx="792088" cy="13104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36,4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80%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27984" y="3798085"/>
            <a:ext cx="792088" cy="540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7,3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27984" y="3438085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592204" y="2016491"/>
            <a:ext cx="792000" cy="11448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31,8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91%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592116" y="3510021"/>
            <a:ext cx="792088" cy="252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1,2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88640" y="3161291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660232" y="1772467"/>
            <a:ext cx="792088" cy="11592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32,1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91%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660232" y="3293997"/>
            <a:ext cx="792088" cy="252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1,2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60232" y="2931667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740352" y="1468765"/>
            <a:ext cx="792088" cy="1177200"/>
          </a:xfrm>
          <a:prstGeom prst="rect">
            <a:avLst/>
          </a:prstGeom>
          <a:solidFill>
            <a:srgbClr val="167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32,7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91%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740352" y="3005965"/>
            <a:ext cx="792088" cy="252000"/>
          </a:xfrm>
          <a:prstGeom prst="rect">
            <a:avLst/>
          </a:prstGeom>
          <a:solidFill>
            <a:srgbClr val="C8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55A5A"/>
                </a:solidFill>
                <a:latin typeface="Arial" pitchFamily="34" charset="0"/>
                <a:cs typeface="Arial" pitchFamily="34" charset="0"/>
              </a:rPr>
              <a:t>1,2</a:t>
            </a:r>
            <a:endParaRPr lang="ru-RU" b="1" dirty="0">
              <a:solidFill>
                <a:srgbClr val="055A5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740352" y="2645965"/>
            <a:ext cx="792088" cy="360000"/>
          </a:xfrm>
          <a:prstGeom prst="rect">
            <a:avLst/>
          </a:prstGeom>
          <a:solidFill>
            <a:srgbClr val="3C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1,9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11405" y="96293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2023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88640" y="866518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2024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57323" y="598645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2025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32062" y="294943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ru-RU" sz="2000" b="1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600261" y="13535"/>
            <a:ext cx="5437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млн ₽</a:t>
            </a:r>
            <a:endParaRPr lang="ru-RU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4427984" y="1667584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45,6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83870" y="1572412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34,9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43653" y="1276107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35,2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45316" y="991526"/>
            <a:ext cx="80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167373"/>
                </a:solidFill>
                <a:latin typeface="Arial" pitchFamily="34" charset="0"/>
                <a:cs typeface="Arial" pitchFamily="34" charset="0"/>
              </a:rPr>
              <a:t>35,8</a:t>
            </a:r>
            <a:endParaRPr lang="ru-RU" sz="2000" b="1" u="sng" dirty="0">
              <a:solidFill>
                <a:srgbClr val="16737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361" y="1667584"/>
            <a:ext cx="354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rgbClr val="16786E"/>
                </a:solidFill>
                <a:latin typeface="Arial" pitchFamily="34" charset="0"/>
                <a:cs typeface="Arial" pitchFamily="34" charset="0"/>
              </a:rPr>
              <a:t>Всего неналоговых доходов:</a:t>
            </a:r>
            <a:endParaRPr lang="ru-RU" b="1" u="sng" dirty="0">
              <a:solidFill>
                <a:srgbClr val="16786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8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20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38" grpId="0"/>
      <p:bldP spid="39" grpId="0"/>
      <p:bldP spid="54" grpId="0"/>
      <p:bldP spid="55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26305</TotalTime>
  <Words>8358</Words>
  <Application>Microsoft Office PowerPoint</Application>
  <PresentationFormat>Экран (16:9)</PresentationFormat>
  <Paragraphs>2478</Paragraphs>
  <Slides>58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Finkon4</dc:creator>
  <cp:lastModifiedBy>Касаткина Ирина Сергеевна</cp:lastModifiedBy>
  <cp:revision>1201</cp:revision>
  <cp:lastPrinted>2023-11-07T07:11:21Z</cp:lastPrinted>
  <dcterms:created xsi:type="dcterms:W3CDTF">2021-09-29T09:18:46Z</dcterms:created>
  <dcterms:modified xsi:type="dcterms:W3CDTF">2023-12-28T10:47:51Z</dcterms:modified>
</cp:coreProperties>
</file>