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sldIdLst>
    <p:sldId id="278" r:id="rId2"/>
    <p:sldId id="258" r:id="rId3"/>
    <p:sldId id="293" r:id="rId4"/>
    <p:sldId id="294" r:id="rId5"/>
    <p:sldId id="275" r:id="rId6"/>
    <p:sldId id="286" r:id="rId7"/>
    <p:sldId id="290" r:id="rId8"/>
    <p:sldId id="261" r:id="rId9"/>
    <p:sldId id="287" r:id="rId10"/>
    <p:sldId id="260" r:id="rId11"/>
    <p:sldId id="295" r:id="rId12"/>
    <p:sldId id="296" r:id="rId13"/>
    <p:sldId id="297" r:id="rId14"/>
    <p:sldId id="263" r:id="rId15"/>
    <p:sldId id="298" r:id="rId16"/>
    <p:sldId id="299" r:id="rId17"/>
    <p:sldId id="300" r:id="rId18"/>
    <p:sldId id="265" r:id="rId19"/>
    <p:sldId id="301" r:id="rId20"/>
    <p:sldId id="302" r:id="rId21"/>
    <p:sldId id="303" r:id="rId22"/>
    <p:sldId id="304" r:id="rId23"/>
    <p:sldId id="305" r:id="rId24"/>
    <p:sldId id="270" r:id="rId25"/>
    <p:sldId id="280" r:id="rId26"/>
    <p:sldId id="282" r:id="rId27"/>
    <p:sldId id="279" r:id="rId28"/>
    <p:sldId id="291" r:id="rId29"/>
    <p:sldId id="281" r:id="rId30"/>
    <p:sldId id="328" r:id="rId31"/>
    <p:sldId id="288" r:id="rId32"/>
    <p:sldId id="306" r:id="rId33"/>
    <p:sldId id="307" r:id="rId34"/>
    <p:sldId id="284" r:id="rId35"/>
    <p:sldId id="308" r:id="rId36"/>
    <p:sldId id="309" r:id="rId37"/>
    <p:sldId id="310" r:id="rId38"/>
    <p:sldId id="311" r:id="rId39"/>
    <p:sldId id="312" r:id="rId40"/>
    <p:sldId id="271" r:id="rId41"/>
    <p:sldId id="313" r:id="rId42"/>
    <p:sldId id="315" r:id="rId43"/>
    <p:sldId id="316" r:id="rId44"/>
    <p:sldId id="272" r:id="rId45"/>
    <p:sldId id="317" r:id="rId46"/>
    <p:sldId id="318" r:id="rId47"/>
    <p:sldId id="319" r:id="rId48"/>
    <p:sldId id="273" r:id="rId49"/>
    <p:sldId id="320" r:id="rId50"/>
    <p:sldId id="321" r:id="rId51"/>
    <p:sldId id="268" r:id="rId52"/>
    <p:sldId id="324" r:id="rId53"/>
    <p:sldId id="285" r:id="rId54"/>
    <p:sldId id="326" r:id="rId55"/>
    <p:sldId id="327" r:id="rId56"/>
    <p:sldId id="325" r:id="rId57"/>
    <p:sldId id="292" r:id="rId58"/>
    <p:sldId id="323" r:id="rId59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E1FFFF"/>
    <a:srgbClr val="79DCFF"/>
    <a:srgbClr val="CCECFF"/>
    <a:srgbClr val="0046AC"/>
    <a:srgbClr val="0062F2"/>
    <a:srgbClr val="0077EE"/>
    <a:srgbClr val="2D96FF"/>
    <a:srgbClr val="53B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94622" autoAdjust="0"/>
  </p:normalViewPr>
  <p:slideViewPr>
    <p:cSldViewPr>
      <p:cViewPr>
        <p:scale>
          <a:sx n="157" d="100"/>
          <a:sy n="157" d="100"/>
        </p:scale>
        <p:origin x="-594" y="2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668.5</c:v>
                </c:pt>
                <c:pt idx="1">
                  <c:v>577.1</c:v>
                </c:pt>
                <c:pt idx="2">
                  <c:v>581</c:v>
                </c:pt>
                <c:pt idx="3">
                  <c:v>584.70000000000005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56.8</c:v>
                </c:pt>
                <c:pt idx="1">
                  <c:v>34.6</c:v>
                </c:pt>
                <c:pt idx="2">
                  <c:v>35.200000000000003</c:v>
                </c:pt>
                <c:pt idx="3">
                  <c:v>35.700000000000003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4232576"/>
        <c:axId val="209145792"/>
        <c:axId val="0"/>
      </c:bar3DChart>
      <c:catAx>
        <c:axId val="21423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9145792"/>
        <c:crosses val="autoZero"/>
        <c:auto val="1"/>
        <c:lblAlgn val="ctr"/>
        <c:lblOffset val="100"/>
        <c:noMultiLvlLbl val="0"/>
      </c:catAx>
      <c:valAx>
        <c:axId val="20914579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2142325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635828678773597E-2"/>
          <c:y val="7.5038862288379124E-2"/>
          <c:w val="0.64571495470198592"/>
          <c:h val="0.553359237944633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580.5</c:v>
                </c:pt>
                <c:pt idx="1">
                  <c:v>489.7</c:v>
                </c:pt>
                <c:pt idx="2">
                  <c:v>491.7</c:v>
                </c:pt>
                <c:pt idx="3">
                  <c:v>493.7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C2-45C2-92DE-5FAD116AC8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5.5</c:v>
                </c:pt>
                <c:pt idx="1">
                  <c:v>6.5</c:v>
                </c:pt>
                <c:pt idx="2">
                  <c:v>6.51</c:v>
                </c:pt>
                <c:pt idx="3">
                  <c:v>6.51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C2-45C2-92DE-5FAD116AC8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 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57.9</c:v>
                </c:pt>
                <c:pt idx="1">
                  <c:v>52.5</c:v>
                </c:pt>
                <c:pt idx="2">
                  <c:v>54.3</c:v>
                </c:pt>
                <c:pt idx="3">
                  <c:v>55.8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C2-45C2-92DE-5FAD116AC8D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 на имущество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18.600000000000001</c:v>
                </c:pt>
                <c:pt idx="1">
                  <c:v>22.1</c:v>
                </c:pt>
                <c:pt idx="2">
                  <c:v>22.1</c:v>
                </c:pt>
                <c:pt idx="3">
                  <c:v>22.1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9C2-45C2-92DE-5FAD116AC8D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6</c:v>
                </c:pt>
                <c:pt idx="1">
                  <c:v>6.3</c:v>
                </c:pt>
                <c:pt idx="2">
                  <c:v>6.4</c:v>
                </c:pt>
                <c:pt idx="3">
                  <c:v>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C2-45C2-92DE-5FAD116AC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4458880"/>
        <c:axId val="209148672"/>
        <c:axId val="0"/>
      </c:bar3DChart>
      <c:catAx>
        <c:axId val="21445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9148672"/>
        <c:crosses val="autoZero"/>
        <c:auto val="1"/>
        <c:lblAlgn val="ctr"/>
        <c:lblOffset val="100"/>
        <c:noMultiLvlLbl val="0"/>
      </c:catAx>
      <c:valAx>
        <c:axId val="209148672"/>
        <c:scaling>
          <c:orientation val="minMax"/>
        </c:scaling>
        <c:delete val="1"/>
        <c:axPos val="l"/>
        <c:majorGridlines/>
        <c:numFmt formatCode="#,##0.0" sourceLinked="1"/>
        <c:majorTickMark val="none"/>
        <c:minorTickMark val="none"/>
        <c:tickLblPos val="nextTo"/>
        <c:crossAx val="214458880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5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500" b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59532101823539E-2"/>
          <c:y val="7.6928329449287874E-2"/>
          <c:w val="0.53847320908458318"/>
          <c:h val="0.644020075155178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33.299999999999997</c:v>
                </c:pt>
                <c:pt idx="1">
                  <c:v>29.5</c:v>
                </c:pt>
                <c:pt idx="2">
                  <c:v>30.1</c:v>
                </c:pt>
                <c:pt idx="3">
                  <c:v>30.6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3.8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3.2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6.9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1.2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Поступления в бюджеты городских округов по решениям о взыскании средств из иных бюджетов бюджетной системы РФ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6.4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5460352"/>
        <c:axId val="213697664"/>
        <c:axId val="0"/>
      </c:bar3DChart>
      <c:catAx>
        <c:axId val="21546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13697664"/>
        <c:crosses val="autoZero"/>
        <c:auto val="1"/>
        <c:lblAlgn val="ctr"/>
        <c:lblOffset val="100"/>
        <c:noMultiLvlLbl val="0"/>
      </c:catAx>
      <c:valAx>
        <c:axId val="2136976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5460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095980123269018"/>
          <c:y val="7.742393071274071E-3"/>
          <c:w val="0.43060772671176967"/>
          <c:h val="0.94954724071243235"/>
        </c:manualLayout>
      </c:layout>
      <c:overlay val="0"/>
      <c:txPr>
        <a:bodyPr/>
        <a:lstStyle/>
        <a:p>
          <a:pPr>
            <a:defRPr sz="100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41.2</c:v>
                </c:pt>
                <c:pt idx="1">
                  <c:v>41.18</c:v>
                </c:pt>
                <c:pt idx="2">
                  <c:v>131.1</c:v>
                </c:pt>
                <c:pt idx="3">
                  <c:v>131.1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15-44C7-8962-BF8ACC6537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#,##0.00\ _₽</c:formatCode>
                <c:ptCount val="4"/>
                <c:pt idx="0">
                  <c:v>428.7</c:v>
                </c:pt>
                <c:pt idx="1">
                  <c:v>182.51</c:v>
                </c:pt>
                <c:pt idx="2">
                  <c:v>231.82</c:v>
                </c:pt>
                <c:pt idx="3">
                  <c:v>78.650000000000006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15-44C7-8962-BF8ACC65372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#,##0.00\ _₽</c:formatCode>
                <c:ptCount val="4"/>
                <c:pt idx="0">
                  <c:v>20.399999999999999</c:v>
                </c:pt>
                <c:pt idx="1">
                  <c:v>10.29</c:v>
                </c:pt>
                <c:pt idx="2">
                  <c:v>4.7300000000000004</c:v>
                </c:pt>
                <c:pt idx="3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15-44C7-8962-BF8ACC65372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 formatCode="#,##0.00\ _₽">
                  <c:v>0.5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 formatCode="#,##0.00\ _₽">
                  <c:v>40.1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5460864"/>
        <c:axId val="213699968"/>
        <c:axId val="0"/>
      </c:bar3DChart>
      <c:catAx>
        <c:axId val="21546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13699968"/>
        <c:crosses val="autoZero"/>
        <c:auto val="1"/>
        <c:lblAlgn val="ctr"/>
        <c:lblOffset val="100"/>
        <c:noMultiLvlLbl val="0"/>
      </c:catAx>
      <c:valAx>
        <c:axId val="213699968"/>
        <c:scaling>
          <c:orientation val="minMax"/>
        </c:scaling>
        <c:delete val="1"/>
        <c:axPos val="l"/>
        <c:majorGridlines/>
        <c:numFmt formatCode="#,##0.00\ _₽" sourceLinked="1"/>
        <c:majorTickMark val="out"/>
        <c:minorTickMark val="none"/>
        <c:tickLblPos val="nextTo"/>
        <c:crossAx val="215460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18913695918779"/>
          <c:y val="6.5662984149006023E-2"/>
          <c:w val="0.33452721242673894"/>
          <c:h val="0.90115875633286824"/>
        </c:manualLayout>
      </c:layout>
      <c:overlay val="0"/>
      <c:txPr>
        <a:bodyPr/>
        <a:lstStyle/>
        <a:p>
          <a:pPr>
            <a:spcAft>
              <a:spcPts val="12000"/>
            </a:spcAft>
            <a:defRPr sz="1000" b="1" kern="1200" spc="0" baseline="0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885195762562326E-2"/>
          <c:y val="7.7271941870299468E-2"/>
          <c:w val="0.36091239628836758"/>
          <c:h val="0.47377365611444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64800573045572"/>
                  <c:y val="3.1524646411528454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B-4724-9AE8-0E1849FB5F34}"/>
                </c:ext>
              </c:extLst>
            </c:dLbl>
            <c:dLbl>
              <c:idx val="1"/>
              <c:layout>
                <c:manualLayout>
                  <c:x val="1.2451581010139809E-2"/>
                  <c:y val="2.6128528083653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755159790835568E-2"/>
                  <c:y val="6.6191884644542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641-4AE7-A34E-17D41318C3FF}"/>
                </c:ext>
              </c:extLst>
            </c:dLbl>
            <c:dLbl>
              <c:idx val="4"/>
              <c:layout>
                <c:manualLayout>
                  <c:x val="-1.6303043826129498E-2"/>
                  <c:y val="8.5532465548292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4104744664224981E-3"/>
                  <c:y val="-6.0189521739525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9296688789947708E-4"/>
                  <c:y val="-0.13935986395176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9280061319050455E-2"/>
                  <c:y val="3.9522194232500613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641-4AE7-A34E-17D41318C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2">
                      <a:lumMod val="75000"/>
                    </a:schemeClr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ЖКХ</c:v>
                </c:pt>
                <c:pt idx="1">
                  <c:v>Нац. безопасность и правоохранительная деятельность</c:v>
                </c:pt>
                <c:pt idx="2">
                  <c:v>Общегосударственные вопросы</c:v>
                </c:pt>
                <c:pt idx="3">
                  <c:v>Обслуживание государственного и муниципального долга</c:v>
                </c:pt>
                <c:pt idx="4">
                  <c:v>Образование</c:v>
                </c:pt>
                <c:pt idx="5">
                  <c:v>Социальная политика</c:v>
                </c:pt>
                <c:pt idx="6">
                  <c:v>Средства массовой информации </c:v>
                </c:pt>
                <c:pt idx="7">
                  <c:v>Национ. экономика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504.8</c:v>
                </c:pt>
                <c:pt idx="1">
                  <c:v>4.8</c:v>
                </c:pt>
                <c:pt idx="2">
                  <c:v>259.8</c:v>
                </c:pt>
                <c:pt idx="3" formatCode="0.00">
                  <c:v>0.06</c:v>
                </c:pt>
                <c:pt idx="4">
                  <c:v>5.8</c:v>
                </c:pt>
                <c:pt idx="5">
                  <c:v>56.4</c:v>
                </c:pt>
                <c:pt idx="6">
                  <c:v>0.7</c:v>
                </c:pt>
                <c:pt idx="7">
                  <c:v>380.7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641-4AE7-A34E-17D41318C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6159191929188076"/>
          <c:y val="1.9576147404096387E-2"/>
          <c:w val="0.5384080807081193"/>
          <c:h val="0.45273613516793854"/>
        </c:manualLayout>
      </c:layout>
      <c:overlay val="0"/>
      <c:spPr>
        <a:ln>
          <a:noFill/>
        </a:ln>
      </c:spPr>
      <c:txPr>
        <a:bodyPr/>
        <a:lstStyle/>
        <a:p>
          <a:pPr>
            <a:defRPr sz="1000" b="1" baseline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50800" dir="5400000" sx="1000" sy="1000" algn="ctr" rotWithShape="0">
        <a:srgbClr val="000000">
          <a:alpha val="43137"/>
        </a:srgbClr>
      </a:outerShdw>
    </a:effectLst>
  </c:spPr>
  <c:txPr>
    <a:bodyPr/>
    <a:lstStyle/>
    <a:p>
      <a:pPr>
        <a:defRPr sz="1800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33421264362945E-2"/>
          <c:y val="0.15512617461108971"/>
          <c:w val="0.66779836353465605"/>
          <c:h val="0.781396382314109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explosion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0-953F-41BB-AC23-ECC7CABEC238}"/>
              </c:ext>
            </c:extLst>
          </c:dPt>
          <c:dPt>
            <c:idx val="2"/>
            <c:bubble3D val="0"/>
            <c:explosion val="24"/>
            <c:extLst xmlns:c16r2="http://schemas.microsoft.com/office/drawing/2015/06/chart">
              <c:ext xmlns:c16="http://schemas.microsoft.com/office/drawing/2014/chart" uri="{C3380CC4-5D6E-409C-BE32-E72D297353CC}">
                <c16:uniqueId val="{00000001-953F-41BB-AC23-ECC7CABEC238}"/>
              </c:ext>
            </c:extLst>
          </c:dPt>
          <c:dPt>
            <c:idx val="7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2-953F-41BB-AC23-ECC7CABEC23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250457551500124E-2"/>
                  <c:y val="1.494235351972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3F-41BB-AC23-ECC7CABEC23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583397166396712"/>
                  <c:y val="0.11486492887525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53F-41BB-AC23-ECC7CABEC238}"/>
                </c:ext>
              </c:extLst>
            </c:dLbl>
            <c:dLbl>
              <c:idx val="4"/>
              <c:layout>
                <c:manualLayout>
                  <c:x val="-1.4183852866250728E-2"/>
                  <c:y val="9.3280763808327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53F-41BB-AC23-ECC7CABEC238}"/>
                </c:ext>
              </c:extLst>
            </c:dLbl>
            <c:dLbl>
              <c:idx val="5"/>
              <c:layout>
                <c:manualLayout>
                  <c:x val="0"/>
                  <c:y val="-7.610825326040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53F-41BB-AC23-ECC7CABEC238}"/>
                </c:ext>
              </c:extLst>
            </c:dLbl>
            <c:dLbl>
              <c:idx val="6"/>
              <c:layout>
                <c:manualLayout>
                  <c:x val="3.403617921595456E-2"/>
                  <c:y val="-0.23168528216933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53F-41BB-AC23-ECC7CABEC238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0324949274641999"/>
                  <c:y val="8.5963747352791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2">
                      <a:lumMod val="75000"/>
                    </a:schemeClr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ЖКХ</c:v>
                </c:pt>
                <c:pt idx="1">
                  <c:v>Нац. безопасность и правоохранительная деятельность</c:v>
                </c:pt>
                <c:pt idx="2">
                  <c:v>Общегосударственные вопросы</c:v>
                </c:pt>
                <c:pt idx="3">
                  <c:v>Обслуживание государственного и муниципального долга</c:v>
                </c:pt>
                <c:pt idx="4">
                  <c:v>Образование</c:v>
                </c:pt>
                <c:pt idx="5">
                  <c:v>Социальная политика</c:v>
                </c:pt>
                <c:pt idx="6">
                  <c:v>Средства массовой информации </c:v>
                </c:pt>
                <c:pt idx="7">
                  <c:v>Национ. экономика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352.1</c:v>
                </c:pt>
                <c:pt idx="1">
                  <c:v>4.4000000000000004</c:v>
                </c:pt>
                <c:pt idx="2">
                  <c:v>263.10000000000002</c:v>
                </c:pt>
                <c:pt idx="3" formatCode="0.00">
                  <c:v>0.06</c:v>
                </c:pt>
                <c:pt idx="4">
                  <c:v>4.5999999999999996</c:v>
                </c:pt>
                <c:pt idx="5">
                  <c:v>56.7</c:v>
                </c:pt>
                <c:pt idx="6">
                  <c:v>0.66</c:v>
                </c:pt>
                <c:pt idx="7">
                  <c:v>229.6</c:v>
                </c:pt>
                <c:pt idx="8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53F-41BB-AC23-ECC7CABEC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228745362386991E-2"/>
          <c:y val="0.12326485868314555"/>
          <c:w val="0.74252799986065399"/>
          <c:h val="0.876735141316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Pt>
            <c:idx val="7"/>
            <c:bubble3D val="0"/>
            <c:explosion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0-57C5-4635-9803-5C6A4E429253}"/>
              </c:ext>
            </c:extLst>
          </c:dPt>
          <c:dLbls>
            <c:dLbl>
              <c:idx val="0"/>
              <c:layout>
                <c:manualLayout>
                  <c:x val="-0.11535046375484038"/>
                  <c:y val="8.20165280780768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668592974653127E-3"/>
                  <c:y val="8.05680982536331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826219852632937E-2"/>
                  <c:y val="-0.25554891725317236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558273353040015E-2"/>
                  <c:y val="0.18577206491514014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 dirty="0" smtClean="0"/>
                      <a:t>0,7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091145155905934E-2"/>
                  <c:y val="0.149851605304079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298497124849115E-2"/>
                  <c:y val="6.93094395110497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307577087619189E-2"/>
                  <c:y val="-0.225356079316750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3697976577062645"/>
                  <c:y val="4.5287508847113335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0166193007959541E-2"/>
                  <c:y val="3.91976649059195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2">
                      <a:lumMod val="75000"/>
                    </a:schemeClr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ЖКХ</c:v>
                </c:pt>
                <c:pt idx="1">
                  <c:v>Нац. безопасность и правоохранительная деятельность</c:v>
                </c:pt>
                <c:pt idx="2">
                  <c:v>Общегосударственные вопросы</c:v>
                </c:pt>
                <c:pt idx="3">
                  <c:v>Обслуживание государственного и муниципального долга</c:v>
                </c:pt>
                <c:pt idx="4">
                  <c:v>Образование</c:v>
                </c:pt>
                <c:pt idx="5">
                  <c:v>Социальная политика</c:v>
                </c:pt>
                <c:pt idx="6">
                  <c:v>Средства массовой информации </c:v>
                </c:pt>
                <c:pt idx="7">
                  <c:v>Национ. экономика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247.4</c:v>
                </c:pt>
                <c:pt idx="1">
                  <c:v>4.5</c:v>
                </c:pt>
                <c:pt idx="2">
                  <c:v>260.7</c:v>
                </c:pt>
                <c:pt idx="3" formatCode="0.00">
                  <c:v>0.7</c:v>
                </c:pt>
                <c:pt idx="4">
                  <c:v>4.9000000000000004</c:v>
                </c:pt>
                <c:pt idx="5">
                  <c:v>57.3</c:v>
                </c:pt>
                <c:pt idx="6">
                  <c:v>0.7</c:v>
                </c:pt>
                <c:pt idx="7">
                  <c:v>216.8</c:v>
                </c:pt>
                <c:pt idx="8">
                  <c:v>38.200000000000003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7C5-4635-9803-5C6A4E429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0.0084</cdr:x>
      <cdr:y>0.00211</cdr:y>
    </cdr:from>
    <cdr:to>
      <cdr:x>0.43697</cdr:x>
      <cdr:y>0.08816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979" y="9281"/>
          <a:ext cx="3672437" cy="378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2023 год: Всего расходов 1 213,0 млн ₽</a:t>
          </a:r>
          <a:endParaRPr lang="ru-RU" sz="1400" b="1" u="sng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0.01681</cdr:x>
      <cdr:y>0.27831</cdr:y>
    </cdr:from>
    <cdr:to>
      <cdr:x>0.03782</cdr:x>
      <cdr:y>0.31106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44016" y="1224136"/>
          <a:ext cx="180034" cy="14404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0.01754</cdr:x>
      <cdr:y>0</cdr:y>
    </cdr:from>
    <cdr:to>
      <cdr:x>0.87719</cdr:x>
      <cdr:y>0.16272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992" y="0"/>
          <a:ext cx="3528408" cy="377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2024 год: Всего </a:t>
          </a:r>
          <a:r>
            <a:rPr lang="ru-RU" sz="1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расходов </a:t>
          </a: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930,3 млн ₽</a:t>
          </a:r>
          <a:endParaRPr lang="ru-RU" sz="1400" b="1" u="sng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0.05263</cdr:x>
      <cdr:y>0.37977</cdr:y>
    </cdr:from>
    <cdr:to>
      <cdr:x>0.08772</cdr:x>
      <cdr:y>0.4728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16024" y="881935"/>
          <a:ext cx="144007" cy="21603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0.13326</cdr:x>
      <cdr:y>0</cdr:y>
    </cdr:from>
    <cdr:to>
      <cdr:x>0.91717</cdr:x>
      <cdr:y>0.13287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2068" y="0"/>
          <a:ext cx="3600400" cy="342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2025 </a:t>
          </a:r>
          <a:r>
            <a:rPr lang="ru-RU" sz="1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год</a:t>
          </a: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 Всего расходов 831,2 млн ₽</a:t>
          </a:r>
          <a:endParaRPr lang="ru-RU" sz="1400" b="1" u="sng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0.05202</cdr:x>
      <cdr:y>0.4965</cdr:y>
    </cdr:from>
    <cdr:to>
      <cdr:x>0.08918</cdr:x>
      <cdr:y>0.55245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252028" y="1278142"/>
          <a:ext cx="180020" cy="1440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331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083C2075-DA76-4FE2-98E0-0307A2899FBE}" type="datetimeFigureOut">
              <a:rPr lang="ru-RU" smtClean="0"/>
              <a:t>25.01.2023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6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3316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CF58E687-6B80-4EC8-B7AF-7CBDB64BCA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59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37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00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35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56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13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8CD-2A98-4A5D-B563-DF306404047F}" type="datetime1">
              <a:rPr lang="ru-RU" smtClean="0"/>
              <a:t>25.01.2023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8B9F-96BB-41D4-8DEF-09AAB93ECC93}" type="datetime1">
              <a:rPr lang="ru-RU" smtClean="0"/>
              <a:t>25.01.2023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2B9E-38DA-4101-8D30-22E9CA2C6F71}" type="datetime1">
              <a:rPr lang="ru-RU" smtClean="0"/>
              <a:t>25.01.2023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C4B8-49FC-4F34-9F6B-256676B15C02}" type="datetime1">
              <a:rPr lang="ru-RU" smtClean="0"/>
              <a:t>25.01.2023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B386-77BB-42B5-A5CC-C6446EAEE243}" type="datetime1">
              <a:rPr lang="ru-RU" smtClean="0"/>
              <a:t>25.01.2023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8CBA-784B-4F90-B2A3-D8990CB21FBC}" type="datetime1">
              <a:rPr lang="ru-RU" smtClean="0"/>
              <a:t>25.01.2023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93F2-53FA-4ACB-B071-C327B2159E9D}" type="datetime1">
              <a:rPr lang="ru-RU" smtClean="0"/>
              <a:t>25.01.2023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1A27-30E8-40D8-BB0A-23338C190C6D}" type="datetime1">
              <a:rPr lang="ru-RU" smtClean="0"/>
              <a:t>25.01.2023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BD45-32BB-47FC-98DC-511F98CB48BB}" type="datetime1">
              <a:rPr lang="ru-RU" smtClean="0"/>
              <a:t>25.01.2023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97FD-70D2-4B06-A7E6-F59BAB77C397}" type="datetime1">
              <a:rPr lang="ru-RU" smtClean="0"/>
              <a:t>25.01.2023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494B-9F7B-4494-BCEA-6F04FB02CCFC}" type="datetime1">
              <a:rPr lang="ru-RU" smtClean="0"/>
              <a:t>25.01.2023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41B06-01A6-4DA9-A585-7CA1A944B944}" type="datetime1">
              <a:rPr lang="ru-RU" smtClean="0"/>
              <a:t>25.01.2023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#P39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#P239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#P355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#P522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#P758"/><Relationship Id="rId4" Type="http://schemas.openxmlformats.org/officeDocument/2006/relationships/hyperlink" Target="#P651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#P850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consultantplus://offline/ref=FCB33543A1927109283645AB47315E2A7A44A9B9D568F29CFD3CA9B81A2D7039A68E5FA4D6519B06073C02635CEA380458A556D243ACDFDFK7IFL" TargetMode="External"/><Relationship Id="rId4" Type="http://schemas.openxmlformats.org/officeDocument/2006/relationships/hyperlink" Target="consultantplus://offline/ref=FCB33543A192710928365BA6515D09267D4DFFB7D86AFBC2A663F2E54D247A6EE1C106F4920494030729573306BD3507K5ID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#P176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#P599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#P257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#P422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#P568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#P739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#P38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#P328"/><Relationship Id="rId4" Type="http://schemas.openxmlformats.org/officeDocument/2006/relationships/hyperlink" Target="consultantplus://offline/ref=0CCEA2C817C425479AB66AAB9C3B38C3858F573A93D430D09C5F1C523EDA56C6800364DB47BB8163B927F761394Ey8N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#P473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gorfinup@at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dm-nmar.r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78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226922"/>
            <a:ext cx="62440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Совета городского округа "Город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Нарьян-Мар" от 22.12.2022 №403-р "О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бюджете муниципального образования "Городской округ "Город Нарьян-Мар" на 2023 год и плановый период 2024 и 2025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годов"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85" y="68794"/>
            <a:ext cx="398587" cy="41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48772" y="65846"/>
            <a:ext cx="3264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Администрация муниципального образования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"Городской округ "Город Нарьян-Мар"</a:t>
            </a:r>
          </a:p>
        </p:txBody>
      </p:sp>
    </p:spTree>
    <p:extLst>
      <p:ext uri="{BB962C8B-B14F-4D97-AF65-F5344CB8AC3E}">
        <p14:creationId xmlns:p14="http://schemas.microsoft.com/office/powerpoint/2010/main" val="30857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7992" y="0"/>
            <a:ext cx="5499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БЕЗВОЗМЕЗДНЫЕ ПОСТУПЛЕНИЯ</a:t>
            </a:r>
            <a:endParaRPr lang="ru-RU" sz="2400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61020682"/>
              </p:ext>
            </p:extLst>
          </p:nvPr>
        </p:nvGraphicFramePr>
        <p:xfrm>
          <a:off x="323528" y="468551"/>
          <a:ext cx="8640960" cy="187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708432"/>
              </p:ext>
            </p:extLst>
          </p:nvPr>
        </p:nvGraphicFramePr>
        <p:xfrm>
          <a:off x="107504" y="2355726"/>
          <a:ext cx="8794096" cy="265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16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/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2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/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₽/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6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41,2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142,7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142,7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142,7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428,7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447,8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165,4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62,0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38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20,4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99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безвозмездные поступления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40,1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6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Возврат остатков субсидий, субвенций  и иных межбюджетных трансфертов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-1,5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052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529,4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596,2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313,5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210,4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4860478"/>
            <a:ext cx="395536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104" y="3003798"/>
            <a:ext cx="8781376" cy="27550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1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348841"/>
              </p:ext>
            </p:extLst>
          </p:nvPr>
        </p:nvGraphicFramePr>
        <p:xfrm>
          <a:off x="140699" y="699542"/>
          <a:ext cx="8967803" cy="4164675"/>
        </p:xfrm>
        <a:graphic>
          <a:graphicData uri="http://schemas.openxmlformats.org/drawingml/2006/table">
            <a:tbl>
              <a:tblPr/>
              <a:tblGrid>
                <a:gridCol w="5935396"/>
                <a:gridCol w="1088193"/>
                <a:gridCol w="1006652"/>
                <a:gridCol w="937562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marL="91443" marR="91443"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 план</a:t>
                      </a:r>
                    </a:p>
                  </a:txBody>
                  <a:tcPr marL="0" marR="0"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 план</a:t>
                      </a:r>
                    </a:p>
                  </a:txBody>
                  <a:tcPr marL="0" marR="0"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 план</a:t>
                      </a:r>
                    </a:p>
                  </a:txBody>
                  <a:tcPr marL="0" marR="0"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5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611 725,5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616 209,5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620 418,5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489 750,7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491 709,7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493 676,6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7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Акцизы по подакцизным товарам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6 511,0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6 511,0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6 511,0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уплаты акцизов на дизельное топливо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3 014,5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3 014,5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3 014,5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уплаты акцизов на моторные масла для дизельных и (или) карбюраторных (инжекторных) двигателей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16,8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09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уплаты акцизов на автомобильный бензин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3 942,5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3 942,5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3 942,5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уплаты акцизов на прямогонный бензин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- 462,8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- 462,8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- 462,8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 на совокупный доход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52 500,0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54 300,0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55 800,0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000,0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48 500,0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49 500,0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  <a:endParaRPr lang="ru-RU" sz="10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41 300,0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42 700,0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43 600,0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0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</a:t>
                      </a:r>
                      <a:endParaRPr lang="ru-RU" sz="10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5 700,0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5 800,0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5 900,0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03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сельскохозяйственный налог</a:t>
                      </a: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2 200,0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2 500,0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3 000,0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7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3 300,0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3 300,0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3 300,0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5620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на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</a:p>
          <a:p>
            <a:pPr algn="ctr">
              <a:defRPr/>
            </a:pP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поступлениях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бюджет по видам доходов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352" y="1461891"/>
            <a:ext cx="8964152" cy="20349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4352" y="1665384"/>
            <a:ext cx="8964152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4352" y="3063275"/>
            <a:ext cx="8964152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4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537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901547"/>
              </p:ext>
            </p:extLst>
          </p:nvPr>
        </p:nvGraphicFramePr>
        <p:xfrm>
          <a:off x="87776" y="631042"/>
          <a:ext cx="8856663" cy="4257122"/>
        </p:xfrm>
        <a:graphic>
          <a:graphicData uri="http://schemas.openxmlformats.org/drawingml/2006/table">
            <a:tbl>
              <a:tblPr/>
              <a:tblGrid>
                <a:gridCol w="5256263"/>
                <a:gridCol w="1223912"/>
                <a:gridCol w="1152525"/>
                <a:gridCol w="1223963"/>
              </a:tblGrid>
              <a:tr h="50054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 план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 план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 план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4595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имущество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22 073,0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22 073,0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22 073,0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880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имущество физических лиц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8 173,0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8 173,0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8 173,0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344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13 900,0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13 900,0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13 900,0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06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Государственная пошлина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6 315,0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6 425,0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6 615,0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861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 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29 460,6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30 075,6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30 627,7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781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16 600,1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17 131,2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17 683,5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943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Плата по соглашениям об установлении сервитута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861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поступления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12 860,3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12 944,2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12 944,2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763">
                <a:tc>
                  <a:txBody>
                    <a:bodyPr/>
                    <a:lstStyle/>
                    <a:p>
                      <a:pPr marL="36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146">
                <a:tc>
                  <a:txBody>
                    <a:bodyPr/>
                    <a:lstStyle/>
                    <a:p>
                      <a:pPr marL="36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763">
                <a:tc>
                  <a:txBody>
                    <a:bodyPr/>
                    <a:lstStyle/>
                    <a:p>
                      <a:pPr marL="36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оказания платных услуг (работ)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431">
                <a:tc>
                  <a:txBody>
                    <a:bodyPr/>
                    <a:lstStyle/>
                    <a:p>
                      <a:pPr marL="36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1 880,9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1 880,9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1 880,9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546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на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  <a:endParaRPr lang="ru-RU" b="1" u="sng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поступлениях в бюджет по видам доходов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7776" y="1203598"/>
            <a:ext cx="8883196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260" y="1923678"/>
            <a:ext cx="8876712" cy="24832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8409" y="3813365"/>
            <a:ext cx="8873147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916" y="2172000"/>
            <a:ext cx="8878056" cy="42088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470" y="4350817"/>
            <a:ext cx="8876446" cy="33030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20" y="4681117"/>
            <a:ext cx="8883196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2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0619" y="485709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182849"/>
              </p:ext>
            </p:extLst>
          </p:nvPr>
        </p:nvGraphicFramePr>
        <p:xfrm>
          <a:off x="107504" y="646876"/>
          <a:ext cx="8928991" cy="4418598"/>
        </p:xfrm>
        <a:graphic>
          <a:graphicData uri="http://schemas.openxmlformats.org/drawingml/2006/table">
            <a:tbl>
              <a:tblPr/>
              <a:tblGrid>
                <a:gridCol w="5760640"/>
                <a:gridCol w="1080120"/>
                <a:gridCol w="1008112"/>
                <a:gridCol w="1080119"/>
              </a:tblGrid>
              <a:tr h="50093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marL="91443" marR="91443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2023г. план</a:t>
                      </a: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2024г. план</a:t>
                      </a: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2025г. план</a:t>
                      </a: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26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596 182,6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313 516,1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210 417,3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4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на выравнивание бюджетной обеспеченности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142 706,1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142 706,1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142 706,1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4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бюджетам бюджетной системы РФ (межбюджетные субсидии)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447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777,2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165 400,6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62 002,1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6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бюджетам на софинансирование капитальных вложений в объекты муниципальной собственности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287 713,2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4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бюджетам на реализацию мероприятий по обеспечению жильем молодых семей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11 671,9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12 286,8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12 395,5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4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бюджетам на реализацию программ формирования современной городской среды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555,6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111 111,2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1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субсидии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92 836,5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42 002,6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49 606,6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бюджетам бюджетной системы Российской Федерации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5 699,3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5 409,4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5 709,1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19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местным бюджетам на выполнение передаваемых полномочий субъектов РФ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5 698,3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5 408,4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5 708,2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6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бюджетам на осуществление полномочий по составлению (изменению) списков кандидатов в присяжные заседатели федеральных судов общей юрисдикции в РФ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9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cap="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доходов:</a:t>
                      </a:r>
                      <a:endParaRPr lang="ru-RU" sz="1400" b="1" i="0" u="none" strike="noStrike" cap="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1 207 908,1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929 725,6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830 835,8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546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на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  <a:endParaRPr lang="ru-RU" b="1" u="sng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поступлениях в бюджет по видам доходов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347615"/>
            <a:ext cx="8928992" cy="28803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635646"/>
            <a:ext cx="8928992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3844" y="3363838"/>
            <a:ext cx="8928992" cy="28803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685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 РАСХОДОВ ГОРОДСКОГО БЮДЖЕТА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55059787"/>
              </p:ext>
            </p:extLst>
          </p:nvPr>
        </p:nvGraphicFramePr>
        <p:xfrm>
          <a:off x="107504" y="339502"/>
          <a:ext cx="8568952" cy="439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34024834"/>
              </p:ext>
            </p:extLst>
          </p:nvPr>
        </p:nvGraphicFramePr>
        <p:xfrm>
          <a:off x="107504" y="2841943"/>
          <a:ext cx="4104456" cy="232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82795299"/>
              </p:ext>
            </p:extLst>
          </p:nvPr>
        </p:nvGraphicFramePr>
        <p:xfrm>
          <a:off x="4139952" y="2517744"/>
          <a:ext cx="4844909" cy="257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720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6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9185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884518"/>
              </p:ext>
            </p:extLst>
          </p:nvPr>
        </p:nvGraphicFramePr>
        <p:xfrm>
          <a:off x="107506" y="699542"/>
          <a:ext cx="8857231" cy="4104456"/>
        </p:xfrm>
        <a:graphic>
          <a:graphicData uri="http://schemas.openxmlformats.org/drawingml/2006/table">
            <a:tbl>
              <a:tblPr/>
              <a:tblGrid>
                <a:gridCol w="4573687"/>
                <a:gridCol w="508187"/>
                <a:gridCol w="508187"/>
                <a:gridCol w="1088973"/>
                <a:gridCol w="1161571"/>
                <a:gridCol w="1016626"/>
              </a:tblGrid>
              <a:tr h="48259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marL="91443" marR="91443" marT="45719" marB="4571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</a:p>
                  </a:txBody>
                  <a:tcPr marL="91443" marR="91443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</a:p>
                  </a:txBody>
                  <a:tcPr marL="91443" marR="91443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 план</a:t>
                      </a:r>
                    </a:p>
                  </a:txBody>
                  <a:tcPr marL="0" marR="0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 план</a:t>
                      </a:r>
                    </a:p>
                  </a:txBody>
                  <a:tcPr marL="0" marR="0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 план</a:t>
                      </a:r>
                    </a:p>
                  </a:txBody>
                  <a:tcPr marL="0" marR="0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2816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cap="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 расходов:</a:t>
                      </a:r>
                      <a:endParaRPr lang="ru-RU" sz="1300" b="1" i="0" u="none" strike="noStrike" cap="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1 213 058,1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930 325,8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831 169,1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259 778,1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263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089,7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260 737,1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5 565,9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5 445,9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5 565,9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7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33 761,5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33 027,0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33 062,0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86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154 110,9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153 966,4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153 966,4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Судебная система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3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41 705,4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40 832,7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40 472,7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7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Международные отношения и международное сотрудничество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320,0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320,0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320,0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Резервные фонды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3 672,6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12 150,5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9 931,1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4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общегосударственные вопросы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20 640,8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17 346,2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17 418,1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593"/>
            <a:ext cx="89644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на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годов по разделам подразделам классификации расходов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407091"/>
            <a:ext cx="8856984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3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5908" y="48537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277015"/>
              </p:ext>
            </p:extLst>
          </p:nvPr>
        </p:nvGraphicFramePr>
        <p:xfrm>
          <a:off x="117222" y="622782"/>
          <a:ext cx="8929342" cy="4181216"/>
        </p:xfrm>
        <a:graphic>
          <a:graphicData uri="http://schemas.openxmlformats.org/drawingml/2006/table">
            <a:tbl>
              <a:tblPr/>
              <a:tblGrid>
                <a:gridCol w="4718924"/>
                <a:gridCol w="508154"/>
                <a:gridCol w="508154"/>
                <a:gridCol w="1177359"/>
                <a:gridCol w="1008152"/>
                <a:gridCol w="1008599"/>
              </a:tblGrid>
              <a:tr h="48674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</a:p>
                  </a:txBody>
                  <a:tcPr marL="91447" marR="91447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</a:p>
                  </a:txBody>
                  <a:tcPr marL="91447" marR="91447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 план</a:t>
                      </a:r>
                    </a:p>
                  </a:txBody>
                  <a:tcPr marL="0" marR="0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 план</a:t>
                      </a:r>
                    </a:p>
                  </a:txBody>
                  <a:tcPr marL="0" marR="0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 план</a:t>
                      </a:r>
                    </a:p>
                  </a:txBody>
                  <a:tcPr marL="0" marR="0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1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828,0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4 472,7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4 473,4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6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Гражданская оборона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711,3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663,4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663,7 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29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3 607,7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3 299,9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3 299,9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61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509,0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509,4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509,8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380 709,8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229 582,5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216 827,0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0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Транспорт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57 671,6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60 001,2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60 155,7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Дорожное хозяйство (дорожные фонды)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318 745,6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165 288,7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152 378,7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4 292,6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4 292,6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4 292,6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504 765,8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352 085,3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247 401,1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Коммунальное хозяйство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190 237,4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34 702,2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35 858,2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Благоустройство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117 720,1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171 803,0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66 523,5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жилищно-коммунального хозяйства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196 808,3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145 580,1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145 019,4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593"/>
            <a:ext cx="89644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на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годов по разделам подразделам классификации расходов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7222" y="1138802"/>
            <a:ext cx="8919274" cy="43204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566" y="2715766"/>
            <a:ext cx="8919274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6940" y="3766147"/>
            <a:ext cx="8919274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4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861948"/>
              </p:ext>
            </p:extLst>
          </p:nvPr>
        </p:nvGraphicFramePr>
        <p:xfrm>
          <a:off x="76508" y="632844"/>
          <a:ext cx="8940732" cy="4338805"/>
        </p:xfrm>
        <a:graphic>
          <a:graphicData uri="http://schemas.openxmlformats.org/drawingml/2006/table">
            <a:tbl>
              <a:tblPr/>
              <a:tblGrid>
                <a:gridCol w="4855532"/>
                <a:gridCol w="504056"/>
                <a:gridCol w="551737"/>
                <a:gridCol w="1021710"/>
                <a:gridCol w="1021710"/>
                <a:gridCol w="985987"/>
              </a:tblGrid>
              <a:tr h="53147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marL="91443" marR="91443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</a:p>
                  </a:txBody>
                  <a:tcPr marL="91443" marR="91443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</a:p>
                  </a:txBody>
                  <a:tcPr marL="91443" marR="91443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 план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 план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 план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026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5 813,8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4 659,8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4 890,7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2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1 073,7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140,6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Молодежная политика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1 086,0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1 086,0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1 086,0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6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3 654,1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3 433,2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3 662,0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89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56 431,0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56 716,3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57 325,3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Пенсионное обеспечение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37 291,1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37 291,1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37 291,1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2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6 985,7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6 637,0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865,0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Охрана семьи и детства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12 032,9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12 666,9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13 047,9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социальной политики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121,3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121,3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121,3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9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Периодическая печать и издательства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ГОС. И МУНИЦИПАЛЬНОГО ДОЛГА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675,0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1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Условно утвержденные расходы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18 987,9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38 172,9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508" y="1"/>
            <a:ext cx="90269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на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годов по разделам подразделам классификации расходов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52" y="1203598"/>
            <a:ext cx="8987500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075" y="2427734"/>
            <a:ext cx="8998421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08" y="3743022"/>
            <a:ext cx="8998422" cy="19688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074" y="4227934"/>
            <a:ext cx="8987499" cy="28803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075" y="4731991"/>
            <a:ext cx="8987500" cy="31309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9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746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МУНИЦИПАЛЬНЫЕ ПРОГРАММЫ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531929"/>
              </p:ext>
            </p:extLst>
          </p:nvPr>
        </p:nvGraphicFramePr>
        <p:xfrm>
          <a:off x="0" y="519522"/>
          <a:ext cx="9144000" cy="4327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663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86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3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49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49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7205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/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₽/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2023 год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Доля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расходов в 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2024 год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2025 год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89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МП "Повышение эффективности реализации молодежной политики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74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"Совершенствование и развитие муниципального управления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363,3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31,4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346,0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346,3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59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"Развитие предпринимательства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179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"Развитие институтов гражданского общества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504,2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43,5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294,5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283,7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032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МП "Формирование комфортной городской среды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99,4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8,6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157,7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"Поддержка отдельных категорий граждан муниципального образования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43,8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43,5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43,7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МП "Повышение качества водоснабжения муниципального образования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140,4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12,1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ПРОГРАММНЫЕ РАСХОДЫ: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1 158,4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849,0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733,1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2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94833"/>
              </p:ext>
            </p:extLst>
          </p:nvPr>
        </p:nvGraphicFramePr>
        <p:xfrm>
          <a:off x="32109" y="0"/>
          <a:ext cx="9108504" cy="5020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815"/>
                <a:gridCol w="7527689"/>
              </a:tblGrid>
              <a:tr h="6835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07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Развитие условий жизнеобеспечения и безопасности жизнедеятельности населения муниципального образования</a:t>
                      </a:r>
                    </a:p>
                    <a:p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6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сноса жилищного фонда, непригодного для проживания, и аварийных сооружений;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доступными жилищно-коммунальными и бытовыми услугами населения города;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осуществление мероприятий по защите населения и территории муниципального образования "Городской округ "Город Нарьян-Мар" от чрезвычайных ситуаций природного и техногенного характера, включая поддержку в состоянии постоянной готовности к использованию систем оповещения населения об опасности;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повышения эффективности и надежности теплоснабжения, водоснабжения, водоотведения и очистки сточных вод;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работ по содержанию объектов благоустройства, расположенных на территории города;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привлечения молодыми семьями собственных средств, дополнительных финансовых средств банков и других организаций, предоставляющих кредиты и займы для приобретения (строительства) жилья или строительства индивидуального жилого дома, в том числе, ипотечные жилищные кредиты;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предоставление компенсационных выплат гражданам на оплату части процентов за пользование кредитами на приобретение (строительство) жилья;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переселения граждан из непригодного для проживания жилищного фонда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82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площади снесенного жилищного фонда, непригодного для проживания;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риска возникновения чрезвычайных ситуаций для населения;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пожарной безопасности на территории МО "Городской округ "Город Нарьян-Мар";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уровня информирования населения о мерах безопасности при возникновении чрезвычайных ситуаций любого характера, в том числе террористической и экстремистской направленности;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отсутствие аварий в отчетный период, возникших на сетях тепло-, водоснабжения и водоотведения;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уровня обеспеченности жильем молодых семей и иных категорий граждан;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деятельности МКУ "Чистый город".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9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603" y="195486"/>
            <a:ext cx="321060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Главная цель</a:t>
            </a:r>
            <a:endParaRPr lang="ru-RU" sz="2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944115" y="805639"/>
            <a:ext cx="7567629" cy="57797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сбалансированности и устойчивости городского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бюджета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6773" y="1334770"/>
            <a:ext cx="360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lang="ru-RU" alt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033221" y="3219822"/>
            <a:ext cx="7478523" cy="540060"/>
          </a:xfrm>
          <a:prstGeom prst="chevron">
            <a:avLst/>
          </a:prstGeom>
          <a:solidFill>
            <a:srgbClr val="00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Повышение качества и эффективности управления муниципальным долгом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039161" y="1873434"/>
            <a:ext cx="7479486" cy="545727"/>
          </a:xfrm>
          <a:prstGeom prst="chevron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Сохранение и развитие доходных источников городского бюджета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039161" y="2499742"/>
            <a:ext cx="7479486" cy="628289"/>
          </a:xfrm>
          <a:prstGeom prst="chevron">
            <a:avLst/>
          </a:prstGeom>
          <a:solidFill>
            <a:srgbClr val="9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Повышение эффективности расходов городского бюджета 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45624" y="4869656"/>
            <a:ext cx="298376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6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095267"/>
              </p:ext>
            </p:extLst>
          </p:nvPr>
        </p:nvGraphicFramePr>
        <p:xfrm>
          <a:off x="17945" y="338554"/>
          <a:ext cx="9108502" cy="4774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8031"/>
                <a:gridCol w="588129"/>
                <a:gridCol w="637985"/>
                <a:gridCol w="567097"/>
                <a:gridCol w="567097"/>
                <a:gridCol w="496210"/>
                <a:gridCol w="496210"/>
                <a:gridCol w="425323"/>
                <a:gridCol w="496210"/>
                <a:gridCol w="496210"/>
              </a:tblGrid>
              <a:tr h="452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2018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9939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3" action="ppaction://hlinkfile"/>
                        </a:rPr>
                        <a:t>программа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"Повышение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7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снесенного жилищного фонда, признанного непригодным для проживания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 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2 659,0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12 387,7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605,5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2 548,8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2 435,2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3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предписаний контролирующих надзорных органов при осуществлении мероприятий по защите населения и территории муниципального образования "Городской округ "Город Нарьян-Мар" от чрезвычайных ситуаций природного и техногенного характера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7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Степень технической готовности объекта - автоматизированной системы централизованного оповещения населения об угрозах возникновения чрезвычайных ситуаций природного и техногенного характера в мирное и военное время, интегрированной к окружной системе оповещения на территории муниципального образования "Городской округ "Город Нарьян-Мар"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аварий на сетях ресурсоснабжающих организаций, подготовленных к эксплуатации в осенне-зимних условиях в рамках муниципальной программы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семей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граждан, являющихся заемщиками ипотечных кредитов, получающих компенсационные выплаты на приобретение (строительство) жилья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семей, улучшивших жилищные условия за счет предоставления гражданам компенсационных выплат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семей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средств, фактически использованных на обеспечение деятельности МКУ "Чистый город", к общему объему средств, предусмотренных на обеспечение деятельности МКУ "Чистый город"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9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0536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902593"/>
              </p:ext>
            </p:extLst>
          </p:nvPr>
        </p:nvGraphicFramePr>
        <p:xfrm>
          <a:off x="-2" y="483518"/>
          <a:ext cx="9108506" cy="4267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2018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3" action="ppaction://hlinkfile"/>
                        </a:rPr>
                        <a:t>Подпрограмма 1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"Организация благоприятных и безопасных условий для проживания граждан"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7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снесенных домов, признанных непригодными для проживания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домов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обеспечения граждан доступными жилищно-коммунальными и бытовыми услугами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96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4" action="ppaction://hlinkfile"/>
                        </a:rPr>
                        <a:t>Подпрограмма 2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"Обеспечение безопасности жизнедеятельности населения городского округа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0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Степень технической готовности объекта - автоматизированной системы централизованного оповещения населения об угрозах возникновения чрезвычайных ситуаций природного и техногенного характера в мирное и военное время, интегрированной к окружной системе оповещения на территории муниципального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образования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капитально отремонтированных пожарных водоемов на территории муниципального образования "Городской округ "Город Нарьян-Мар" от плановых мероприятий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предписаний со стороны контролирующих надзорных органов по содержанию пожарных водоемов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обеспеченности резерва материально-технических средств, используемых в целях гражданской обороны, защиты населения и территории МО "Городской округ "Город Нарьян-Мар" от чрезвычайных ситуаций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6266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73445"/>
              </p:ext>
            </p:extLst>
          </p:nvPr>
        </p:nvGraphicFramePr>
        <p:xfrm>
          <a:off x="-2" y="483518"/>
          <a:ext cx="9108506" cy="4437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2018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3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"Обеспечение безопасности эксплуатации автомобильных дорог местного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значения и доступности общественных транспортных услуг"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протяженности автомобильных дорог общего пользования, отвечающих нормативным требованиям, в общей протяженности автомобильных дорог общего пользования местного значения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площадь междворовых проездов, расположенных на территории муниципального образования, техническое состояние которых улучшено в рамках подпрограммы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 кв.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582,0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1 394,7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доступности общественного транспорта на территории муниципального образования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961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4" action="ppaction://hlinkfile"/>
                        </a:rPr>
                        <a:t>Подпрограмма 4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"Обеспечение предоставления качественных услуг потребителям в сфере жилищно-коммунального хозяйства и степени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устойчивости и надежности функционирования коммунальных систем на территории муниципального образования"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аварий на сетях ресурсоснабжающих организаций, подготовленных к эксплуатации в осенне-зимних условиях в рамках муниципальной 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Наличие паспорта готовности муниципального образования к прохождению осенне-зимнего периода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да/ нет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5" action="ppaction://hlinkfile"/>
                        </a:rPr>
                        <a:t>Подпрограмма 5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"Обеспечение комфортных условий проживания на территории муниципального образования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Отсутствие неустраненных предписаний контролирующих организаций по качеству санитарного содержания муниципальных объектов благоустройства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5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188851"/>
              </p:ext>
            </p:extLst>
          </p:nvPr>
        </p:nvGraphicFramePr>
        <p:xfrm>
          <a:off x="17943" y="383458"/>
          <a:ext cx="9108506" cy="4147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2018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6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"Создание дополнительных условий для обеспечения жилищных прав граждан,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проживающих в МО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семей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граждан, являющихся заемщиками ипотечных кредитов, получающих компенсационные выплаты на приобретение (строительство) жилья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семей, улучшивших жилищные условия за счет предоставления гражданам компенсационных выплат в соответствии с </a:t>
                      </a:r>
                      <a:r>
                        <a:rPr lang="ru-RU" sz="9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4"/>
                        </a:rPr>
                        <a:t>законом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Ненецкого автономного округа от 29.10.2018 N 3-ОЗ "О создании дополнительных условий для расселения граждан из жилых помещений в домах, признанных аварийными, и порядке наделения органов местного самоуправления отдельными государственными полномочиями Ненецкого автономного округа"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помещений/ площадь расселенного непригодного для проживания жилищного фонда в рамках регионального проекта Ненецкого автономного округа "Обеспечение устойчивого сокращения непригодного для проживания жилищного фонда"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шт./ кв. 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0/0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0/0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0/0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0/0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8/333,7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помещений/ площадь расселенного непригодного для проживания жилищного фонда в соответствии со </a:t>
                      </a:r>
                      <a:r>
                        <a:rPr lang="ru-RU" sz="9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5"/>
                        </a:rPr>
                        <a:t>статьей 32</a:t>
                      </a: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Жилищного кодекса Российской Федерации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шт./ кв. 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1/53,5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0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7" r="13830" b="108"/>
          <a:stretch/>
        </p:blipFill>
        <p:spPr bwMode="auto">
          <a:xfrm>
            <a:off x="6697930" y="1"/>
            <a:ext cx="244606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4286" y="0"/>
            <a:ext cx="6789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уровня жизнеобеспечения и безопасности жизнедеятельности </a:t>
            </a:r>
            <a:r>
              <a:rPr lang="ru-RU" sz="1600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населения</a:t>
            </a:r>
            <a:endParaRPr lang="ru-RU" sz="1600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90771" y="681175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504,2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267744" y="681175"/>
            <a:ext cx="1872208" cy="792087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294,5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4486516" y="681175"/>
            <a:ext cx="1872208" cy="792087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283,7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023590"/>
              </p:ext>
            </p:extLst>
          </p:nvPr>
        </p:nvGraphicFramePr>
        <p:xfrm>
          <a:off x="14286" y="1563638"/>
          <a:ext cx="6609255" cy="356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0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3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3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761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благоприятных и безопасных условий для проживания граждан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74,5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34,7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35,8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41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безопасности жизнедеятельности населения города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448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безопасности эксплуатации автомобильных дорог и доступности общественных транспортных услуг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376,5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225,3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212,6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658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предоставления качественных услуг потребителям в сфере ЖКХ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14,9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64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комфортных условий проживания на территории муниципального образования</a:t>
                      </a:r>
                      <a:endParaRPr lang="ru-RU" sz="12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21,4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17,3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17,8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41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дополнительных условий для обеспечения жилищных прав граждан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12,1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13,0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6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0" t="-2" r="13793" b="-106"/>
          <a:stretch/>
        </p:blipFill>
        <p:spPr bwMode="auto">
          <a:xfrm>
            <a:off x="-14053" y="3881"/>
            <a:ext cx="284380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08794" y="14672"/>
            <a:ext cx="594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благоприятных и безопасных условий для проживания граждан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2900275" y="782316"/>
            <a:ext cx="1872208" cy="83100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74,5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5045988" y="771550"/>
            <a:ext cx="1872208" cy="84176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34,7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154963"/>
              </p:ext>
            </p:extLst>
          </p:nvPr>
        </p:nvGraphicFramePr>
        <p:xfrm>
          <a:off x="2829755" y="1923678"/>
          <a:ext cx="6252114" cy="2160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40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40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Проведение мероприятий по сносу домов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39,5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качества содержания жилищного фонда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(вывоз стоков)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6,2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населения города Нарьян-Мара доступными </a:t>
                      </a:r>
                    </a:p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жилищно-коммунальными и бытовыми услугами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28,8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28,9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30,0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163495" y="782316"/>
            <a:ext cx="1872208" cy="83100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35,8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3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Ненецкий пожарно-спасательный отряд, пожарные части и службы, Первомайская  ул., 29, Нарьян-Мар — Яндекс Карт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5" t="29582" r="31565" b="104"/>
          <a:stretch/>
        </p:blipFill>
        <p:spPr bwMode="auto">
          <a:xfrm>
            <a:off x="6452681" y="0"/>
            <a:ext cx="2691319" cy="515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147" y="8229"/>
            <a:ext cx="5748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безопасности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жизнедеятельности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населения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151816" y="998339"/>
            <a:ext cx="1872208" cy="763321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4,8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2297529" y="987574"/>
            <a:ext cx="1872208" cy="774085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4,5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212706"/>
              </p:ext>
            </p:extLst>
          </p:nvPr>
        </p:nvGraphicFramePr>
        <p:xfrm>
          <a:off x="129256" y="2067694"/>
          <a:ext cx="6386960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6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65368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Мероприятия в сфере обеспечения общественного порядка, профилактика терроризма, экстремизма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748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Обеспечение противопаводковых мероприятий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5368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Мероприятия по предупреждению и ликвидации чрезвычайных ситуаций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8748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Обеспечение пожарной безопасности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4415036" y="998340"/>
            <a:ext cx="1872208" cy="76332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4,5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142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5" r="26410"/>
          <a:stretch/>
        </p:blipFill>
        <p:spPr bwMode="auto">
          <a:xfrm>
            <a:off x="-1" y="-4116"/>
            <a:ext cx="3222105" cy="51476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22104" y="26012"/>
            <a:ext cx="6012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безопасности эксплуатации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автомобильных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дорог местного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значения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доступности общественных транспортных услуг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3298670" y="1059582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376,5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5292080" y="1059582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225,3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267682"/>
              </p:ext>
            </p:extLst>
          </p:nvPr>
        </p:nvGraphicFramePr>
        <p:xfrm>
          <a:off x="3286701" y="1858916"/>
          <a:ext cx="582293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09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09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417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доступности автомобильного транспорта общего пользования для населения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57,7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60,2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417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условий для приведения улично-дорожной сети и транспортной инфраструктуры города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9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13,2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22,8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10,3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417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подведомственных казенных учреждений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9912"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152,5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142,5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142,1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991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Региональный проект Ненецкого автономного округа "Региональная и местная дорожная сеть"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</a:tr>
              <a:tr h="269912"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153,1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266006" y="1059582"/>
            <a:ext cx="184249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212,6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720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1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r="32480" b="329"/>
          <a:stretch/>
        </p:blipFill>
        <p:spPr bwMode="auto">
          <a:xfrm>
            <a:off x="6320574" y="-7642"/>
            <a:ext cx="2823425" cy="515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24453"/>
            <a:ext cx="6320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предоставления качественных услуг потребителям в сфере ЖКХ, степени устойчивости и надежности функционирования коммунальных систем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92573" y="1635646"/>
            <a:ext cx="6135428" cy="73074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14,9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646" y="2715766"/>
            <a:ext cx="6159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Подготовка объектов коммунальной инфраструктуры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осенне-зимнему периоду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142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4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1716"/>
            <a:ext cx="5508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комфортных условий проживания на территории муниципального образования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3844585" y="1054746"/>
            <a:ext cx="1478199" cy="8689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21,4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5548729" y="1043980"/>
            <a:ext cx="1463672" cy="87969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17,3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942181"/>
              </p:ext>
            </p:extLst>
          </p:nvPr>
        </p:nvGraphicFramePr>
        <p:xfrm>
          <a:off x="3635896" y="2067694"/>
          <a:ext cx="5400600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3319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Организация освещения улиц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3319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Уборка территории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Организация мероприятий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0299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Приобретение и установка элементов        праздничного и тематического оформления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4865671"/>
                  </a:ext>
                </a:extLst>
              </a:tr>
              <a:tr h="470482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Организация благоустройства и озеленения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71188240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236296" y="1059582"/>
            <a:ext cx="1557619" cy="86409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17,8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 dirty="0"/>
          </a:p>
        </p:txBody>
      </p:sp>
      <p:pic>
        <p:nvPicPr>
          <p:cNvPr id="1028" name="Picture 4" descr="https://www.adm-nmar.ru/upload/iblock/6f4/jlz5m8jrmiewutsh9509rjsiglnzmb55/0xBHbBpOHo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8" t="-1" r="28340" b="954"/>
          <a:stretch/>
        </p:blipFill>
        <p:spPr bwMode="auto">
          <a:xfrm>
            <a:off x="0" y="-15231"/>
            <a:ext cx="3203848" cy="517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056" y="486347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8282" y="0"/>
            <a:ext cx="9136451" cy="41151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5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Прогноз социально-экономического развития муниципального образования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571361"/>
              </p:ext>
            </p:extLst>
          </p:nvPr>
        </p:nvGraphicFramePr>
        <p:xfrm>
          <a:off x="44719" y="376890"/>
          <a:ext cx="9010069" cy="4571124"/>
        </p:xfrm>
        <a:graphic>
          <a:graphicData uri="http://schemas.openxmlformats.org/drawingml/2006/table">
            <a:tbl>
              <a:tblPr/>
              <a:tblGrid>
                <a:gridCol w="3591177">
                  <a:extLst>
                    <a:ext uri="{9D8B030D-6E8A-4147-A177-3AD203B41FA5}"/>
                  </a:extLst>
                </a:gridCol>
                <a:gridCol w="662091"/>
                <a:gridCol w="260851"/>
                <a:gridCol w="603245"/>
                <a:gridCol w="260851"/>
                <a:gridCol w="531237"/>
                <a:gridCol w="146239"/>
                <a:gridCol w="573841">
                  <a:extLst>
                    <a:ext uri="{9D8B030D-6E8A-4147-A177-3AD203B41FA5}"/>
                  </a:extLst>
                </a:gridCol>
                <a:gridCol w="116835"/>
                <a:gridCol w="720080"/>
                <a:gridCol w="792088"/>
                <a:gridCol w="751534"/>
              </a:tblGrid>
              <a:tr h="82842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91435" marR="91435" marT="45703" marB="457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2020 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2021г.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2022г.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4367"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Демографическая ситуация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11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Среднегодовая численность постоянного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чел.</a:t>
                      </a:r>
                    </a:p>
                  </a:txBody>
                  <a:tcPr marL="91435" marR="91435" marT="35987" marB="359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25,344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25,666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25,956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26,263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26,562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26,864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212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Естественный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прирост (убыль) человек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0,123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0,050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0,087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0,069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0,078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0,073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26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Миграционный прирост (убыль) населения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0,262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0,209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0,236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0,223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0,229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0,226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20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14,753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15,173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15,294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15,417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15,540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15,664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54014"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Труд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7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Фонд оплаты труда работников предприятий,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организаций расположенных на территории муниципального образования 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</a:t>
                      </a:r>
                      <a:r>
                        <a:rPr 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₽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14 239,4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13 884,2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14 700,9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16 096,7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16 703,0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17 450,6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71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 списочная численность работников (без внешних совместителей)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всех предприятий и организаций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15,185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14,633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14,887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14,953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14,850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14,917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1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Среднемесячная номинальная начисленная заработная плата работников крупных и средних предприятий и НКО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₽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85 311,8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86 862,6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90 337,1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98 467,4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102 996,9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107 116,8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6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Уровень безработицы 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79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Прожиточный минимум на душу населения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₽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21 757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22 219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25 419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27 707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28 981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30 140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3020" y="1491630"/>
            <a:ext cx="9008214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50" y="2414818"/>
            <a:ext cx="9008214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282" y="4659982"/>
            <a:ext cx="9008214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975" y="3435846"/>
            <a:ext cx="9008214" cy="504056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0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4047" y="1716"/>
            <a:ext cx="5748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Создание дополнительных условий для обеспечения жилищных прав граждан, проживающих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муниципальном образовании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40834" y="931647"/>
            <a:ext cx="1872208" cy="78260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12,1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2273082" y="931647"/>
            <a:ext cx="1872208" cy="78260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12,7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495258" y="931647"/>
            <a:ext cx="1872208" cy="78260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13,0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98723"/>
              </p:ext>
            </p:extLst>
          </p:nvPr>
        </p:nvGraphicFramePr>
        <p:xfrm>
          <a:off x="151672" y="1923678"/>
          <a:ext cx="6438012" cy="149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004">
                  <a:extLst>
                    <a:ext uri="{9D8B030D-6E8A-4147-A177-3AD203B41FA5}">
                      <a16:colId xmlns="" xmlns:a16="http://schemas.microsoft.com/office/drawing/2014/main" val="3438192301"/>
                    </a:ext>
                  </a:extLst>
                </a:gridCol>
                <a:gridCol w="2146004">
                  <a:extLst>
                    <a:ext uri="{9D8B030D-6E8A-4147-A177-3AD203B41FA5}">
                      <a16:colId xmlns="" xmlns:a16="http://schemas.microsoft.com/office/drawing/2014/main" val="2959898990"/>
                    </a:ext>
                  </a:extLst>
                </a:gridCol>
                <a:gridCol w="2146004">
                  <a:extLst>
                    <a:ext uri="{9D8B030D-6E8A-4147-A177-3AD203B41FA5}">
                      <a16:colId xmlns="" xmlns:a16="http://schemas.microsoft.com/office/drawing/2014/main" val="1292349714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Обеспечение жильем молодых семей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638471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12,0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12,7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13,0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3207439"/>
                  </a:ext>
                </a:extLst>
              </a:tr>
              <a:tr h="6172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Компенсационные выплаты гражданам, являющимся заемщиками ипотечных кредитов на приобретение (строительство) жилья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95337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0,1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537882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37474" t="-401" r="40323" b="256"/>
          <a:stretch/>
        </p:blipFill>
        <p:spPr>
          <a:xfrm>
            <a:off x="7009377" y="-23821"/>
            <a:ext cx="2134623" cy="516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238" y="657188"/>
            <a:ext cx="4226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Региональная и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местная дорожная сеть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100334" y="1417415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153,1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222" y="233075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Реконструкция автомобильной дороги по ул. Заводской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г. Нарьян-Мар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4846869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62296" y="657188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Повышение качества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водоснабжения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5958440" y="1417415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140,4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0328" y="232488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Реконструкция водовода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0" y="3274673"/>
            <a:ext cx="2133880" cy="174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64338" y="2714367"/>
            <a:ext cx="47721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Реконструкция наружного водовода в две нитки от ВК-82 перекресток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улиц Пионерская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Ленина до ВК-53 район жилого дома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 по ул. Ленина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64338" y="3723878"/>
            <a:ext cx="4772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Реконструкция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водовода в две нитки на участке от ВНС-2 до т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районе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жилого дома №1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им. 60 лет Октября с устройством ВНС в микрорайоне Малый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Качгорт.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юджетные инвестиции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612528"/>
              </p:ext>
            </p:extLst>
          </p:nvPr>
        </p:nvGraphicFramePr>
        <p:xfrm>
          <a:off x="35496" y="123478"/>
          <a:ext cx="9073008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655"/>
                <a:gridCol w="7498353"/>
              </a:tblGrid>
              <a:tr h="68943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Формирование комфортной городской среды в муниципальном образовании "Городской округ "Город Нарьян-Мар"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810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благоприятных условий для системного повышения качества и комфорта городской среды на территории муниципального образования "Городской округ "Город Нарьян-Мар" и организации мероприятий массового отдыха жителей муниципального образования "Городской округ "Город Нарьян-Мар"</a:t>
                      </a:r>
                    </a:p>
                    <a:p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67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формирования единых подходов и ключевых приоритетов формирования комфортной городской среды на территории муниципального образования "Городской округ "Город Нарьян-Мар".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проведения мероприятий по благоустройству территории муниципального образования в соответствии с принятыми правилами благоустройства.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вовлечения граждан, организаций в реализацию мероприятий по благоустройству территории муниципального образования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49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количества обустроенных дворовых территорий до 7 ед.;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количества обустроенных общественных территорий до 27 ед.;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количества обустроенных мест массового отдыха (городских парков) до 2 ед.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1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684391"/>
              </p:ext>
            </p:extLst>
          </p:nvPr>
        </p:nvGraphicFramePr>
        <p:xfrm>
          <a:off x="17945" y="483518"/>
          <a:ext cx="9108502" cy="4181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8031"/>
                <a:gridCol w="91919"/>
                <a:gridCol w="496210"/>
                <a:gridCol w="637985"/>
                <a:gridCol w="567097"/>
                <a:gridCol w="567097"/>
                <a:gridCol w="496210"/>
                <a:gridCol w="496210"/>
                <a:gridCol w="425323"/>
                <a:gridCol w="496210"/>
                <a:gridCol w="496210"/>
              </a:tblGrid>
              <a:tr h="2254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2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2018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82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благоустроенных дворовых территорий на территории муниципального образования за период реализации указанной муниципальной 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благоустроенных общественных территорий на территории муниципального образования за период реализации указанной муниципальной 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3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парков, обустроенных на территории муниципального образования за период реализации указанной муниципальной 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752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1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"Формирование комфортной городской среды (благоустройство дворовых и общественных территорий)"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5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Площадь благоустроенных дворовых территорий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кв. 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4 660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4 660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4660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5660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777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Площадь благоустроенных общественных территорий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кв. 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10 900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21 012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27 322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38 004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50 657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78 657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88 657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100000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1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благоустроенных дворовых территорий от общего количества дворовых территорий, подлежащих благоустройству в рамках муниципальной 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545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4" action="ppaction://hlinkfile"/>
                        </a:rPr>
                        <a:t>Подпрограмма 2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"Формирование комфортной городской среды (благоустройство парков)"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355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реализованных проектов по благоустройству парков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9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91" y="5092"/>
            <a:ext cx="906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комфортной городской среды в муниципальном образовании "Городской округ "Город Нарьян-Мар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912" y="293179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Проекты 2023 год</a:t>
            </a:r>
            <a:endParaRPr lang="ru-RU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9" name="Picture 5" descr="C:\Users\Finkon4\Desktop\ФКГС\2023\Сахали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38" y="3301122"/>
            <a:ext cx="2452374" cy="10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35780" y="4324992"/>
            <a:ext cx="234413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Обустройство прогулочной зоны в микрорайоне Сахалин</a:t>
            </a:r>
          </a:p>
        </p:txBody>
      </p:sp>
      <p:pic>
        <p:nvPicPr>
          <p:cNvPr id="1030" name="Picture 6" descr="C:\Users\Finkon4\Desktop\ФКГС\2023\Первомайкая 1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01121"/>
            <a:ext cx="2429728" cy="10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14810" y="4371005"/>
            <a:ext cx="390003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Благоустройство общественной территории в районе МКД № 34 по ул. Первомайской, </a:t>
            </a: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3 и № 5 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ул. им. В.И. </a:t>
            </a: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Ленина</a:t>
            </a:r>
            <a:endParaRPr lang="ru-RU" sz="1300" i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989744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 dirty="0"/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1043608" y="651423"/>
            <a:ext cx="1478199" cy="8689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99,4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3878409" y="658669"/>
            <a:ext cx="1463672" cy="87969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157,7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6588224" y="651423"/>
            <a:ext cx="1636963" cy="86409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52,1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550812"/>
              </p:ext>
            </p:extLst>
          </p:nvPr>
        </p:nvGraphicFramePr>
        <p:xfrm>
          <a:off x="179512" y="1520355"/>
          <a:ext cx="8659293" cy="138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4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6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64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Основное мероприятие "Благоустройство территорий"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42,1</a:t>
                      </a: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43,2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52,1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Региональный проект Ненецкого автономного округа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"Формирование комфортной городской среды"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57,3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114,5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6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257382"/>
              </p:ext>
            </p:extLst>
          </p:nvPr>
        </p:nvGraphicFramePr>
        <p:xfrm>
          <a:off x="31082" y="32426"/>
          <a:ext cx="9001000" cy="4827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58"/>
                <a:gridCol w="7438842"/>
              </a:tblGrid>
              <a:tr h="8831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Совершенствование и развитие муниципального </a:t>
                      </a:r>
                    </a:p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управления в муниципальном образовании </a:t>
                      </a:r>
                    </a:p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"Городской округ "Город Нарьян-Мар" 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24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Совершенствование системы муниципального управления в муниципальном образовании "Городской округ "Город Нарьян-Мар"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2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качества и развитие муниципального управления в муниципальном образовании "Городской округ "Город Нарьян-Мар", повышение эффективности качества управления муниципальными финансами и имуществом.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открытого информационного пространства о деятельности органа местного самоуправления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6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Реализация Программы позволит достичь следующих результатов: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Повысить качество и развитие муниципального управления в муниципальном образовании "Городской округ "Город Нарьян-Мар", повысить эффективность качества управления муниципальными финансами и имуществом.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Обеспечить права граждан на доступ к информации о деятельности органа местного самоуправления, а также гласность и открытость деятельности органа местного самоуправления в вопросах общественно значимой информации, имеющейся в распоряжении органа местного самоуправления (с учетом ограничений, установленных законом Российской Федерации)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7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323233"/>
              </p:ext>
            </p:extLst>
          </p:nvPr>
        </p:nvGraphicFramePr>
        <p:xfrm>
          <a:off x="35498" y="483518"/>
          <a:ext cx="9073005" cy="3865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470"/>
                <a:gridCol w="576064"/>
                <a:gridCol w="717927"/>
                <a:gridCol w="564887"/>
                <a:gridCol w="564887"/>
                <a:gridCol w="494276"/>
                <a:gridCol w="494276"/>
                <a:gridCol w="423666"/>
                <a:gridCol w="494276"/>
                <a:gridCol w="494276"/>
              </a:tblGrid>
              <a:tr h="4525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39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бюджетных обязательств муниципального образования "Городской округ "Город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Нарьян-Мар"  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обоснованных жалоб по оказанию муниципальных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услуг 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средств, фактически использованных на материально-техническое обеспечение Администрации МО "Городской округ "Город Нарьян-Мар", к общему объему средств, предусмотренных на материально-техническое обеспечение Администрации МО "Городской округ "Город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Нарьян-Мар"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численности населения, которое приняло участие в опросах населения по вопросам местного значения, к общей численности населения, принявшего участие в опросах, проведенных на официальном сайте Администрации МО "Городской округ "Город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Нарьян-Мар"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объектов недвижимого имущества, вовлеченного в экономический оборот, по отношению к общему числу объектов, учтенных в реестре объектов муниципальной собственности МО "Городской округ "Город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Нарьян-Мар"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7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бюджетных обязательств муниципального образования "Городской округ "Город Нарьян-Мар" по Программе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6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1584" y="485285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654062"/>
              </p:ext>
            </p:extLst>
          </p:nvPr>
        </p:nvGraphicFramePr>
        <p:xfrm>
          <a:off x="17943" y="383458"/>
          <a:ext cx="9108506" cy="4341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6025"/>
                <a:gridCol w="725247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baseline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46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1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"Осуществление деятельности Администрации МО "Городской округ "Город Нарьян-Мар" в рамках собственных и переданных государственных полномочий"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7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бюджетных обязательств органа местного самоуправления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муниципальных служащих Администрации города Нарьян-Мара, прошедших переподготовку и повышение квалификации, от общего числа муниципальных служащих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муниципальных служащих Администрации города Нарьян-Мара, прошедших переподготовку, повышение квалификации, иные обучающие мероприятия, от общего количества муниципальных служащих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исполненных запросов в рамках предоставления муниципальной услуги, исполненных в установленные законодательством сроки, от общего числа поступивших в муниципальный архив запросов в рамках предоставления муниципальной услуги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обоснованных жалоб по оказанию муниципальных услуг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проведенных праздничных и официальных мероприятий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проектов нормативных правовых актов, прошедших антикоррупционную экспертизу, от общего числа проектов нормативных правовых актов, подлежащих антикоррупционной экспертизе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8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392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647844"/>
              </p:ext>
            </p:extLst>
          </p:nvPr>
        </p:nvGraphicFramePr>
        <p:xfrm>
          <a:off x="17943" y="383458"/>
          <a:ext cx="9108506" cy="44824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2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"Обеспечение деятельности Администрации МО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7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средств, фактически использованных на материально-техническое обеспечение Администрации МО "Городской округ "Город Нарьян-Мар", к общему объему средств, предусмотренных на материально-техническое обеспечение Администрации МО "Городской округ "Город Нарьян-Мар"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средств, фактически использованных на обеспечение деятельности МКУ "УГХ г. Нарьян-Мара", к общему объему средств, предусмотренных на обеспечение деятельности МКУ "УГХ г. Нарьян-Мара"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проведенных опросов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телевизионных эфиров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4" action="ppaction://hlinkfile"/>
                        </a:rPr>
                        <a:t>Подпрограмма 3</a:t>
                      </a: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"Управление муниципальными финансами МО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городского бюджета по налоговым и неналоговым доходам к утвержденным плановым показателям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бюджетных обязательств муниципального образования "Городской округ "Город Нарьян-Мар"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расходов городского бюджета без учета субвенций, субсидий, межбюджетных трансфертов из окружного бюджета к утвержденным плановым показателям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90967"/>
              </p:ext>
            </p:extLst>
          </p:nvPr>
        </p:nvGraphicFramePr>
        <p:xfrm>
          <a:off x="17943" y="383458"/>
          <a:ext cx="9108506" cy="4572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37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просроченной кредиторской задолженности городского бюджета по первоочередным направлениям расходов, определенных решением о бюджете, к общему объему кредиторской задолженности городского бюджета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Отношение объема муниципального долга к доходам городского бюджета без учета безвозмездных поступлений на конец отчетного периода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главных администраторов средств городского бюджета, имеющих уровень качества финансового менеджмента по рейтинговой оценке, равной или выше значения "хорошо"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размещенной в сети Интернет информации в общем объеме обязательной к размещению информации в соответствии с нормативными правовыми актами Российской Федерации, муниципального образования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4</a:t>
                      </a: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"Управление и распоряжение муниципальным имуществом МО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объектов недвижимого имущества, вовлеченного в экономический оборот, по отношению к общему числу объектов, учтенных в реестре объектов муниципальной собственности МО "Городской округ "Город Нарьян-Мар"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исполнения плановых назначений по доходам от сдачи в аренду муниципального имущества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исполнения плановых мероприятий по проверкам муниципальных предприятий и муниципальных учреждений на предмет учета муниципального имущества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9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496" y="51471"/>
            <a:ext cx="9073008" cy="36004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5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Прогноз социально-экономического развития муниципального образования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111134"/>
              </p:ext>
            </p:extLst>
          </p:nvPr>
        </p:nvGraphicFramePr>
        <p:xfrm>
          <a:off x="107504" y="483518"/>
          <a:ext cx="8940595" cy="4390253"/>
        </p:xfrm>
        <a:graphic>
          <a:graphicData uri="http://schemas.openxmlformats.org/drawingml/2006/table">
            <a:tbl>
              <a:tblPr/>
              <a:tblGrid>
                <a:gridCol w="3617822">
                  <a:extLst>
                    <a:ext uri="{9D8B030D-6E8A-4147-A177-3AD203B41FA5}"/>
                  </a:extLst>
                </a:gridCol>
                <a:gridCol w="702658"/>
                <a:gridCol w="864096"/>
                <a:gridCol w="720080"/>
                <a:gridCol w="648072"/>
                <a:gridCol w="841729"/>
                <a:gridCol w="793379"/>
                <a:gridCol w="752759"/>
              </a:tblGrid>
              <a:tr h="54985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91435" marR="91435" marT="45703" marB="457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2020г.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2021г.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2022г.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2642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Предпринимательство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Число субъектов малого и среднего предпринимательства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91435" marR="91435" marT="35987" marB="359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941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1055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1070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1085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1100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26426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itchFamily="34" charset="0"/>
                        <a:buChar char="•"/>
                      </a:pP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Индивидуальных предпринимателей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738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764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774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784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794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186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itchFamily="34" charset="0"/>
                        <a:buChar char="•"/>
                      </a:pP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Юридических лиц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301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306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Кол-во предпринимателей применяющих патентную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систему налогообложения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113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2642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Потребительский рынок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2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Оборот розничной торговли 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2 878,0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2 992,7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3 112,4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3 392,5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3 548,6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3 690,5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5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Оборот общественного питания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654,6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683,5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710,8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774,8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810,4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842,8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Индекс потребительских </a:t>
                      </a: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цен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103,4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104,0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109,0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104,6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104,0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253">
                <a:tc gridSpan="8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показатели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2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Общая площадь территории городского округа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4 512,8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4512,8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4512,8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4512,8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4512,8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4512,8</a:t>
                      </a:r>
                      <a:endParaRPr lang="ru-RU" sz="120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9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Площадь земельных участков, являющихся объектами налогообложения земельным налогом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кв.км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2,98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3,11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3,30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3,45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3,60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3,70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Общая протяженность автомобильных дорог общего пользования местного значения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43,5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49,1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3657" y="3224593"/>
            <a:ext cx="8972718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0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23528" y="87474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Совершенствование и развитие муниципального управления в муниципальном 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образовании 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"Городской округ "Город Нарьян-Мар"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5496" y="1455626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363,3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2051720" y="1455626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6,0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4067944" y="1455626"/>
            <a:ext cx="1802330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6,3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291645"/>
              </p:ext>
            </p:extLst>
          </p:nvPr>
        </p:nvGraphicFramePr>
        <p:xfrm>
          <a:off x="179512" y="2427734"/>
          <a:ext cx="5532276" cy="2514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40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40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Осуществление деятельности Администрации в рамках собственных и переданных государственных полномочий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161,0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161,3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Администрации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126,</a:t>
                      </a: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126,</a:t>
                      </a: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Управление муниципальными финансами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30,</a:t>
                      </a: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9,2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29,</a:t>
                      </a: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724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Управление и распоряжение муниципальным имуществом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36,9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29,2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28,5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7" t="1" r="22084" b="254"/>
          <a:stretch/>
        </p:blipFill>
        <p:spPr bwMode="auto">
          <a:xfrm>
            <a:off x="5940152" y="0"/>
            <a:ext cx="32038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1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392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24295"/>
              </p:ext>
            </p:extLst>
          </p:nvPr>
        </p:nvGraphicFramePr>
        <p:xfrm>
          <a:off x="107504" y="123478"/>
          <a:ext cx="8856984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163"/>
                <a:gridCol w="7319821"/>
              </a:tblGrid>
              <a:tr h="66626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предпринимательства в муниципальном образовании "Городской округ "Город Нарьян-Мар"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58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Содействие развитию малого и среднего предпринимательства на территории муниципального образования "Городской округ "Город Нарьян-Мар"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2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вовлечения в предпринимательскую деятельность активных граждан города Нарьян-Мара.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Развитие торговли.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административных барьеров и налоговой нагрузки для субъектов малого и среднего предпринимательства.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доступа предпринимателей к участию в муниципальных закупках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0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Увеличить количество субъектов малого и среднего предпринимательства до 440 единиц на 10 тыс. человек населения по состоянию на 31.12.2025.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Обеспечить население города Нарьян-Мара стационарными торговыми объектами площадью не менее 505 кв. м на 1 тыс. человек по состоянию на 31.12.2025.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Увеличить долю проектов муниципальных нормативных правовых актов, прошедших оценку регулирующего воздействия с участием субъектов малого и среднего предпринимательства, до 30% за год.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Обеспечить долю закупок среди субъектов малого предпринимательства, осуществляемых в соответствии с Федеральным законом N 44-ФЗ "О контрактной системе в сфере закупок товаров, работ, услуг для обеспечения государственных и муниципальных нужд", в размере не менее 15% за год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1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7571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810892"/>
              </p:ext>
            </p:extLst>
          </p:nvPr>
        </p:nvGraphicFramePr>
        <p:xfrm>
          <a:off x="17943" y="383458"/>
          <a:ext cx="9108506" cy="4354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Муниципальная </a:t>
                      </a:r>
                      <a:r>
                        <a:rPr lang="ru-RU" sz="10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программа</a:t>
                      </a: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"Развитие предпринимательства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субъектов малого и среднего </a:t>
                      </a: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предпринимательства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/единиц на 10 тыс. человек населения/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422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440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Обеспеченность населения города Нарьян-Мара площадью стационарных торговых </a:t>
                      </a: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объектов  /кв. м на 1 тыс. человек/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кв. </a:t>
                      </a: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проектов муниципальных нормативных правовых актов, прошедших оценку регулирующего воздействия с участием субъектов малого и среднего предпринимательства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закупок среди субъектов малого предпринимательства, осуществляемых в соответствии с Федеральным </a:t>
                      </a:r>
                      <a:r>
                        <a:rPr lang="ru-RU" sz="9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4"/>
                        </a:rPr>
                        <a:t>законом</a:t>
                      </a: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N 44-ФЗ "О контрактной системе в сфере закупок товаров, работ, услуг для обеспечения государственных и муниципальных нужд"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5" action="ppaction://hlinkfile"/>
                        </a:rPr>
                        <a:t>Подпрограмма 1</a:t>
                      </a: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"Развитие предпринимательства и торговли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сохраненных и вновь созданных рабочих мест у субъектов малого и среднего предпринимательства, получивших поддержку в рамках Подпрограммы 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объектов недвижимого имущества, вовлеченного в экономический оборот, по отношению к общему числу объектов, включенных в Перечень муниципального имущества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6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714468"/>
              </p:ext>
            </p:extLst>
          </p:nvPr>
        </p:nvGraphicFramePr>
        <p:xfrm>
          <a:off x="17943" y="383458"/>
          <a:ext cx="9108506" cy="3728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проведенных ярмарок (в том числе ярмарок выходного дня)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договоров, заключенных с субъектами малого и среднего предпринимательства на размещение нестационарных торговых объектов, к общему количеству мест, указанных в Схеме НТО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2</a:t>
                      </a: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"Популяризация предпринимательской деятельности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информационных материалов о мерах, направленных на поддержку субъектов малого и среднего предпринимательства, популяризацию предпринимательской деятельности, размещенных в средствах массовой информации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субъектов малого и среднего предпринимательства, получивших консультации по различным направлениям предпринимательской деятельности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субъектов малого и среднего предпринимательства, принявших участие в конкурсах, проведенных в рамках Подпрограммы 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9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5212" y="1716"/>
            <a:ext cx="5835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предпринимательства в муниципальном образовании "Городской округ "Город Нарьян-Мар"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3131840" y="925046"/>
            <a:ext cx="1872208" cy="83585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3,8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5154062" y="925046"/>
            <a:ext cx="1872208" cy="82508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3,8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206340"/>
              </p:ext>
            </p:extLst>
          </p:nvPr>
        </p:nvGraphicFramePr>
        <p:xfrm>
          <a:off x="3142873" y="1771658"/>
          <a:ext cx="5519937" cy="1436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9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99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99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предпринимательства и торговли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Популяризация предпринимательской деятельности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164288" y="919663"/>
            <a:ext cx="1872208" cy="83585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3,8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80683" y="3324348"/>
            <a:ext cx="61874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грантов, субсидий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68816" y="3632125"/>
            <a:ext cx="6199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Информационная,  консультационная поддержка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68816" y="3939902"/>
            <a:ext cx="6187488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привлекательности предпринимательской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деятельности: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Конкурс профессионального мастерства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Конкурс "Лучший предприниматель года"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Конкурс "Лучшее новогоднее оформление"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97234" y="486016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44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3" r="26766"/>
          <a:stretch/>
        </p:blipFill>
        <p:spPr bwMode="auto">
          <a:xfrm>
            <a:off x="1" y="-16013"/>
            <a:ext cx="2849006" cy="515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3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043520"/>
              </p:ext>
            </p:extLst>
          </p:nvPr>
        </p:nvGraphicFramePr>
        <p:xfrm>
          <a:off x="251520" y="123478"/>
          <a:ext cx="8712968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1014775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институтов гражданского общества в муниципальном образовании </a:t>
                      </a:r>
                    </a:p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"Городской округ "Город Нарьян-Мар"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103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Содействие развитию институтов гражданского общества, повышение гражданской активности населения в муниципальном образовании "Городской округ "Город Нарьян-Мар"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05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гражданской активности населения города Нарьян-Мара;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развития социально ориентированных некоммерческих организаций, общественных объединений граждан и территориальных общественных самоуправлений;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эффективности взаимодействия органов местного самоуправления с социально ориентированными некоммерческими организациями, общественными объединениями граждан и территориальными общественными самоуправлениями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endParaRPr lang="ru-RU" sz="11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22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Повысить Индекс повседневной гражданской активности в муниципальном образовании до 0,07 единиц по состоянию на 31.12.2024.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Увеличить количество социально ориентированных некоммерческих организаций, общественных объединений граждан и территориальных общественных самоуправлений, получивших поддержку в рамках реализации Программы, до 12 единиц по состоянию на 31.12.2024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0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24049"/>
              </p:ext>
            </p:extLst>
          </p:nvPr>
        </p:nvGraphicFramePr>
        <p:xfrm>
          <a:off x="17943" y="483518"/>
          <a:ext cx="9018552" cy="4109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6065"/>
                <a:gridCol w="759770"/>
                <a:gridCol w="505940"/>
                <a:gridCol w="551373"/>
                <a:gridCol w="481658"/>
                <a:gridCol w="566990"/>
                <a:gridCol w="485991"/>
                <a:gridCol w="483650"/>
                <a:gridCol w="557115"/>
              </a:tblGrid>
              <a:tr h="2328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54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459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Муниципальная программа "Развитие институтов гражданского общества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6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Индекс повседневной гражданской активности в 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муниципальном</a:t>
                      </a: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образовании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социально ориентированных некоммерческих организаций, общественных объединений граждан и территориальных общественных самоуправлений, получивших поддержку в рамках реализации Программы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59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Подпрограмма 1 "Развитие муниципальной системы поддержки некоммерческих организаций и общественных объединений граждан"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проведенных в муниципальном образовании общественных акций и мероприятий с участием социально ориентированных некоммерческих организаций и общественных объединений граждан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социально ориентированных некоммерческих организаций, положительно оценивающих взаимодействие с органами местного самоуправления, в общем количестве опрошенных социально ориентированных некоммерческих организаций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граждан, участвовавших в мероприятиях, проводимых социально ориентированными некоммерческими организациями и общественными объединениями граждан в рамках реализации Подпрограммы 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630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668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715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772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1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796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726256"/>
              </p:ext>
            </p:extLst>
          </p:nvPr>
        </p:nvGraphicFramePr>
        <p:xfrm>
          <a:off x="17943" y="483518"/>
          <a:ext cx="9018552" cy="2195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6065"/>
                <a:gridCol w="759770"/>
                <a:gridCol w="505940"/>
                <a:gridCol w="551373"/>
                <a:gridCol w="481658"/>
                <a:gridCol w="566990"/>
                <a:gridCol w="485991"/>
                <a:gridCol w="483650"/>
                <a:gridCol w="557115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6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Подпрограмма 2 "Совершенствование системы территориального общественного самоуправления"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территориальных общественных самоуправлений, зарегистрированных на территории муниципального образования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населения, проживающего на территории муниципального образования, на которой осуществляется территориальное общественное самоуправление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территориальных общественных самоуправлений, получивших финансовую поддержку из городского бюджета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раз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8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" y="0"/>
            <a:ext cx="6444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институтов гражданского общества в муниципальном образовании "Городской округ "Город Нарьян-Мар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41665" y="964626"/>
            <a:ext cx="1550014" cy="81503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2,4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2382488" y="953860"/>
            <a:ext cx="1469431" cy="82580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2,4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4571999" y="953859"/>
            <a:ext cx="1368152" cy="825803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2,4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382804"/>
              </p:ext>
            </p:extLst>
          </p:nvPr>
        </p:nvGraphicFramePr>
        <p:xfrm>
          <a:off x="34880" y="1851668"/>
          <a:ext cx="6697359" cy="166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4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4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24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муниципальной системы поддержки некоммерческих организаций и общественных объединений граждан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Совершенствование системы территориального общественного самоуправления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3795886"/>
            <a:ext cx="6732239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грантов: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проекты социально ориентированных некоммерческих организаций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реализацию социально-значимых проектов ТОС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организацию деятельности ТОС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материальное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поощрение представителей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ТОС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48</a:t>
            </a:fld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5524"/>
            <a:ext cx="2330043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35515"/>
            <a:ext cx="2330043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63" y="3363838"/>
            <a:ext cx="233004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1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093867"/>
              </p:ext>
            </p:extLst>
          </p:nvPr>
        </p:nvGraphicFramePr>
        <p:xfrm>
          <a:off x="251520" y="123478"/>
          <a:ext cx="8712968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95387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эффективности реализации молодежной политики в муниципальном образовании </a:t>
                      </a:r>
                    </a:p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"Городской округ "Город Нарьян-Мар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31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успешной социализации и эффективной самореализации молодежи.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Воспитание готовности к достойному служению обществу и государству, выполнению обязанностей по защите Родины.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у молодежи мотивации на эффективное социально-психологическое и физическое развитие</a:t>
                      </a:r>
                      <a:endParaRPr lang="ru-RU" sz="1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8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системы продвижения инициативной и талантливой молодежи;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вовлечение молодежи в социальную практику;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работы с общественными организациями, осуществляющими свою деятельность в сфере военно-патриотического воспитания, и военным комиссариатом;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количества публикаций в средствах массовой информации муниципалитета, статей военно-патриотической направленности;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усовершенствование форм и методов работы в сфере профилактики аддиктивного поведения</a:t>
                      </a:r>
                      <a:endParaRPr lang="ru-RU" sz="1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3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рамках формирования системы продвижения инициативной и талантливой молодежи и вовлечения молодежи в социальную практику планируется достичь следующих результатов: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Увеличить долю молодежи, проживающей на территории муниципального образования "Городской округ "Город Нарьян-Мар", задействованной в мероприятиях, проводимых в сфере самореализации и эффективной социализации, до 1,3% от общего количества молодых граждан, проживающих на территории города Нарьян-Мара.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Увеличить к 31.12.2025 количество военно-патриотических мероприятий, проводимых совместно с общественными организациями и военным комиссариатом округа, до 10 мероприятий в год.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 Увеличить долю молодежи, проживающей на территории муниципального образования "Городской округ "Город Нарьян-Мар", задействованной в мероприятиях, направленных на военно-патриотическое воспитание, до 1,5% от общего количества молодых граждан, проживающих на территории города Нарьян-Мара.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 Увеличить к 31.12.2025 количество профилактических мероприятий, проведенных совместно с комиссией по делам несовершеннолетних и защите их прав МО "Городской округ "Город Нарьян-Мар", до 14 мероприятий в год</a:t>
                      </a:r>
                      <a:endParaRPr lang="ru-RU" sz="1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2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3083"/>
            <a:ext cx="6603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u="sng" cap="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Параметры городского бюджета</a:t>
            </a:r>
            <a:endParaRPr lang="ru-RU" sz="2600" b="1" u="sng" cap="all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838970"/>
              </p:ext>
            </p:extLst>
          </p:nvPr>
        </p:nvGraphicFramePr>
        <p:xfrm>
          <a:off x="107504" y="987574"/>
          <a:ext cx="8942357" cy="339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13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6184"/>
                <a:gridCol w="116840"/>
                <a:gridCol w="13953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56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84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9754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813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93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1 254,7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1 207,9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929,7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830,8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algn="r"/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т.ч. налоговые и    </a:t>
                      </a:r>
                    </a:p>
                    <a:p>
                      <a:pPr algn="r"/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неналоговые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725,3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611,7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616,2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620,4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algn="r"/>
                      <a:r>
                        <a:rPr lang="ru-RU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безвозмездные </a:t>
                      </a:r>
                    </a:p>
                    <a:p>
                      <a:pPr algn="r"/>
                      <a:r>
                        <a:rPr lang="ru-RU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поступления 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529,4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596,2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313,5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210,4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1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299,5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1 213,0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930,3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831,1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71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Дефицит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- 44,7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- 5,1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- 0,6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- 0,3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130">
                <a:tc gridSpan="8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8130">
                <a:tc gridSpan="8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Муниципальный долг 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3908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 1 января 2023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1 января </a:t>
                      </a:r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1 января </a:t>
                      </a:r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1 января </a:t>
                      </a:r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2026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65,3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355976" y="724196"/>
            <a:ext cx="4680520" cy="23896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2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43037"/>
              </p:ext>
            </p:extLst>
          </p:nvPr>
        </p:nvGraphicFramePr>
        <p:xfrm>
          <a:off x="17943" y="483518"/>
          <a:ext cx="9108506" cy="2133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61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молодежи, проживающей на территории муниципального образования "Городской округ "Город Нарьян-Мар", задействованной в мероприятиях, проводимых в сфере самореализации и эффективной социализации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профилактических мероприятий, проведенных совместно с комиссией по делам несовершеннолетних и защите их прав МО "Городской округ "Город Нарьян-Мар"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2438" y="1716"/>
            <a:ext cx="6757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эффективности реализации молодежной 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политики 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endParaRPr lang="ru-RU" b="1" cap="all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муниципальном 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образовании </a:t>
            </a:r>
            <a:endParaRPr lang="ru-RU" b="1" cap="all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Городской округ "Город 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Нарьян-Мар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2699792" y="1339360"/>
            <a:ext cx="1872208" cy="800341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1,1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5004048" y="1339361"/>
            <a:ext cx="1872208" cy="80034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1,1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8523"/>
              </p:ext>
            </p:extLst>
          </p:nvPr>
        </p:nvGraphicFramePr>
        <p:xfrm>
          <a:off x="2468977" y="2283718"/>
          <a:ext cx="650438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8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8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43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Формирование системы продвижения инициативной и талантливой молодежи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Военно-патриотическое воспитание молодежи</a:t>
                      </a:r>
                      <a:endParaRPr lang="ru-RU" sz="13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43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Формирование здорового образа жизни, профилактика асоциальных проявлений в молодежной среде</a:t>
                      </a:r>
                      <a:endParaRPr lang="ru-RU" sz="13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222747" y="1339361"/>
            <a:ext cx="1872208" cy="80034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1,1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720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51</a:t>
            </a:fld>
            <a:endParaRPr lang="ru-RU" dirty="0"/>
          </a:p>
        </p:txBody>
      </p:sp>
      <p:pic>
        <p:nvPicPr>
          <p:cNvPr id="2050" name="Picture 2" descr="https://www.adm-nmar.ru/upload/iblock/e4b/6nw5bbpl4rwp13ak7psmcfa4ropukjeo/DSC_55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8" r="33343"/>
          <a:stretch/>
        </p:blipFill>
        <p:spPr bwMode="auto">
          <a:xfrm>
            <a:off x="0" y="0"/>
            <a:ext cx="248376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5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157523"/>
              </p:ext>
            </p:extLst>
          </p:nvPr>
        </p:nvGraphicFramePr>
        <p:xfrm>
          <a:off x="251520" y="123478"/>
          <a:ext cx="8712968" cy="319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389314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Поддержка отдельных категорий граждан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16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повышения качества жизни отдельных категорий граждан за счет реализации мер социальной поддержки, установленных правовыми актами муниципального образования "Городской округ "Город Нарьян-Мар"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3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Исполнение обязательств муниципального образования по предоставлению мер социальной поддержки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3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Исполнение обязательств муниципального образования по предоставлению мер социальной поддержки на постоянной основе к 2025 году 837 гражданам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905498"/>
              </p:ext>
            </p:extLst>
          </p:nvPr>
        </p:nvGraphicFramePr>
        <p:xfrm>
          <a:off x="35494" y="3723878"/>
          <a:ext cx="9108506" cy="1056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89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Общее количество граждан, получающих в отчетном году дополнительные меры социальной поддержки на постоянной основе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946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834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835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836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837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2" y="329183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94694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dm-nmar.ru/upload/resize_cache/iblock/131/78eyn3lulitu3yxipcgtmv5ibk33txsx/773_430_27ed3219fa91e5b4a52e36970a1e57aba/ZPO_45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3" r="27310"/>
          <a:stretch/>
        </p:blipFill>
        <p:spPr bwMode="auto">
          <a:xfrm>
            <a:off x="6660232" y="0"/>
            <a:ext cx="248376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650" y="16662"/>
            <a:ext cx="6549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Поддержка отдельных категорий граждан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179512" y="536487"/>
            <a:ext cx="1872208" cy="8471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43,8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2325225" y="525721"/>
            <a:ext cx="1872208" cy="85789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43,5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938520"/>
              </p:ext>
            </p:extLst>
          </p:nvPr>
        </p:nvGraphicFramePr>
        <p:xfrm>
          <a:off x="218940" y="1437624"/>
          <a:ext cx="6096000" cy="1192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Поддержка отдельных категорий граждан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6,4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Пенсионное обеспечение отдельных категорий граждан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37,3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37,3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37,3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4442732" y="536487"/>
            <a:ext cx="1872208" cy="8471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43,7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48537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53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8650" y="2770351"/>
            <a:ext cx="6760697" cy="2133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Выплата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пенсий за выслугу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лет</a:t>
            </a: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Подписка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общественно-политическую газету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Няръяна-Вындер"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Единовременная денежная выплата отдельным категориям граждан, </a:t>
            </a:r>
          </a:p>
          <a:p>
            <a:pPr>
              <a:spcBef>
                <a:spcPts val="100"/>
              </a:spcBef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принимавших участие в СВО и членам их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семей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Единовременная выплата лицам, уволенным в запас после прохождения ВС </a:t>
            </a: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Почетная грамота МО "Городской округ "Город Нарьян-Мар" </a:t>
            </a: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Звание "Ветеран города Нарьян-Мар"</a:t>
            </a: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Звание "Почетный гражданин города Нарьян-Мара"</a:t>
            </a: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Знак отличия "За заслуги перед городом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Нарьян-Маром«, и др.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607417"/>
              </p:ext>
            </p:extLst>
          </p:nvPr>
        </p:nvGraphicFramePr>
        <p:xfrm>
          <a:off x="0" y="13229"/>
          <a:ext cx="9144000" cy="3566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975"/>
                <a:gridCol w="7557025"/>
              </a:tblGrid>
              <a:tr h="430695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качества водоснабжения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8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качества питьевой воды посредством модернизации систем водоснабжения и водоотведения с использованием перспективных технологий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5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обновление основных средств водопроводного хозяйства в целях повышения эксплуатационной надежности источников питьевого водоснабжения;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обеспечение бесперебойным, гарантированным водоснабжением населения из систем централизованного водоснабжения муниципального образования "Городской округ "Город Нарьян-Мар";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повышение качества питьевой воды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2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доли населения, обеспеченного качественной питьевой водой из систем централизованного водоснабжения муниципального образования "Городской округ "Город Нарьян-Мар" за счет построенных и реконструированных объектов питьевого водоснабжения, до 89%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8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55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281540"/>
              </p:ext>
            </p:extLst>
          </p:nvPr>
        </p:nvGraphicFramePr>
        <p:xfrm>
          <a:off x="392" y="401169"/>
          <a:ext cx="9143608" cy="2557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7436"/>
                <a:gridCol w="714993"/>
                <a:gridCol w="794435"/>
                <a:gridCol w="540787"/>
                <a:gridCol w="472410"/>
                <a:gridCol w="556104"/>
                <a:gridCol w="476661"/>
                <a:gridCol w="474364"/>
                <a:gridCol w="546418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89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Строительство объектов питьевого водоснабжения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6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Реконструкция объектов питьевого водоснабжения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6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836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населения муниципального образования "Городской округ "Город Нарьян-Мар", обеспеченного качественной питьевой водой из систем централизованного водоснабжения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88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89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239656" y="3147814"/>
            <a:ext cx="2664296" cy="8471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140,4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650505"/>
              </p:ext>
            </p:extLst>
          </p:nvPr>
        </p:nvGraphicFramePr>
        <p:xfrm>
          <a:off x="30200" y="4011910"/>
          <a:ext cx="9083208" cy="957556"/>
        </p:xfrm>
        <a:graphic>
          <a:graphicData uri="http://schemas.openxmlformats.org/drawingml/2006/table">
            <a:tbl>
              <a:tblPr/>
              <a:tblGrid>
                <a:gridCol w="7571040"/>
                <a:gridCol w="1512168"/>
              </a:tblGrid>
              <a:tr h="47877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«Реконструкция наружного водовода в две нитки от ВК-82 перекресток улиц Пионерская и Ленина до ВК-53 район ж. д. № 5 по ул. Ленина»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36,9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77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«Реконструкция водовода в две нитки на участке от ВНС-2 до т. А в районе жилого дома №1 по ул. им. 60 лет Октября с устройством ВНС в микрорайоне Малый Качгорт»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103,5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8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1147" y="4869656"/>
            <a:ext cx="442392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636" y="1"/>
            <a:ext cx="9112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социально-значимых проектах предусмотренных к финансированию за счет бюджета муниципального </a:t>
            </a:r>
            <a:endParaRPr lang="ru-RU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433431"/>
              </p:ext>
            </p:extLst>
          </p:nvPr>
        </p:nvGraphicFramePr>
        <p:xfrm>
          <a:off x="179513" y="987574"/>
          <a:ext cx="8856984" cy="3774498"/>
        </p:xfrm>
        <a:graphic>
          <a:graphicData uri="http://schemas.openxmlformats.org/drawingml/2006/table">
            <a:tbl>
              <a:tblPr/>
              <a:tblGrid>
                <a:gridCol w="2808311"/>
                <a:gridCol w="1728192"/>
                <a:gridCol w="1584176"/>
                <a:gridCol w="2736305"/>
              </a:tblGrid>
              <a:tr h="713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Объём финансирования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Планируемый ввод в эксплуатацию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Ожидаемый результат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01432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«Реконструкция ул. Заводская в г. Нарьян-Маре»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153,1 млн ₽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Магистральная  улица  общегородского значения.  Покрытие капитального типа из асфальтобетона.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Строительная длина 1173,36 м.</a:t>
                      </a: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32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«Реконструкция наружного водовода в две нитки от ВК-82 перекресток улиц Пионерская и Ленина до ВК-53 район ж. д. № 5 по ул. Ленина»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36,9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Протяженность реконструируемой трассы 496 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32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«Реконструкция водовода в две нитки на участке от ВНС-2 до т. А в районе жилого дома №1 по ул. им. 60 лет Октября с устройством ВНС в микрорайоне Малый Качгорт»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103,5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Протяженность реконструируемой трассы 924,4 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4798" y="485723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51470"/>
            <a:ext cx="5748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РЕЗЕРВНЫЙ ФОНД</a:t>
            </a:r>
            <a:endParaRPr lang="ru-RU" sz="2400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1095434" y="2211710"/>
            <a:ext cx="1747003" cy="720080"/>
          </a:xfrm>
          <a:prstGeom prst="round1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3,8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3338458" y="2211710"/>
            <a:ext cx="1747003" cy="720080"/>
          </a:xfrm>
          <a:prstGeom prst="round1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12,1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5621270" y="2211710"/>
            <a:ext cx="1747003" cy="720080"/>
          </a:xfrm>
          <a:prstGeom prst="round1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2025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9,9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77155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Резервный фонд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представляет собой обособленную часть средств городского бюджета, созданную в целях обеспечения финансирования непредвиденных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расходов.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355201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средств резервного фонда осуществляется в соответствии с постановлением Администрации муниципального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 "Городской округ "Город Нарьян-Мар" 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 08.11.2017 № 1254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"Об утверждении Положения о резервном фонде Администрации муниципального образования "Городской округ "Город Нарьян-Мар"</a:t>
            </a:r>
          </a:p>
          <a:p>
            <a:pPr algn="just"/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9772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58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388" y="115888"/>
            <a:ext cx="8785225" cy="4333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</a:p>
        </p:txBody>
      </p:sp>
      <p:graphicFrame>
        <p:nvGraphicFramePr>
          <p:cNvPr id="4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696725"/>
              </p:ext>
            </p:extLst>
          </p:nvPr>
        </p:nvGraphicFramePr>
        <p:xfrm>
          <a:off x="179388" y="1341438"/>
          <a:ext cx="8785225" cy="2376487"/>
        </p:xfrm>
        <a:graphic>
          <a:graphicData uri="http://schemas.openxmlformats.org/drawingml/2006/table">
            <a:tbl>
              <a:tblPr/>
              <a:tblGrid>
                <a:gridCol w="594320"/>
                <a:gridCol w="2919770"/>
                <a:gridCol w="2368641"/>
                <a:gridCol w="1145449"/>
                <a:gridCol w="1757045"/>
              </a:tblGrid>
              <a:tr h="432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должности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кабинета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080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главы Администрации муниципального образования "Городской округ "Город Нарьян-Мар" по экономике и финансам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Жукова Ольга Владимировна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этаж)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4-23-19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Управления финансов администрации МО "Городской округ "Город Нарьян-Мар" 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Захарова Марина Анатольевна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(3 этаж)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4-53-82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7" y="3867894"/>
            <a:ext cx="8785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почтовый адрес: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166000, Ненецкий автономный округ, г. Нарьян-Мар, ул. Ленина, 12</a:t>
            </a:r>
            <a:endParaRPr lang="ru-RU" sz="1600" i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электронный адрес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gorfinup@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adm-nmar.ru</a:t>
            </a:r>
          </a:p>
          <a:p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www.adm-nmar.ru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20713"/>
            <a:ext cx="8785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работы: пн-пт с 8:30 до 17:30; обед с 12:30 до 13:30; сб,вс- выходной день</a:t>
            </a:r>
            <a:r>
              <a:rPr lang="ru-RU" sz="16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66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20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муниципальных заимствованиях </a:t>
            </a:r>
            <a:endParaRPr lang="ru-RU" sz="2000" b="1" u="sng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178644"/>
              </p:ext>
            </p:extLst>
          </p:nvPr>
        </p:nvGraphicFramePr>
        <p:xfrm>
          <a:off x="0" y="423658"/>
          <a:ext cx="9068537" cy="2444337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/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41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024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</a:t>
                      </a:r>
                      <a:r>
                        <a:rPr lang="ru-RU" sz="1200" b="1" u="none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₽/</a:t>
                      </a:r>
                      <a:endParaRPr kumimoji="0" lang="ru-RU" sz="12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2022г. план</a:t>
                      </a:r>
                    </a:p>
                  </a:txBody>
                  <a:tcPr marL="91450" marR="9145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2023г. план</a:t>
                      </a:r>
                    </a:p>
                  </a:txBody>
                  <a:tcPr marL="0" marR="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2024г. план</a:t>
                      </a:r>
                    </a:p>
                  </a:txBody>
                  <a:tcPr marL="0" marR="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2025г. план</a:t>
                      </a:r>
                    </a:p>
                  </a:txBody>
                  <a:tcPr marL="0" marR="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Дефицит</a:t>
                      </a:r>
                      <a:endParaRPr kumimoji="0" lang="ru-RU" sz="13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- 44,7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-5,1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- 0,6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- 0,3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 кредитов от кредитных организаций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21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кредитов от кредитных организаций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9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 бюджетных кредитов (УФК)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62,9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63,2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63,6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3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бюджетных кредитов (УФК)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62,9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63,2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63,6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3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 бюджетных кредитов (окружной кредит)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3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бюджетных кредитов (окружной кредит)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21,6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95283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9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923641"/>
              </p:ext>
            </p:extLst>
          </p:nvPr>
        </p:nvGraphicFramePr>
        <p:xfrm>
          <a:off x="30020" y="3003798"/>
          <a:ext cx="9083959" cy="2095022"/>
        </p:xfrm>
        <a:graphic>
          <a:graphicData uri="http://schemas.openxmlformats.org/drawingml/2006/table">
            <a:tbl>
              <a:tblPr/>
              <a:tblGrid>
                <a:gridCol w="2021700">
                  <a:extLst>
                    <a:ext uri="{9D8B030D-6E8A-4147-A177-3AD203B41FA5}"/>
                  </a:extLst>
                </a:gridCol>
                <a:gridCol w="864096">
                  <a:extLst>
                    <a:ext uri="{9D8B030D-6E8A-4147-A177-3AD203B41FA5}"/>
                  </a:extLst>
                </a:gridCol>
                <a:gridCol w="1224136">
                  <a:extLst>
                    <a:ext uri="{9D8B030D-6E8A-4147-A177-3AD203B41FA5}"/>
                  </a:extLst>
                </a:gridCol>
                <a:gridCol w="1059801">
                  <a:extLst>
                    <a:ext uri="{9D8B030D-6E8A-4147-A177-3AD203B41FA5}"/>
                  </a:extLst>
                </a:gridCol>
                <a:gridCol w="812407">
                  <a:extLst>
                    <a:ext uri="{9D8B030D-6E8A-4147-A177-3AD203B41FA5}"/>
                  </a:extLst>
                </a:gridCol>
                <a:gridCol w="1224136">
                  <a:extLst>
                    <a:ext uri="{9D8B030D-6E8A-4147-A177-3AD203B41FA5}"/>
                  </a:extLst>
                </a:gridCol>
                <a:gridCol w="917590">
                  <a:extLst>
                    <a:ext uri="{9D8B030D-6E8A-4147-A177-3AD203B41FA5}"/>
                  </a:extLst>
                </a:gridCol>
                <a:gridCol w="960093">
                  <a:extLst>
                    <a:ext uri="{9D8B030D-6E8A-4147-A177-3AD203B41FA5}"/>
                  </a:extLst>
                </a:gridCol>
              </a:tblGrid>
              <a:tr h="55962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</a:t>
                      </a:r>
                      <a:r>
                        <a:rPr kumimoji="0" lang="ru-RU" sz="12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200" b="1" u="none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₽/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7" marB="4572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на 01.01.2023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 в 2023г. план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в 2023г. план 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01.01.2024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на обслуживание долга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на 01.01.2025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на 01.01.2026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2403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Кредиты кредитных организаций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0737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Бюджетные кредиты от других бюджетов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62,9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62,9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0,06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43,4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9852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Ценные бумаги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4689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Гарантии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7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4709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0"/>
            <a:ext cx="4123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СОБСТВЕННЫЕ ДОХОДЫ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74051"/>
              </p:ext>
            </p:extLst>
          </p:nvPr>
        </p:nvGraphicFramePr>
        <p:xfrm>
          <a:off x="107504" y="843558"/>
          <a:ext cx="8879053" cy="1371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48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555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Показатель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Налоговые доходы млн ₽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668,5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577,1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581,0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584,7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Неналоговые доходы млн ₽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56,8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34,6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35,2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35,7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725,3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611,7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616,2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620,4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4716016" y="555526"/>
            <a:ext cx="4290600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52011605"/>
              </p:ext>
            </p:extLst>
          </p:nvPr>
        </p:nvGraphicFramePr>
        <p:xfrm>
          <a:off x="107504" y="2787774"/>
          <a:ext cx="856895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25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81582"/>
            <a:ext cx="6849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Динамика поступлений налоговых доходов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79619348"/>
              </p:ext>
            </p:extLst>
          </p:nvPr>
        </p:nvGraphicFramePr>
        <p:xfrm>
          <a:off x="101888" y="627534"/>
          <a:ext cx="893460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616867"/>
              </p:ext>
            </p:extLst>
          </p:nvPr>
        </p:nvGraphicFramePr>
        <p:xfrm>
          <a:off x="87808" y="2571750"/>
          <a:ext cx="9020694" cy="2330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/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21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01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4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/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₽/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НДФЛ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580,5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489,7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491,7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493,7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Акцизы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580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Налоги на совокупный доход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57,9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54,3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55,8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Налоги на имущество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18,6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22,1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22,1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22,1</a:t>
                      </a: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Гос. пошлина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6,3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6,4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668,5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577,1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581,0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584,7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01888" y="2931790"/>
            <a:ext cx="9006616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488" y="3579861"/>
            <a:ext cx="9006616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7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Динамика поступлений </a:t>
            </a:r>
            <a:r>
              <a:rPr lang="ru-RU" sz="20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неналоговых доходов</a:t>
            </a:r>
            <a:endParaRPr lang="ru-RU" sz="2000" u="sng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915984"/>
              </p:ext>
            </p:extLst>
          </p:nvPr>
        </p:nvGraphicFramePr>
        <p:xfrm>
          <a:off x="35496" y="2418497"/>
          <a:ext cx="8975717" cy="2725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/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28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9296">
                <a:tc>
                  <a:txBody>
                    <a:bodyPr/>
                    <a:lstStyle/>
                    <a:p>
                      <a:pPr algn="ctr"/>
                      <a:r>
                        <a:rPr lang="ru-RU" sz="1400" spc="0" baseline="0" dirty="0" smtClean="0">
                          <a:latin typeface="Arial" pitchFamily="34" charset="0"/>
                          <a:cs typeface="Arial" pitchFamily="34" charset="0"/>
                        </a:rPr>
                        <a:t>Показатель /млн ₽/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140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использования имущества, </a:t>
                      </a:r>
                      <a:r>
                        <a:rPr lang="ru-RU" sz="1200" b="0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находящегося в гос. и  мун. собственности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29,5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30,1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30,6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8296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Платежи при пользовании природными ресурсами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8100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оказания платных услуг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7904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0" cap="non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6,9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724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Штрафы,</a:t>
                      </a:r>
                      <a:r>
                        <a:rPr lang="ru-RU" sz="1200" b="0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санкции, возмещение ущерба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неналоговые доходы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3788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Поступления в бюджеты городских округов по решениям о взыскании средств из иных бюджетов бюджетной системы РФ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6,4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01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56,8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34,6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35,7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57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65648194"/>
              </p:ext>
            </p:extLst>
          </p:nvPr>
        </p:nvGraphicFramePr>
        <p:xfrm>
          <a:off x="0" y="400110"/>
          <a:ext cx="9036496" cy="195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5496" y="2715766"/>
            <a:ext cx="9006616" cy="43204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5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15811</TotalTime>
  <Words>8306</Words>
  <Application>Microsoft Office PowerPoint</Application>
  <PresentationFormat>Экран (16:9)</PresentationFormat>
  <Paragraphs>2504</Paragraphs>
  <Slides>58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Finkon4</dc:creator>
  <cp:lastModifiedBy>KasatkinaIS</cp:lastModifiedBy>
  <cp:revision>799</cp:revision>
  <cp:lastPrinted>2022-12-14T07:36:44Z</cp:lastPrinted>
  <dcterms:created xsi:type="dcterms:W3CDTF">2021-09-29T09:18:46Z</dcterms:created>
  <dcterms:modified xsi:type="dcterms:W3CDTF">2023-01-25T06:56:42Z</dcterms:modified>
</cp:coreProperties>
</file>