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1"/>
  </p:sldMasterIdLst>
  <p:notesMasterIdLst>
    <p:notesMasterId r:id="rId62"/>
  </p:notesMasterIdLst>
  <p:sldIdLst>
    <p:sldId id="256" r:id="rId2"/>
    <p:sldId id="335" r:id="rId3"/>
    <p:sldId id="348" r:id="rId4"/>
    <p:sldId id="347" r:id="rId5"/>
    <p:sldId id="392" r:id="rId6"/>
    <p:sldId id="345" r:id="rId7"/>
    <p:sldId id="344" r:id="rId8"/>
    <p:sldId id="263" r:id="rId9"/>
    <p:sldId id="264" r:id="rId10"/>
    <p:sldId id="300" r:id="rId11"/>
    <p:sldId id="280" r:id="rId12"/>
    <p:sldId id="349" r:id="rId13"/>
    <p:sldId id="354" r:id="rId14"/>
    <p:sldId id="350" r:id="rId15"/>
    <p:sldId id="351" r:id="rId16"/>
    <p:sldId id="352" r:id="rId17"/>
    <p:sldId id="353" r:id="rId18"/>
    <p:sldId id="355" r:id="rId19"/>
    <p:sldId id="356" r:id="rId20"/>
    <p:sldId id="357" r:id="rId21"/>
    <p:sldId id="358" r:id="rId22"/>
    <p:sldId id="270" r:id="rId23"/>
    <p:sldId id="359" r:id="rId24"/>
    <p:sldId id="260" r:id="rId25"/>
    <p:sldId id="272" r:id="rId26"/>
    <p:sldId id="296" r:id="rId27"/>
    <p:sldId id="273" r:id="rId28"/>
    <p:sldId id="360" r:id="rId29"/>
    <p:sldId id="361" r:id="rId30"/>
    <p:sldId id="362" r:id="rId31"/>
    <p:sldId id="275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88" r:id="rId47"/>
    <p:sldId id="389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90" r:id="rId59"/>
    <p:sldId id="391" r:id="rId60"/>
    <p:sldId id="387" r:id="rId6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540"/>
    <a:srgbClr val="5E0231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5" autoAdjust="0"/>
    <p:restoredTop sz="92000" autoAdjust="0"/>
  </p:normalViewPr>
  <p:slideViewPr>
    <p:cSldViewPr>
      <p:cViewPr>
        <p:scale>
          <a:sx n="116" d="100"/>
          <a:sy n="116" d="100"/>
        </p:scale>
        <p:origin x="-164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1">
                  <c:v>30.9</c:v>
                </c:pt>
                <c:pt idx="2">
                  <c:v>30.9</c:v>
                </c:pt>
                <c:pt idx="3">
                  <c:v>122.1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A4-4A12-B398-4862D58CB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143.80000000000001</c:v>
                </c:pt>
                <c:pt idx="1">
                  <c:v>137.80000000000001</c:v>
                </c:pt>
                <c:pt idx="2">
                  <c:v>65</c:v>
                </c:pt>
                <c:pt idx="3">
                  <c:v>66.5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A4-4A12-B398-4862D58CBD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4.5</c:v>
                </c:pt>
                <c:pt idx="1">
                  <c:v>4.5</c:v>
                </c:pt>
                <c:pt idx="2">
                  <c:v>5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A4-4A12-B398-4862D58CBD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2595328"/>
        <c:axId val="99252992"/>
        <c:axId val="0"/>
      </c:bar3DChart>
      <c:catAx>
        <c:axId val="4259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252992"/>
        <c:crosses val="autoZero"/>
        <c:auto val="1"/>
        <c:lblAlgn val="ctr"/>
        <c:lblOffset val="100"/>
        <c:noMultiLvlLbl val="0"/>
      </c:catAx>
      <c:valAx>
        <c:axId val="9925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95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ПРОГРАММНАЯ ЧАСТЬ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818,1 млн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руб. </a:t>
            </a:r>
          </a:p>
        </c:rich>
      </c:tx>
      <c:layout>
        <c:manualLayout>
          <c:xMode val="edge"/>
          <c:yMode val="edge"/>
          <c:x val="9.1221031938071241E-4"/>
          <c:y val="1.875000000000002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ПРОГРАММНАЯ ЧАСТЬ 880,38  млн. руб. 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D68-414E-A030-A22F973C126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68-414E-A030-A22F973C126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D68-414E-A030-A22F973C1266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68-414E-A030-A22F973C1266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D68-414E-A030-A22F973C1266}"/>
              </c:ext>
            </c:extLst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68-414E-A030-A22F973C1266}"/>
              </c:ext>
            </c:extLst>
          </c:dPt>
          <c:dLbls>
            <c:dLbl>
              <c:idx val="0"/>
              <c:layout>
                <c:manualLayout>
                  <c:x val="2.4749604092953889E-2"/>
                  <c:y val="-4.5328986220472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D68-414E-A030-A22F973C126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19104609845611E-2"/>
                  <c:y val="-0.11781545275590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D68-414E-A030-A22F973C126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306955536013891E-2"/>
                  <c:y val="-5.6396899606299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68-414E-A030-A22F973C126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662272930126476E-2"/>
                  <c:y val="7.652288385826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D68-414E-A030-A22F973C126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235307658847703E-2"/>
                  <c:y val="1.4764025590551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68-414E-A030-A22F973C126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088575374864207E-2"/>
                  <c:y val="-5.394635826771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D68-414E-A030-A22F973C126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734055914691208E-2"/>
                  <c:y val="-4.376648622047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68-414E-A030-A22F973C12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МП "Повышение эффективности реализации молодежной политики в муниципальном образовании "Городской округ "Город Нарьян-Мар""</c:v>
                </c:pt>
                <c:pt idx="1">
                  <c:v>МП " "Совершенствование и развитие муниципального управления в муниципальном образовании "Городской округ "Город Нарьян-Мар""</c:v>
                </c:pt>
                <c:pt idx="2">
                  <c:v>МП ""Развитие предпринимательства в муниципальном образовании "Городской округ "Город Нарьян-Мар""</c:v>
                </c:pt>
                <c:pt idx="3">
                  <c:v>МП ""Развитие институтов гражданского общества в муниципальном образовании "Городской округ "Город Нарьян-Мар""</c:v>
                </c:pt>
                <c:pt idx="4">
                  <c:v>МП "Повышение уровня жизнеобеспечения и безопасности жизнедеятельности населения муниципального образования "Городской округ "Город Нарьян-Мар""</c:v>
                </c:pt>
                <c:pt idx="5">
                  <c:v>МП "Формирование комфортной городской среды в муниципальном образовании "Городской округ "Город Нарьян-Мар""</c:v>
                </c:pt>
                <c:pt idx="6">
                  <c:v>МП "Городской округ "Город Нарьян-Мар" "Поддержка отдельных категорий граждан муниципального образования "Городской округ "Город Нарьян-Мар""   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1.5</c:v>
                </c:pt>
                <c:pt idx="1">
                  <c:v>333.6</c:v>
                </c:pt>
                <c:pt idx="2">
                  <c:v>3.3</c:v>
                </c:pt>
                <c:pt idx="3">
                  <c:v>1.7</c:v>
                </c:pt>
                <c:pt idx="4">
                  <c:v>381.9</c:v>
                </c:pt>
                <c:pt idx="5">
                  <c:v>54.6</c:v>
                </c:pt>
                <c:pt idx="6">
                  <c:v>41.5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D68-414E-A030-A22F973C1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36113783967564"/>
          <c:y val="5.4536663385827092E-2"/>
          <c:w val="0.33468162200433482"/>
          <c:h val="0.91936392716535376"/>
        </c:manualLayout>
      </c:layout>
      <c:overlay val="0"/>
      <c:txPr>
        <a:bodyPr/>
        <a:lstStyle/>
        <a:p>
          <a:pPr>
            <a:defRPr sz="900" b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96182237278061E-2"/>
          <c:y val="0.18767140128807339"/>
          <c:w val="0.53055730533682977"/>
          <c:h val="0.70897024423291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21-4ED9-8EC6-757C07DDF31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21-4ED9-8EC6-757C07DDF31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21-4ED9-8EC6-757C07DDF31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21-4ED9-8EC6-757C07DDF312}"/>
              </c:ext>
            </c:extLst>
          </c:dPt>
          <c:dLbls>
            <c:dLbl>
              <c:idx val="0"/>
              <c:layout>
                <c:manualLayout>
                  <c:x val="-6.4732821934173193E-2"/>
                  <c:y val="5.85025385344787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21-4ED9-8EC6-757C07DDF31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538420261858768E-2"/>
                  <c:y val="6.74980757612458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221-4ED9-8EC6-757C07DDF3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Функционирование главы МО</c:v>
                </c:pt>
                <c:pt idx="1">
                  <c:v>Функционирование Совета городского округа "Город Нарьян-Мар"</c:v>
                </c:pt>
                <c:pt idx="2">
                  <c:v>Обеспечение деятельности Контрольно-счетной палаты МО</c:v>
                </c:pt>
                <c:pt idx="3">
                  <c:v>Резервный фонд Администрации МО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5.2</c:v>
                </c:pt>
                <c:pt idx="1">
                  <c:v>31.8</c:v>
                </c:pt>
                <c:pt idx="2">
                  <c:v>10.8</c:v>
                </c:pt>
                <c:pt idx="3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21-4ED9-8EC6-757C07DDF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algn="just">
              <a:defRPr lang="ru-RU"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282739986995949"/>
          <c:y val="0.13398057683622092"/>
          <c:w val="0.35333191163604577"/>
          <c:h val="0.65169330981643769"/>
        </c:manualLayout>
      </c:layout>
      <c:overlay val="0"/>
      <c:txPr>
        <a:bodyPr/>
        <a:lstStyle/>
        <a:p>
          <a:pPr algn="ctr">
            <a:defRPr lang="ru-RU" sz="1200" b="0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28165/43b2a4727390504760e272227648fa7e6355969d/" TargetMode="External"/><Relationship Id="rId2" Type="http://schemas.openxmlformats.org/officeDocument/2006/relationships/hyperlink" Target="http://www.consultant.ru/document/cons_doc_LAW_28165/c100f38376d82fcc23ff72192989c382d6e3a646/" TargetMode="External"/><Relationship Id="rId1" Type="http://schemas.openxmlformats.org/officeDocument/2006/relationships/hyperlink" Target="http://www.consultant.ru/document/cons_doc_LAW_28165/9b06776ae7a39546ad4e3ba04bebef14baabf8d2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consultantplus://offline/ref=B832D7220D425D666D7FF74E1AA2F6CC78E24D4B9320D17EF7453C2D799F4A768122FBA83581e3aFH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28165/43b2a4727390504760e272227648fa7e6355969d/" TargetMode="External"/><Relationship Id="rId2" Type="http://schemas.openxmlformats.org/officeDocument/2006/relationships/hyperlink" Target="http://www.consultant.ru/document/cons_doc_LAW_28165/c100f38376d82fcc23ff72192989c382d6e3a646/" TargetMode="External"/><Relationship Id="rId1" Type="http://schemas.openxmlformats.org/officeDocument/2006/relationships/hyperlink" Target="http://www.consultant.ru/document/cons_doc_LAW_28165/9b06776ae7a39546ad4e3ba04bebef14baabf8d2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consultantplus://offline/ref=B832D7220D425D666D7FF74E1AA2F6CC78E24D4B9320D17EF7453C2D799F4A768122FBA83581e3aFH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3CA06-6CBF-4460-A8F2-C4AA0190DC4A}" type="doc">
      <dgm:prSet loTypeId="urn:microsoft.com/office/officeart/2005/8/layout/radial4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030F7-4FEA-418E-854B-078C25A51B6C}">
      <dgm:prSet phldrT="[Текст]"/>
      <dgm:spPr>
        <a:solidFill>
          <a:srgbClr val="8C254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Доходная часть бюджета муниципального образования "Городской округ "Город Нарьян-Мар"</a:t>
          </a:r>
          <a:endParaRPr lang="ru-RU" b="1" dirty="0">
            <a:solidFill>
              <a:schemeClr val="bg1"/>
            </a:solidFill>
          </a:endParaRPr>
        </a:p>
      </dgm:t>
    </dgm:pt>
    <dgm:pt modelId="{959CBFBA-031B-4E2C-9D30-FAB448138C91}" type="parTrans" cxnId="{07E00862-40FB-4AA7-A9A7-6AB63A6F0B68}">
      <dgm:prSet/>
      <dgm:spPr/>
      <dgm:t>
        <a:bodyPr/>
        <a:lstStyle/>
        <a:p>
          <a:endParaRPr lang="ru-RU"/>
        </a:p>
      </dgm:t>
    </dgm:pt>
    <dgm:pt modelId="{0D72B702-91B6-414E-8E27-42701D4F89CF}" type="sibTrans" cxnId="{07E00862-40FB-4AA7-A9A7-6AB63A6F0B68}">
      <dgm:prSet/>
      <dgm:spPr/>
      <dgm:t>
        <a:bodyPr/>
        <a:lstStyle/>
        <a:p>
          <a:endParaRPr lang="ru-RU"/>
        </a:p>
      </dgm:t>
    </dgm:pt>
    <dgm:pt modelId="{EAEF7727-6AF1-4245-AC09-3B8D44BA29EA}">
      <dgm:prSet phldrT="[Текст]"/>
      <dgm:spPr>
        <a:solidFill>
          <a:srgbClr val="8C254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Налоговые доходы</a:t>
          </a:r>
          <a:endParaRPr lang="ru-RU" b="1" dirty="0">
            <a:solidFill>
              <a:schemeClr val="bg1"/>
            </a:solidFill>
          </a:endParaRPr>
        </a:p>
      </dgm:t>
    </dgm:pt>
    <dgm:pt modelId="{FFD1C2AD-8406-4588-8F8F-03B14EE31C94}" type="parTrans" cxnId="{A793C180-27FD-49FA-BE9C-D062EAF515FD}">
      <dgm:prSet/>
      <dgm:spPr/>
      <dgm:t>
        <a:bodyPr/>
        <a:lstStyle/>
        <a:p>
          <a:endParaRPr lang="ru-RU" dirty="0"/>
        </a:p>
      </dgm:t>
    </dgm:pt>
    <dgm:pt modelId="{39833F42-05CA-4AA0-B725-063B11647C06}" type="sibTrans" cxnId="{A793C180-27FD-49FA-BE9C-D062EAF515FD}">
      <dgm:prSet/>
      <dgm:spPr/>
      <dgm:t>
        <a:bodyPr/>
        <a:lstStyle/>
        <a:p>
          <a:endParaRPr lang="ru-RU"/>
        </a:p>
      </dgm:t>
    </dgm:pt>
    <dgm:pt modelId="{D20B0B1D-AB8D-454E-85E8-EE4A2D23457A}">
      <dgm:prSet phldrT="[Текст]"/>
      <dgm:spPr>
        <a:solidFill>
          <a:srgbClr val="8C254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Неналоговые доходы</a:t>
          </a:r>
          <a:endParaRPr lang="ru-RU" b="1" dirty="0">
            <a:solidFill>
              <a:schemeClr val="bg1"/>
            </a:solidFill>
          </a:endParaRPr>
        </a:p>
      </dgm:t>
    </dgm:pt>
    <dgm:pt modelId="{D0BBF1EE-2F2A-45F1-9FE5-4DC209A49104}" type="parTrans" cxnId="{29822891-983F-4287-8913-650AC7732720}">
      <dgm:prSet/>
      <dgm:spPr/>
      <dgm:t>
        <a:bodyPr/>
        <a:lstStyle/>
        <a:p>
          <a:endParaRPr lang="ru-RU" dirty="0"/>
        </a:p>
      </dgm:t>
    </dgm:pt>
    <dgm:pt modelId="{1C3B3E30-9E99-4EEC-845E-0E963CAF2E3D}" type="sibTrans" cxnId="{29822891-983F-4287-8913-650AC7732720}">
      <dgm:prSet/>
      <dgm:spPr/>
      <dgm:t>
        <a:bodyPr/>
        <a:lstStyle/>
        <a:p>
          <a:endParaRPr lang="ru-RU"/>
        </a:p>
      </dgm:t>
    </dgm:pt>
    <dgm:pt modelId="{ED75ED85-03DF-4FF4-95AE-F4507B30DA32}">
      <dgm:prSet phldrT="[Текст]"/>
      <dgm:spPr>
        <a:solidFill>
          <a:srgbClr val="8C254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Безвозмездные поступления из других уровней бюджетной системы</a:t>
          </a:r>
          <a:endParaRPr lang="ru-RU" b="1" dirty="0">
            <a:solidFill>
              <a:schemeClr val="bg1"/>
            </a:solidFill>
          </a:endParaRPr>
        </a:p>
      </dgm:t>
    </dgm:pt>
    <dgm:pt modelId="{0A8BD866-E9D3-46DD-A62A-43FC9D05C7A1}" type="parTrans" cxnId="{6FD13D72-BC30-4B16-8FA8-50D180B36805}">
      <dgm:prSet/>
      <dgm:spPr/>
      <dgm:t>
        <a:bodyPr/>
        <a:lstStyle/>
        <a:p>
          <a:endParaRPr lang="ru-RU" dirty="0"/>
        </a:p>
      </dgm:t>
    </dgm:pt>
    <dgm:pt modelId="{3703EDC0-4A83-40BC-A2FD-CF1D4C32485A}" type="sibTrans" cxnId="{6FD13D72-BC30-4B16-8FA8-50D180B36805}">
      <dgm:prSet/>
      <dgm:spPr/>
      <dgm:t>
        <a:bodyPr/>
        <a:lstStyle/>
        <a:p>
          <a:endParaRPr lang="ru-RU"/>
        </a:p>
      </dgm:t>
    </dgm:pt>
    <dgm:pt modelId="{72A8AF2A-3DDD-4D60-B488-D5C12F7D8B55}">
      <dgm:prSet phldrT="[Текст]"/>
      <dgm:spPr/>
      <dgm:t>
        <a:bodyPr/>
        <a:lstStyle/>
        <a:p>
          <a:endParaRPr lang="ru-RU" dirty="0"/>
        </a:p>
      </dgm:t>
    </dgm:pt>
    <dgm:pt modelId="{14D03BCB-357A-4CA8-BF63-2C88AD696621}" type="parTrans" cxnId="{9D443E04-3CD9-46A9-BE04-799B55E8D719}">
      <dgm:prSet/>
      <dgm:spPr/>
      <dgm:t>
        <a:bodyPr/>
        <a:lstStyle/>
        <a:p>
          <a:endParaRPr lang="ru-RU"/>
        </a:p>
      </dgm:t>
    </dgm:pt>
    <dgm:pt modelId="{B0AC30AB-D724-4625-9EFD-63FD205B8BEE}" type="sibTrans" cxnId="{9D443E04-3CD9-46A9-BE04-799B55E8D719}">
      <dgm:prSet/>
      <dgm:spPr/>
      <dgm:t>
        <a:bodyPr/>
        <a:lstStyle/>
        <a:p>
          <a:endParaRPr lang="ru-RU"/>
        </a:p>
      </dgm:t>
    </dgm:pt>
    <dgm:pt modelId="{468F7994-A4C9-4D1F-8685-2C3540F52F2B}">
      <dgm:prSet phldrT="[Текст]"/>
      <dgm:spPr/>
      <dgm:t>
        <a:bodyPr/>
        <a:lstStyle/>
        <a:p>
          <a:endParaRPr lang="ru-RU" dirty="0"/>
        </a:p>
      </dgm:t>
    </dgm:pt>
    <dgm:pt modelId="{52519859-A2EE-433B-A829-2FABA475230E}" type="parTrans" cxnId="{0DE1D650-25F1-4238-964F-EF068F11AA61}">
      <dgm:prSet/>
      <dgm:spPr/>
      <dgm:t>
        <a:bodyPr/>
        <a:lstStyle/>
        <a:p>
          <a:endParaRPr lang="ru-RU"/>
        </a:p>
      </dgm:t>
    </dgm:pt>
    <dgm:pt modelId="{CE788C7D-0709-46D9-A3AD-1A98858414BA}" type="sibTrans" cxnId="{0DE1D650-25F1-4238-964F-EF068F11AA61}">
      <dgm:prSet/>
      <dgm:spPr/>
      <dgm:t>
        <a:bodyPr/>
        <a:lstStyle/>
        <a:p>
          <a:endParaRPr lang="ru-RU"/>
        </a:p>
      </dgm:t>
    </dgm:pt>
    <dgm:pt modelId="{75F95F71-F627-4C6A-80C3-69DC278A36B6}">
      <dgm:prSet phldrT="[Текст]"/>
      <dgm:spPr/>
      <dgm:t>
        <a:bodyPr/>
        <a:lstStyle/>
        <a:p>
          <a:endParaRPr lang="ru-RU" dirty="0"/>
        </a:p>
      </dgm:t>
    </dgm:pt>
    <dgm:pt modelId="{0A6B749C-DF29-4F8B-B785-924F653B5EAD}" type="parTrans" cxnId="{B126D550-7DD9-4FE8-B1F4-2BB30D5A7CBA}">
      <dgm:prSet/>
      <dgm:spPr/>
      <dgm:t>
        <a:bodyPr/>
        <a:lstStyle/>
        <a:p>
          <a:endParaRPr lang="ru-RU"/>
        </a:p>
      </dgm:t>
    </dgm:pt>
    <dgm:pt modelId="{4ECFBA1E-C2CB-4C61-A06A-18876EEEF182}" type="sibTrans" cxnId="{B126D550-7DD9-4FE8-B1F4-2BB30D5A7CBA}">
      <dgm:prSet/>
      <dgm:spPr/>
      <dgm:t>
        <a:bodyPr/>
        <a:lstStyle/>
        <a:p>
          <a:endParaRPr lang="ru-RU"/>
        </a:p>
      </dgm:t>
    </dgm:pt>
    <dgm:pt modelId="{21ECEDFC-C65F-47F5-8261-8F4A7811BC92}" type="pres">
      <dgm:prSet presAssocID="{3AA3CA06-6CBF-4460-A8F2-C4AA0190DC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5EDC7-4B5C-492F-8DA0-E680B814C962}" type="pres">
      <dgm:prSet presAssocID="{4DB030F7-4FEA-418E-854B-078C25A51B6C}" presName="centerShape" presStyleLbl="node0" presStyleIdx="0" presStyleCnt="1"/>
      <dgm:spPr/>
      <dgm:t>
        <a:bodyPr/>
        <a:lstStyle/>
        <a:p>
          <a:endParaRPr lang="ru-RU"/>
        </a:p>
      </dgm:t>
    </dgm:pt>
    <dgm:pt modelId="{94DF61A6-743D-4E95-A4F0-18ED11192C96}" type="pres">
      <dgm:prSet presAssocID="{FFD1C2AD-8406-4588-8F8F-03B14EE31C94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7004B7C-7D0F-40C7-8DD8-327FCF45854F}" type="pres">
      <dgm:prSet presAssocID="{EAEF7727-6AF1-4245-AC09-3B8D44BA29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B5AEA-EE11-4129-A5F0-8FEAE5AA9956}" type="pres">
      <dgm:prSet presAssocID="{D0BBF1EE-2F2A-45F1-9FE5-4DC209A4910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B364465-F5EA-4BE7-8157-A74172FAD338}" type="pres">
      <dgm:prSet presAssocID="{D20B0B1D-AB8D-454E-85E8-EE4A2D23457A}" presName="node" presStyleLbl="node1" presStyleIdx="1" presStyleCnt="3" custRadScaleRad="102278" custRadScaleInc="1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5271B-F817-4EF9-9B93-A9EE1CD3A3C6}" type="pres">
      <dgm:prSet presAssocID="{0A8BD866-E9D3-46DD-A62A-43FC9D05C7A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73B8C89-1CA1-4F2B-8E1F-FC3CD957B556}" type="pres">
      <dgm:prSet presAssocID="{ED75ED85-03DF-4FF4-95AE-F4507B30DA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761080-42A0-4EA1-9B81-08A77C0D3774}" type="presOf" srcId="{3AA3CA06-6CBF-4460-A8F2-C4AA0190DC4A}" destId="{21ECEDFC-C65F-47F5-8261-8F4A7811BC92}" srcOrd="0" destOrd="0" presId="urn:microsoft.com/office/officeart/2005/8/layout/radial4"/>
    <dgm:cxn modelId="{C2F41F05-E862-455D-9994-F12D56A40983}" type="presOf" srcId="{ED75ED85-03DF-4FF4-95AE-F4507B30DA32}" destId="{B73B8C89-1CA1-4F2B-8E1F-FC3CD957B556}" srcOrd="0" destOrd="0" presId="urn:microsoft.com/office/officeart/2005/8/layout/radial4"/>
    <dgm:cxn modelId="{9D443E04-3CD9-46A9-BE04-799B55E8D719}" srcId="{75F95F71-F627-4C6A-80C3-69DC278A36B6}" destId="{72A8AF2A-3DDD-4D60-B488-D5C12F7D8B55}" srcOrd="0" destOrd="0" parTransId="{14D03BCB-357A-4CA8-BF63-2C88AD696621}" sibTransId="{B0AC30AB-D724-4625-9EFD-63FD205B8BEE}"/>
    <dgm:cxn modelId="{46606054-77E5-48C8-A414-61805BDE8987}" type="presOf" srcId="{D20B0B1D-AB8D-454E-85E8-EE4A2D23457A}" destId="{7B364465-F5EA-4BE7-8157-A74172FAD338}" srcOrd="0" destOrd="0" presId="urn:microsoft.com/office/officeart/2005/8/layout/radial4"/>
    <dgm:cxn modelId="{0DE1D650-25F1-4238-964F-EF068F11AA61}" srcId="{3AA3CA06-6CBF-4460-A8F2-C4AA0190DC4A}" destId="{468F7994-A4C9-4D1F-8685-2C3540F52F2B}" srcOrd="1" destOrd="0" parTransId="{52519859-A2EE-433B-A829-2FABA475230E}" sibTransId="{CE788C7D-0709-46D9-A3AD-1A98858414BA}"/>
    <dgm:cxn modelId="{07E00862-40FB-4AA7-A9A7-6AB63A6F0B68}" srcId="{3AA3CA06-6CBF-4460-A8F2-C4AA0190DC4A}" destId="{4DB030F7-4FEA-418E-854B-078C25A51B6C}" srcOrd="0" destOrd="0" parTransId="{959CBFBA-031B-4E2C-9D30-FAB448138C91}" sibTransId="{0D72B702-91B6-414E-8E27-42701D4F89CF}"/>
    <dgm:cxn modelId="{B126D550-7DD9-4FE8-B1F4-2BB30D5A7CBA}" srcId="{3AA3CA06-6CBF-4460-A8F2-C4AA0190DC4A}" destId="{75F95F71-F627-4C6A-80C3-69DC278A36B6}" srcOrd="2" destOrd="0" parTransId="{0A6B749C-DF29-4F8B-B785-924F653B5EAD}" sibTransId="{4ECFBA1E-C2CB-4C61-A06A-18876EEEF182}"/>
    <dgm:cxn modelId="{A793C180-27FD-49FA-BE9C-D062EAF515FD}" srcId="{4DB030F7-4FEA-418E-854B-078C25A51B6C}" destId="{EAEF7727-6AF1-4245-AC09-3B8D44BA29EA}" srcOrd="0" destOrd="0" parTransId="{FFD1C2AD-8406-4588-8F8F-03B14EE31C94}" sibTransId="{39833F42-05CA-4AA0-B725-063B11647C06}"/>
    <dgm:cxn modelId="{0C45392E-A63B-4E62-8419-EB6425BB6A43}" type="presOf" srcId="{FFD1C2AD-8406-4588-8F8F-03B14EE31C94}" destId="{94DF61A6-743D-4E95-A4F0-18ED11192C96}" srcOrd="0" destOrd="0" presId="urn:microsoft.com/office/officeart/2005/8/layout/radial4"/>
    <dgm:cxn modelId="{6FD13D72-BC30-4B16-8FA8-50D180B36805}" srcId="{4DB030F7-4FEA-418E-854B-078C25A51B6C}" destId="{ED75ED85-03DF-4FF4-95AE-F4507B30DA32}" srcOrd="2" destOrd="0" parTransId="{0A8BD866-E9D3-46DD-A62A-43FC9D05C7A1}" sibTransId="{3703EDC0-4A83-40BC-A2FD-CF1D4C32485A}"/>
    <dgm:cxn modelId="{ED521DBF-9D2A-4ED4-86FE-C5C25CE46AAE}" type="presOf" srcId="{D0BBF1EE-2F2A-45F1-9FE5-4DC209A49104}" destId="{AF1B5AEA-EE11-4129-A5F0-8FEAE5AA9956}" srcOrd="0" destOrd="0" presId="urn:microsoft.com/office/officeart/2005/8/layout/radial4"/>
    <dgm:cxn modelId="{A6149CD8-0BFE-4B62-9621-5FAD50F35611}" type="presOf" srcId="{4DB030F7-4FEA-418E-854B-078C25A51B6C}" destId="{04F5EDC7-4B5C-492F-8DA0-E680B814C962}" srcOrd="0" destOrd="0" presId="urn:microsoft.com/office/officeart/2005/8/layout/radial4"/>
    <dgm:cxn modelId="{917C7F07-7D82-41A0-8AF0-FC3F39531EA1}" type="presOf" srcId="{0A8BD866-E9D3-46DD-A62A-43FC9D05C7A1}" destId="{F635271B-F817-4EF9-9B93-A9EE1CD3A3C6}" srcOrd="0" destOrd="0" presId="urn:microsoft.com/office/officeart/2005/8/layout/radial4"/>
    <dgm:cxn modelId="{0BC8ADBD-6DD5-40A1-9452-80B4924980E5}" type="presOf" srcId="{EAEF7727-6AF1-4245-AC09-3B8D44BA29EA}" destId="{57004B7C-7D0F-40C7-8DD8-327FCF45854F}" srcOrd="0" destOrd="0" presId="urn:microsoft.com/office/officeart/2005/8/layout/radial4"/>
    <dgm:cxn modelId="{29822891-983F-4287-8913-650AC7732720}" srcId="{4DB030F7-4FEA-418E-854B-078C25A51B6C}" destId="{D20B0B1D-AB8D-454E-85E8-EE4A2D23457A}" srcOrd="1" destOrd="0" parTransId="{D0BBF1EE-2F2A-45F1-9FE5-4DC209A49104}" sibTransId="{1C3B3E30-9E99-4EEC-845E-0E963CAF2E3D}"/>
    <dgm:cxn modelId="{1093AF1D-1997-4440-B13F-9F81D2D6A35A}" type="presParOf" srcId="{21ECEDFC-C65F-47F5-8261-8F4A7811BC92}" destId="{04F5EDC7-4B5C-492F-8DA0-E680B814C962}" srcOrd="0" destOrd="0" presId="urn:microsoft.com/office/officeart/2005/8/layout/radial4"/>
    <dgm:cxn modelId="{4F79725B-F634-4FE6-8B91-2852F6A6C71A}" type="presParOf" srcId="{21ECEDFC-C65F-47F5-8261-8F4A7811BC92}" destId="{94DF61A6-743D-4E95-A4F0-18ED11192C96}" srcOrd="1" destOrd="0" presId="urn:microsoft.com/office/officeart/2005/8/layout/radial4"/>
    <dgm:cxn modelId="{B8367116-8D34-4987-BBF3-E574408116E0}" type="presParOf" srcId="{21ECEDFC-C65F-47F5-8261-8F4A7811BC92}" destId="{57004B7C-7D0F-40C7-8DD8-327FCF45854F}" srcOrd="2" destOrd="0" presId="urn:microsoft.com/office/officeart/2005/8/layout/radial4"/>
    <dgm:cxn modelId="{9B2B9CA2-9424-4E29-97B0-5135714FF3F5}" type="presParOf" srcId="{21ECEDFC-C65F-47F5-8261-8F4A7811BC92}" destId="{AF1B5AEA-EE11-4129-A5F0-8FEAE5AA9956}" srcOrd="3" destOrd="0" presId="urn:microsoft.com/office/officeart/2005/8/layout/radial4"/>
    <dgm:cxn modelId="{2AAD2848-0183-449A-A5B2-0A7F6CAEFC5B}" type="presParOf" srcId="{21ECEDFC-C65F-47F5-8261-8F4A7811BC92}" destId="{7B364465-F5EA-4BE7-8157-A74172FAD338}" srcOrd="4" destOrd="0" presId="urn:microsoft.com/office/officeart/2005/8/layout/radial4"/>
    <dgm:cxn modelId="{42A1EBBE-1162-4AAE-8F18-E6FE6C4F5A77}" type="presParOf" srcId="{21ECEDFC-C65F-47F5-8261-8F4A7811BC92}" destId="{F635271B-F817-4EF9-9B93-A9EE1CD3A3C6}" srcOrd="5" destOrd="0" presId="urn:microsoft.com/office/officeart/2005/8/layout/radial4"/>
    <dgm:cxn modelId="{EA91548B-A11E-4E5F-A3C2-D61C49C83CFC}" type="presParOf" srcId="{21ECEDFC-C65F-47F5-8261-8F4A7811BC92}" destId="{B73B8C89-1CA1-4F2B-8E1F-FC3CD957B556}" srcOrd="6" destOrd="0" presId="urn:microsoft.com/office/officeart/2005/8/layout/radial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B220F-41EE-49E8-8563-E008D95374A5}" type="doc">
      <dgm:prSet loTypeId="urn:microsoft.com/office/officeart/2005/8/layout/chevron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722C8B-E0E0-4AEB-B2E7-E0CD21F2A13B}">
      <dgm:prSet phldrT="[Текст]"/>
      <dgm:spPr>
        <a:solidFill>
          <a:srgbClr val="8C254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b="1" dirty="0"/>
        </a:p>
      </dgm:t>
    </dgm:pt>
    <dgm:pt modelId="{3F8E8B12-3683-47E2-8F94-9EBBD3C32C73}" type="parTrans" cxnId="{8E3415E3-8728-41C9-94A3-2BC094F717AA}">
      <dgm:prSet/>
      <dgm:spPr/>
      <dgm:t>
        <a:bodyPr/>
        <a:lstStyle/>
        <a:p>
          <a:endParaRPr lang="ru-RU"/>
        </a:p>
      </dgm:t>
    </dgm:pt>
    <dgm:pt modelId="{9CF1177B-BBAE-48E2-AF34-73518AFFBFF3}" type="sibTrans" cxnId="{8E3415E3-8728-41C9-94A3-2BC094F717AA}">
      <dgm:prSet/>
      <dgm:spPr/>
      <dgm:t>
        <a:bodyPr/>
        <a:lstStyle/>
        <a:p>
          <a:endParaRPr lang="ru-RU"/>
        </a:p>
      </dgm:t>
    </dgm:pt>
    <dgm:pt modelId="{58562F7F-0FD5-45AB-97C9-D6F8112439E5}">
      <dgm:prSet phldrT="[Текст]"/>
      <dgm:spPr>
        <a:ln>
          <a:noFill/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прибыль, доходы (налог на доходы физических лиц); Налоги на товары, реализуемые на территории РФ (акцизы); Налоги на совокупный доход (единый налог на вменённый доход, УСН, единый сельскохозяйственный налог, налог с применением патентной системы); Налог на имущество ( налог на имущество физических лиц, земельный налог с организаций и земельный налог с физических лиц); Государственная пошлина. </a:t>
          </a:r>
          <a:endParaRPr lang="ru-RU" dirty="0"/>
        </a:p>
      </dgm:t>
    </dgm:pt>
    <dgm:pt modelId="{73053CE6-0AAF-4F4F-BB65-B426D99B0187}" type="parTrans" cxnId="{079EAF21-2A8B-450B-AC5D-73E19F8DA69A}">
      <dgm:prSet/>
      <dgm:spPr/>
      <dgm:t>
        <a:bodyPr/>
        <a:lstStyle/>
        <a:p>
          <a:endParaRPr lang="ru-RU"/>
        </a:p>
      </dgm:t>
    </dgm:pt>
    <dgm:pt modelId="{A165C61D-B165-44CA-96C2-A3E1529382E3}" type="sibTrans" cxnId="{079EAF21-2A8B-450B-AC5D-73E19F8DA69A}">
      <dgm:prSet/>
      <dgm:spPr/>
      <dgm:t>
        <a:bodyPr/>
        <a:lstStyle/>
        <a:p>
          <a:endParaRPr lang="ru-RU"/>
        </a:p>
      </dgm:t>
    </dgm:pt>
    <dgm:pt modelId="{3BA93CCF-8D2A-4E79-80AD-DB8F0F3ED7BF}">
      <dgm:prSet phldrT="[Текст]"/>
      <dgm:spPr>
        <a:solidFill>
          <a:srgbClr val="8C254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b="1" dirty="0">
            <a:solidFill>
              <a:schemeClr val="bg1"/>
            </a:solidFill>
          </a:endParaRPr>
        </a:p>
      </dgm:t>
    </dgm:pt>
    <dgm:pt modelId="{09BAE820-0E2B-42C2-9880-B2462829C3C3}" type="parTrans" cxnId="{BA49A15B-EFD1-4663-B0F0-D81EC4A7C314}">
      <dgm:prSet/>
      <dgm:spPr/>
      <dgm:t>
        <a:bodyPr/>
        <a:lstStyle/>
        <a:p>
          <a:endParaRPr lang="ru-RU"/>
        </a:p>
      </dgm:t>
    </dgm:pt>
    <dgm:pt modelId="{FCFCC75B-7A82-42C1-A289-AAFCEBAD2782}" type="sibTrans" cxnId="{BA49A15B-EFD1-4663-B0F0-D81EC4A7C314}">
      <dgm:prSet/>
      <dgm:spPr/>
      <dgm:t>
        <a:bodyPr/>
        <a:lstStyle/>
        <a:p>
          <a:endParaRPr lang="ru-RU"/>
        </a:p>
      </dgm:t>
    </dgm:pt>
    <dgm:pt modelId="{513AC690-A002-4226-B67D-DE08CE10C06B}">
      <dgm:prSet phldrT="[Текст]"/>
      <dgm:spPr>
        <a:solidFill>
          <a:srgbClr val="8C254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Безвозмездные </a:t>
          </a:r>
        </a:p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поступления из других уровней бюджета</a:t>
          </a:r>
          <a:endParaRPr lang="ru-RU" b="1" dirty="0">
            <a:solidFill>
              <a:schemeClr val="bg1"/>
            </a:solidFill>
          </a:endParaRPr>
        </a:p>
      </dgm:t>
    </dgm:pt>
    <dgm:pt modelId="{FAEABF50-2FB3-4703-9A65-A169B0950CF2}" type="parTrans" cxnId="{CE483FBC-43B0-4CFE-B2AE-876231CAD7C5}">
      <dgm:prSet/>
      <dgm:spPr/>
      <dgm:t>
        <a:bodyPr/>
        <a:lstStyle/>
        <a:p>
          <a:endParaRPr lang="ru-RU"/>
        </a:p>
      </dgm:t>
    </dgm:pt>
    <dgm:pt modelId="{747BB6AB-35B7-4ADA-A9F0-47740E523A71}" type="sibTrans" cxnId="{CE483FBC-43B0-4CFE-B2AE-876231CAD7C5}">
      <dgm:prSet/>
      <dgm:spPr/>
      <dgm:t>
        <a:bodyPr/>
        <a:lstStyle/>
        <a:p>
          <a:endParaRPr lang="ru-RU"/>
        </a:p>
      </dgm:t>
    </dgm:pt>
    <dgm:pt modelId="{22546176-F211-4DE0-8D02-4A4A0BF72FBA}">
      <dgm:prSet phldrT="[Текст]"/>
      <dgm:spPr>
        <a:ln>
          <a:noFill/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Дотации, субвенции, субсидии, иные межбюджетные трансферты, прочие безвозмездные поступления, доходы от возвратов остатков субсидий, субвенций и иных межбюджетных трансфертов прошлых лет</a:t>
          </a:r>
          <a:endParaRPr lang="ru-RU" dirty="0"/>
        </a:p>
      </dgm:t>
    </dgm:pt>
    <dgm:pt modelId="{EE5CFB37-777A-411C-A7FD-0620593C40A5}" type="parTrans" cxnId="{4D4BD513-4986-46D7-BFC7-6F5CB43EFAE3}">
      <dgm:prSet/>
      <dgm:spPr/>
      <dgm:t>
        <a:bodyPr/>
        <a:lstStyle/>
        <a:p>
          <a:endParaRPr lang="ru-RU"/>
        </a:p>
      </dgm:t>
    </dgm:pt>
    <dgm:pt modelId="{1D78EC67-982A-4121-92AD-300C910C7EB3}" type="sibTrans" cxnId="{4D4BD513-4986-46D7-BFC7-6F5CB43EFAE3}">
      <dgm:prSet/>
      <dgm:spPr/>
      <dgm:t>
        <a:bodyPr/>
        <a:lstStyle/>
        <a:p>
          <a:endParaRPr lang="ru-RU"/>
        </a:p>
      </dgm:t>
    </dgm:pt>
    <dgm:pt modelId="{D3B4F48D-AB89-4ED9-B231-2C412ED40783}">
      <dgm:prSet phldrT="[Текст]"/>
      <dgm:spPr>
        <a:ln>
          <a:noFill/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имущества, платежи за пользовании природными ресурсами, доходы от оказания платных услуг (работ) и компенсации затрат государства, доходы от продажи материальных и нематериальных активов, штрафы, прочие неналоговые доходы, поступления (перечисления) по урегулированию расчетов между бюджетами бюджетной системы РФ</a:t>
          </a:r>
          <a:endParaRPr lang="ru-RU" dirty="0"/>
        </a:p>
      </dgm:t>
    </dgm:pt>
    <dgm:pt modelId="{04C22B81-B5C2-473B-A8DB-65012C4EF13F}" type="parTrans" cxnId="{9E4FF725-C8A1-4AEB-9A22-A3A6D4676F31}">
      <dgm:prSet/>
      <dgm:spPr/>
      <dgm:t>
        <a:bodyPr/>
        <a:lstStyle/>
        <a:p>
          <a:endParaRPr lang="ru-RU"/>
        </a:p>
      </dgm:t>
    </dgm:pt>
    <dgm:pt modelId="{E152F024-DFD1-4E7D-A3E0-B4D4F51DC395}" type="sibTrans" cxnId="{9E4FF725-C8A1-4AEB-9A22-A3A6D4676F31}">
      <dgm:prSet/>
      <dgm:spPr/>
      <dgm:t>
        <a:bodyPr/>
        <a:lstStyle/>
        <a:p>
          <a:endParaRPr lang="ru-RU"/>
        </a:p>
      </dgm:t>
    </dgm:pt>
    <dgm:pt modelId="{2C20FF37-0C32-4E47-AB91-8248DBFCFCC7}" type="pres">
      <dgm:prSet presAssocID="{D03B220F-41EE-49E8-8563-E008D95374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91EF2-211F-4817-8046-0ADE41EDF736}" type="pres">
      <dgm:prSet presAssocID="{90722C8B-E0E0-4AEB-B2E7-E0CD21F2A13B}" presName="composite" presStyleCnt="0"/>
      <dgm:spPr/>
    </dgm:pt>
    <dgm:pt modelId="{48EC07BE-34D7-4A67-9A42-E8FC052E70C4}" type="pres">
      <dgm:prSet presAssocID="{90722C8B-E0E0-4AEB-B2E7-E0CD21F2A13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34F43-65E9-4F15-8246-C4B637057FC1}" type="pres">
      <dgm:prSet presAssocID="{90722C8B-E0E0-4AEB-B2E7-E0CD21F2A13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BB0C7-D082-45B7-8A5D-C09E56BFE27B}" type="pres">
      <dgm:prSet presAssocID="{9CF1177B-BBAE-48E2-AF34-73518AFFBFF3}" presName="sp" presStyleCnt="0"/>
      <dgm:spPr/>
    </dgm:pt>
    <dgm:pt modelId="{3C4FFEE1-F316-4F77-A296-C937C301E5A3}" type="pres">
      <dgm:prSet presAssocID="{3BA93CCF-8D2A-4E79-80AD-DB8F0F3ED7BF}" presName="composite" presStyleCnt="0"/>
      <dgm:spPr/>
    </dgm:pt>
    <dgm:pt modelId="{7AB65CCC-0A4D-4274-A6FA-FD26A50577C9}" type="pres">
      <dgm:prSet presAssocID="{3BA93CCF-8D2A-4E79-80AD-DB8F0F3ED7B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441AF-66A1-4A5A-89FA-C6E2025FBBF2}" type="pres">
      <dgm:prSet presAssocID="{3BA93CCF-8D2A-4E79-80AD-DB8F0F3ED7B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3C49C-E16F-44EB-A98F-89D804AEE29E}" type="pres">
      <dgm:prSet presAssocID="{FCFCC75B-7A82-42C1-A289-AAFCEBAD2782}" presName="sp" presStyleCnt="0"/>
      <dgm:spPr/>
    </dgm:pt>
    <dgm:pt modelId="{D1330C39-875D-4716-8A9B-5DFC7B24746E}" type="pres">
      <dgm:prSet presAssocID="{513AC690-A002-4226-B67D-DE08CE10C06B}" presName="composite" presStyleCnt="0"/>
      <dgm:spPr/>
    </dgm:pt>
    <dgm:pt modelId="{7A77BD63-BBC7-4FFE-90C2-963BB140E838}" type="pres">
      <dgm:prSet presAssocID="{513AC690-A002-4226-B67D-DE08CE10C0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284BD-55CE-45F5-8FAB-F22607A9DD21}" type="pres">
      <dgm:prSet presAssocID="{513AC690-A002-4226-B67D-DE08CE10C0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EAF21-2A8B-450B-AC5D-73E19F8DA69A}" srcId="{90722C8B-E0E0-4AEB-B2E7-E0CD21F2A13B}" destId="{58562F7F-0FD5-45AB-97C9-D6F8112439E5}" srcOrd="0" destOrd="0" parTransId="{73053CE6-0AAF-4F4F-BB65-B426D99B0187}" sibTransId="{A165C61D-B165-44CA-96C2-A3E1529382E3}"/>
    <dgm:cxn modelId="{4D4BD513-4986-46D7-BFC7-6F5CB43EFAE3}" srcId="{513AC690-A002-4226-B67D-DE08CE10C06B}" destId="{22546176-F211-4DE0-8D02-4A4A0BF72FBA}" srcOrd="0" destOrd="0" parTransId="{EE5CFB37-777A-411C-A7FD-0620593C40A5}" sibTransId="{1D78EC67-982A-4121-92AD-300C910C7EB3}"/>
    <dgm:cxn modelId="{DF9DDEBF-D225-46EF-93BD-81C84D4D9EF2}" type="presOf" srcId="{D3B4F48D-AB89-4ED9-B231-2C412ED40783}" destId="{F22441AF-66A1-4A5A-89FA-C6E2025FBBF2}" srcOrd="0" destOrd="0" presId="urn:microsoft.com/office/officeart/2005/8/layout/chevron2"/>
    <dgm:cxn modelId="{A4A03C4A-3316-4DC8-82BB-3CCD2862E19D}" type="presOf" srcId="{58562F7F-0FD5-45AB-97C9-D6F8112439E5}" destId="{94C34F43-65E9-4F15-8246-C4B637057FC1}" srcOrd="0" destOrd="0" presId="urn:microsoft.com/office/officeart/2005/8/layout/chevron2"/>
    <dgm:cxn modelId="{9E4FF725-C8A1-4AEB-9A22-A3A6D4676F31}" srcId="{3BA93CCF-8D2A-4E79-80AD-DB8F0F3ED7BF}" destId="{D3B4F48D-AB89-4ED9-B231-2C412ED40783}" srcOrd="0" destOrd="0" parTransId="{04C22B81-B5C2-473B-A8DB-65012C4EF13F}" sibTransId="{E152F024-DFD1-4E7D-A3E0-B4D4F51DC395}"/>
    <dgm:cxn modelId="{DA80A7D2-F013-47F7-9090-742EC04FFF3B}" type="presOf" srcId="{513AC690-A002-4226-B67D-DE08CE10C06B}" destId="{7A77BD63-BBC7-4FFE-90C2-963BB140E838}" srcOrd="0" destOrd="0" presId="urn:microsoft.com/office/officeart/2005/8/layout/chevron2"/>
    <dgm:cxn modelId="{D87AD2E4-B557-46AE-9774-D4964663AC74}" type="presOf" srcId="{22546176-F211-4DE0-8D02-4A4A0BF72FBA}" destId="{A1C284BD-55CE-45F5-8FAB-F22607A9DD21}" srcOrd="0" destOrd="0" presId="urn:microsoft.com/office/officeart/2005/8/layout/chevron2"/>
    <dgm:cxn modelId="{8E3415E3-8728-41C9-94A3-2BC094F717AA}" srcId="{D03B220F-41EE-49E8-8563-E008D95374A5}" destId="{90722C8B-E0E0-4AEB-B2E7-E0CD21F2A13B}" srcOrd="0" destOrd="0" parTransId="{3F8E8B12-3683-47E2-8F94-9EBBD3C32C73}" sibTransId="{9CF1177B-BBAE-48E2-AF34-73518AFFBFF3}"/>
    <dgm:cxn modelId="{727F0AF3-8AFF-41E3-B8CB-40CEB789F55F}" type="presOf" srcId="{D03B220F-41EE-49E8-8563-E008D95374A5}" destId="{2C20FF37-0C32-4E47-AB91-8248DBFCFCC7}" srcOrd="0" destOrd="0" presId="urn:microsoft.com/office/officeart/2005/8/layout/chevron2"/>
    <dgm:cxn modelId="{BA49A15B-EFD1-4663-B0F0-D81EC4A7C314}" srcId="{D03B220F-41EE-49E8-8563-E008D95374A5}" destId="{3BA93CCF-8D2A-4E79-80AD-DB8F0F3ED7BF}" srcOrd="1" destOrd="0" parTransId="{09BAE820-0E2B-42C2-9880-B2462829C3C3}" sibTransId="{FCFCC75B-7A82-42C1-A289-AAFCEBAD2782}"/>
    <dgm:cxn modelId="{CE483FBC-43B0-4CFE-B2AE-876231CAD7C5}" srcId="{D03B220F-41EE-49E8-8563-E008D95374A5}" destId="{513AC690-A002-4226-B67D-DE08CE10C06B}" srcOrd="2" destOrd="0" parTransId="{FAEABF50-2FB3-4703-9A65-A169B0950CF2}" sibTransId="{747BB6AB-35B7-4ADA-A9F0-47740E523A71}"/>
    <dgm:cxn modelId="{5B9DE7D6-728A-4B2F-A41C-DE17F2FE4A53}" type="presOf" srcId="{90722C8B-E0E0-4AEB-B2E7-E0CD21F2A13B}" destId="{48EC07BE-34D7-4A67-9A42-E8FC052E70C4}" srcOrd="0" destOrd="0" presId="urn:microsoft.com/office/officeart/2005/8/layout/chevron2"/>
    <dgm:cxn modelId="{7D1C887C-9E4C-46A9-AEE5-BDB49A5CEF3B}" type="presOf" srcId="{3BA93CCF-8D2A-4E79-80AD-DB8F0F3ED7BF}" destId="{7AB65CCC-0A4D-4274-A6FA-FD26A50577C9}" srcOrd="0" destOrd="0" presId="urn:microsoft.com/office/officeart/2005/8/layout/chevron2"/>
    <dgm:cxn modelId="{2FE54C26-CBE0-4AB4-81AF-2D260B57C698}" type="presParOf" srcId="{2C20FF37-0C32-4E47-AB91-8248DBFCFCC7}" destId="{E3F91EF2-211F-4817-8046-0ADE41EDF736}" srcOrd="0" destOrd="0" presId="urn:microsoft.com/office/officeart/2005/8/layout/chevron2"/>
    <dgm:cxn modelId="{FFBBD5A0-BB5B-498F-B9DA-7DE84DF764FD}" type="presParOf" srcId="{E3F91EF2-211F-4817-8046-0ADE41EDF736}" destId="{48EC07BE-34D7-4A67-9A42-E8FC052E70C4}" srcOrd="0" destOrd="0" presId="urn:microsoft.com/office/officeart/2005/8/layout/chevron2"/>
    <dgm:cxn modelId="{33015DA6-CD45-460A-BD3F-D006D3EF8F7B}" type="presParOf" srcId="{E3F91EF2-211F-4817-8046-0ADE41EDF736}" destId="{94C34F43-65E9-4F15-8246-C4B637057FC1}" srcOrd="1" destOrd="0" presId="urn:microsoft.com/office/officeart/2005/8/layout/chevron2"/>
    <dgm:cxn modelId="{1C5DDD26-3E27-4463-AED6-A5E4D2F42D5F}" type="presParOf" srcId="{2C20FF37-0C32-4E47-AB91-8248DBFCFCC7}" destId="{B70BB0C7-D082-45B7-8A5D-C09E56BFE27B}" srcOrd="1" destOrd="0" presId="urn:microsoft.com/office/officeart/2005/8/layout/chevron2"/>
    <dgm:cxn modelId="{6DAD5891-CF05-4751-9F88-7B8E38AC9F7C}" type="presParOf" srcId="{2C20FF37-0C32-4E47-AB91-8248DBFCFCC7}" destId="{3C4FFEE1-F316-4F77-A296-C937C301E5A3}" srcOrd="2" destOrd="0" presId="urn:microsoft.com/office/officeart/2005/8/layout/chevron2"/>
    <dgm:cxn modelId="{769D7D10-BD6C-4E3D-84C2-9EC63A32D22D}" type="presParOf" srcId="{3C4FFEE1-F316-4F77-A296-C937C301E5A3}" destId="{7AB65CCC-0A4D-4274-A6FA-FD26A50577C9}" srcOrd="0" destOrd="0" presId="urn:microsoft.com/office/officeart/2005/8/layout/chevron2"/>
    <dgm:cxn modelId="{830D6B8F-B6B2-4F27-8AB3-1D0304BF629D}" type="presParOf" srcId="{3C4FFEE1-F316-4F77-A296-C937C301E5A3}" destId="{F22441AF-66A1-4A5A-89FA-C6E2025FBBF2}" srcOrd="1" destOrd="0" presId="urn:microsoft.com/office/officeart/2005/8/layout/chevron2"/>
    <dgm:cxn modelId="{D313B1FC-1D6B-4FD9-B11B-2E65654F1A82}" type="presParOf" srcId="{2C20FF37-0C32-4E47-AB91-8248DBFCFCC7}" destId="{8933C49C-E16F-44EB-A98F-89D804AEE29E}" srcOrd="3" destOrd="0" presId="urn:microsoft.com/office/officeart/2005/8/layout/chevron2"/>
    <dgm:cxn modelId="{5629AEA8-F627-4AA8-96B4-C17652F4420C}" type="presParOf" srcId="{2C20FF37-0C32-4E47-AB91-8248DBFCFCC7}" destId="{D1330C39-875D-4716-8A9B-5DFC7B24746E}" srcOrd="4" destOrd="0" presId="urn:microsoft.com/office/officeart/2005/8/layout/chevron2"/>
    <dgm:cxn modelId="{678D56FD-D4F7-42D5-B823-5A6C16116338}" type="presParOf" srcId="{D1330C39-875D-4716-8A9B-5DFC7B24746E}" destId="{7A77BD63-BBC7-4FFE-90C2-963BB140E838}" srcOrd="0" destOrd="0" presId="urn:microsoft.com/office/officeart/2005/8/layout/chevron2"/>
    <dgm:cxn modelId="{47FDD057-56BE-4E93-AC3C-3148F01DD39C}" type="presParOf" srcId="{D1330C39-875D-4716-8A9B-5DFC7B24746E}" destId="{A1C284BD-55CE-45F5-8FAB-F22607A9DD21}" srcOrd="1" destOrd="0" presId="urn:microsoft.com/office/officeart/2005/8/layout/chevron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2F365-EC2E-412E-9E16-F554F365E3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A741F3-E2DE-4D13-B985-B6E5C93A2563}">
      <dgm:prSet phldrT="[Текст]" custT="1"/>
      <dgm:spPr>
        <a:solidFill>
          <a:srgbClr val="8C254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ПЛАТЕЛЬЩИКИ</a:t>
          </a:r>
          <a:endParaRPr lang="ru-RU" sz="1200" dirty="0"/>
        </a:p>
      </dgm:t>
    </dgm:pt>
    <dgm:pt modelId="{BAC3B5A6-B047-4EC7-9033-85B3C7471034}" type="parTrans" cxnId="{BBBE9C93-0D0D-491D-B894-D6C1FCD924C7}">
      <dgm:prSet/>
      <dgm:spPr/>
      <dgm:t>
        <a:bodyPr/>
        <a:lstStyle/>
        <a:p>
          <a:endParaRPr lang="ru-RU" sz="1200"/>
        </a:p>
      </dgm:t>
    </dgm:pt>
    <dgm:pt modelId="{E1A450FE-343D-4F23-A482-6448C8CECFE6}" type="sibTrans" cxnId="{BBBE9C93-0D0D-491D-B894-D6C1FCD924C7}">
      <dgm:prSet/>
      <dgm:spPr/>
      <dgm:t>
        <a:bodyPr/>
        <a:lstStyle/>
        <a:p>
          <a:endParaRPr lang="ru-RU" sz="1200"/>
        </a:p>
      </dgm:t>
    </dgm:pt>
    <dgm:pt modelId="{31FEE6EC-DDAF-4739-B2F9-D33FEDC27ED0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Налогоплательщиками налога на доходы физических лиц признаются физические лица, являющиеся налоговыми резидентами Российской Федерации, а также физические лица, получающие доходы от источников, в Российской Федерации, не являющиеся налоговыми резидентами Российской Федерации.</a:t>
          </a:r>
          <a:endParaRPr lang="ru-RU" sz="1200" dirty="0"/>
        </a:p>
      </dgm:t>
    </dgm:pt>
    <dgm:pt modelId="{6716982D-EAD8-4AE4-9EA1-6998E17C3CC7}" type="parTrans" cxnId="{0369C1E0-1EBF-4CDD-944D-95BE6E83FF1B}">
      <dgm:prSet/>
      <dgm:spPr/>
      <dgm:t>
        <a:bodyPr/>
        <a:lstStyle/>
        <a:p>
          <a:endParaRPr lang="ru-RU" sz="1200"/>
        </a:p>
      </dgm:t>
    </dgm:pt>
    <dgm:pt modelId="{F2D3D779-0B0D-4AB6-8938-78557D37030D}" type="sibTrans" cxnId="{0369C1E0-1EBF-4CDD-944D-95BE6E83FF1B}">
      <dgm:prSet/>
      <dgm:spPr/>
      <dgm:t>
        <a:bodyPr/>
        <a:lstStyle/>
        <a:p>
          <a:endParaRPr lang="ru-RU" sz="1200"/>
        </a:p>
      </dgm:t>
    </dgm:pt>
    <dgm:pt modelId="{95B645A8-7790-4889-8AF6-27292326A93F}">
      <dgm:prSet phldrT="[Текст]" custT="1"/>
      <dgm:spPr>
        <a:solidFill>
          <a:srgbClr val="8C254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ОБЪЕКТ</a:t>
          </a:r>
          <a:endParaRPr lang="ru-RU" sz="1200" dirty="0"/>
        </a:p>
      </dgm:t>
    </dgm:pt>
    <dgm:pt modelId="{0602BED6-0532-4749-803A-27CA84FBBAEF}" type="parTrans" cxnId="{F1F3F8FB-194C-4776-B365-71142A49300D}">
      <dgm:prSet/>
      <dgm:spPr/>
      <dgm:t>
        <a:bodyPr/>
        <a:lstStyle/>
        <a:p>
          <a:endParaRPr lang="ru-RU" sz="1200"/>
        </a:p>
      </dgm:t>
    </dgm:pt>
    <dgm:pt modelId="{00536147-E5AB-43C1-A306-7E1461802CA3}" type="sibTrans" cxnId="{F1F3F8FB-194C-4776-B365-71142A49300D}">
      <dgm:prSet/>
      <dgm:spPr/>
      <dgm:t>
        <a:bodyPr/>
        <a:lstStyle/>
        <a:p>
          <a:endParaRPr lang="ru-RU" sz="1200"/>
        </a:p>
      </dgm:t>
    </dgm:pt>
    <dgm:pt modelId="{806C8BC9-6F2B-4DAD-B8DA-CC95C4132F5D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от источников в РФ и (или) от источников за пределами РФ - для физических лиц, являющихся налоговыми резидентами РФ;</a:t>
          </a:r>
          <a:endParaRPr lang="ru-RU" sz="1200" dirty="0"/>
        </a:p>
      </dgm:t>
    </dgm:pt>
    <dgm:pt modelId="{98A4C06A-82A6-4D9C-AFF6-5950B499B6BA}" type="parTrans" cxnId="{AEA877EC-495A-449B-A3F7-FE37588C170D}">
      <dgm:prSet/>
      <dgm:spPr/>
      <dgm:t>
        <a:bodyPr/>
        <a:lstStyle/>
        <a:p>
          <a:endParaRPr lang="ru-RU" sz="1200"/>
        </a:p>
      </dgm:t>
    </dgm:pt>
    <dgm:pt modelId="{0878C797-1E49-4D01-AC59-DF5F97A72328}" type="sibTrans" cxnId="{AEA877EC-495A-449B-A3F7-FE37588C170D}">
      <dgm:prSet/>
      <dgm:spPr/>
      <dgm:t>
        <a:bodyPr/>
        <a:lstStyle/>
        <a:p>
          <a:endParaRPr lang="ru-RU" sz="1200"/>
        </a:p>
      </dgm:t>
    </dgm:pt>
    <dgm:pt modelId="{7C12F8AC-ED00-4A3B-889D-1E05480F8CFC}">
      <dgm:prSet phldrT="[Текст]" custT="1"/>
      <dgm:spPr>
        <a:solidFill>
          <a:srgbClr val="8C254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СРОК УПЛАТЫ</a:t>
          </a:r>
          <a:endParaRPr lang="ru-RU" sz="1200" dirty="0"/>
        </a:p>
      </dgm:t>
    </dgm:pt>
    <dgm:pt modelId="{5678EB04-343C-4BD0-B1C0-A6A6156F110B}" type="parTrans" cxnId="{A6CA4184-215B-4DC1-B648-DA29D2D96AA1}">
      <dgm:prSet/>
      <dgm:spPr/>
      <dgm:t>
        <a:bodyPr/>
        <a:lstStyle/>
        <a:p>
          <a:endParaRPr lang="ru-RU" sz="1200"/>
        </a:p>
      </dgm:t>
    </dgm:pt>
    <dgm:pt modelId="{A005D324-08C5-42A0-9841-66E747FC3B02}" type="sibTrans" cxnId="{A6CA4184-215B-4DC1-B648-DA29D2D96AA1}">
      <dgm:prSet/>
      <dgm:spPr/>
      <dgm:t>
        <a:bodyPr/>
        <a:lstStyle/>
        <a:p>
          <a:endParaRPr lang="ru-RU" sz="1200"/>
        </a:p>
      </dgm:t>
    </dgm:pt>
    <dgm:pt modelId="{BB0ABB1D-E07D-45EF-BE80-5AE8533D68B2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соответствии с главой 23 НК РФ. </a:t>
          </a:r>
          <a:endParaRPr lang="ru-RU" sz="1200" dirty="0"/>
        </a:p>
      </dgm:t>
    </dgm:pt>
    <dgm:pt modelId="{03E8E412-B8BC-44ED-9C0F-F680B3192BCD}" type="parTrans" cxnId="{D1195B26-A6E6-4252-AB5D-5D5594DDC3A1}">
      <dgm:prSet/>
      <dgm:spPr/>
      <dgm:t>
        <a:bodyPr/>
        <a:lstStyle/>
        <a:p>
          <a:endParaRPr lang="ru-RU" sz="1200"/>
        </a:p>
      </dgm:t>
    </dgm:pt>
    <dgm:pt modelId="{F7EFB77A-5B45-4DD2-B8AA-0E31DAEAB4BC}" type="sibTrans" cxnId="{D1195B26-A6E6-4252-AB5D-5D5594DDC3A1}">
      <dgm:prSet/>
      <dgm:spPr/>
      <dgm:t>
        <a:bodyPr/>
        <a:lstStyle/>
        <a:p>
          <a:endParaRPr lang="ru-RU" sz="1200"/>
        </a:p>
      </dgm:t>
    </dgm:pt>
    <dgm:pt modelId="{FFBA60E9-6934-4885-9C4A-3A16C33FEC2D}">
      <dgm:prSet phldrT="[Текст]" custT="1"/>
      <dgm:spPr>
        <a:solidFill>
          <a:srgbClr val="8C254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СТАВКА</a:t>
          </a:r>
          <a:endParaRPr lang="ru-RU" sz="1200" dirty="0"/>
        </a:p>
      </dgm:t>
    </dgm:pt>
    <dgm:pt modelId="{75136FC8-7F50-4DFF-82AE-5A42E6A3B351}" type="parTrans" cxnId="{6723ECD9-FD6E-4C05-B76F-219AFE6AB8DD}">
      <dgm:prSet/>
      <dgm:spPr/>
      <dgm:t>
        <a:bodyPr/>
        <a:lstStyle/>
        <a:p>
          <a:endParaRPr lang="ru-RU" sz="1200"/>
        </a:p>
      </dgm:t>
    </dgm:pt>
    <dgm:pt modelId="{16E38EA2-273F-4884-8589-DD2511BD642A}" type="sibTrans" cxnId="{6723ECD9-FD6E-4C05-B76F-219AFE6AB8DD}">
      <dgm:prSet/>
      <dgm:spPr/>
      <dgm:t>
        <a:bodyPr/>
        <a:lstStyle/>
        <a:p>
          <a:endParaRPr lang="ru-RU" sz="1200"/>
        </a:p>
      </dgm:t>
    </dgm:pt>
    <dgm:pt modelId="{817DB399-40BB-4EA4-B397-8B2E5F964522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Размер ставки НДФЛ может быть  5, 9, 13, 15, 30, 35 %. Конкретная ставка зависит от статуса получателя дохода (резидент или нерезидент) и от вида полученного дохода зарплата, доходы по ценным бумагам, призы и т. д.).</a:t>
          </a:r>
          <a:r>
            <a:rPr lang="ru-RU" sz="1200" dirty="0" smtClean="0">
              <a:latin typeface="+mn-lt"/>
              <a:cs typeface="+mn-cs"/>
            </a:rPr>
            <a:t> </a:t>
          </a:r>
          <a:endParaRPr lang="ru-RU" sz="1200" dirty="0"/>
        </a:p>
      </dgm:t>
    </dgm:pt>
    <dgm:pt modelId="{8DB5CCF1-3179-4B29-A195-CFE49FC840C9}" type="parTrans" cxnId="{C2A58D48-56F9-4CD0-B585-19BA0FB5898C}">
      <dgm:prSet/>
      <dgm:spPr/>
      <dgm:t>
        <a:bodyPr/>
        <a:lstStyle/>
        <a:p>
          <a:endParaRPr lang="ru-RU" sz="1200"/>
        </a:p>
      </dgm:t>
    </dgm:pt>
    <dgm:pt modelId="{EEF364F1-55D2-4E7E-B2F8-37B35A37D7F2}" type="sibTrans" cxnId="{C2A58D48-56F9-4CD0-B585-19BA0FB5898C}">
      <dgm:prSet/>
      <dgm:spPr/>
      <dgm:t>
        <a:bodyPr/>
        <a:lstStyle/>
        <a:p>
          <a:endParaRPr lang="ru-RU" sz="1200"/>
        </a:p>
      </dgm:t>
    </dgm:pt>
    <dgm:pt modelId="{90B13A71-81CC-4B92-BBE9-4AE9761F53D2}">
      <dgm:prSet phldrT="[Текст]" custT="1"/>
      <dgm:spPr>
        <a:solidFill>
          <a:srgbClr val="8C254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ЛЬГОТЫ</a:t>
          </a:r>
          <a:endParaRPr lang="ru-RU" sz="1200" dirty="0"/>
        </a:p>
      </dgm:t>
    </dgm:pt>
    <dgm:pt modelId="{E9A6C2C8-49B0-4244-A7CD-43CD7BD4073F}" type="parTrans" cxnId="{3BCB6B8A-D512-46EE-B6F9-2A413D6FC9F8}">
      <dgm:prSet/>
      <dgm:spPr/>
      <dgm:t>
        <a:bodyPr/>
        <a:lstStyle/>
        <a:p>
          <a:endParaRPr lang="ru-RU" sz="1200"/>
        </a:p>
      </dgm:t>
    </dgm:pt>
    <dgm:pt modelId="{8BD1AFCB-D1E1-4697-B84F-8974254918D4}" type="sibTrans" cxnId="{3BCB6B8A-D512-46EE-B6F9-2A413D6FC9F8}">
      <dgm:prSet/>
      <dgm:spPr/>
      <dgm:t>
        <a:bodyPr/>
        <a:lstStyle/>
        <a:p>
          <a:endParaRPr lang="ru-RU" sz="1200"/>
        </a:p>
      </dgm:t>
    </dgm:pt>
    <dgm:pt modelId="{B64E78FC-25C4-4015-951E-6C1EA74929C4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НК РФ Статья 217. Доходы, не подлежащие налогообложению (освобождаемые от налогообложения)</a:t>
          </a:r>
          <a:endParaRPr lang="ru-RU" sz="1200" dirty="0"/>
        </a:p>
      </dgm:t>
    </dgm:pt>
    <dgm:pt modelId="{9AABCCCC-5754-4BF6-B66D-71E98136A5A6}" type="parTrans" cxnId="{DEC07806-2C6A-4ADD-8DA2-50AF8F59DA8F}">
      <dgm:prSet/>
      <dgm:spPr/>
      <dgm:t>
        <a:bodyPr/>
        <a:lstStyle/>
        <a:p>
          <a:endParaRPr lang="ru-RU" sz="1200"/>
        </a:p>
      </dgm:t>
    </dgm:pt>
    <dgm:pt modelId="{7C7D94BF-3C02-49B2-8B60-B86E3F93BDEE}" type="sibTrans" cxnId="{DEC07806-2C6A-4ADD-8DA2-50AF8F59DA8F}">
      <dgm:prSet/>
      <dgm:spPr/>
      <dgm:t>
        <a:bodyPr/>
        <a:lstStyle/>
        <a:p>
          <a:endParaRPr lang="ru-RU" sz="1200"/>
        </a:p>
      </dgm:t>
    </dgm:pt>
    <dgm:pt modelId="{CFF9C1A6-B127-4893-918A-AE4CED212D02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Доходы физических лиц, которые облагаются по ставке НДФЛ в размере 13 процентов, можно уменьшить на сумму так называемых налоговых вычетов (</a:t>
          </a:r>
          <a:r>
            <a:rPr lang="ru-RU" sz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п. 3 ст. 210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 НК РФ). Предусмотрено несколько групп таких вычетов (</a:t>
          </a:r>
          <a:r>
            <a:rPr lang="ru-RU" sz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ст. ст. 218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 - </a:t>
          </a:r>
          <a:r>
            <a:rPr lang="ru-RU" sz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221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 НК РФ). Наиболее распространенными являются стандартные, социальные и имущественные налоговые вычеты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458A499-980A-4007-8BEE-86EC5C5B7696}" type="parTrans" cxnId="{6CEE7A95-860A-4923-8F6A-9173C6ED7A36}">
      <dgm:prSet/>
      <dgm:spPr/>
      <dgm:t>
        <a:bodyPr/>
        <a:lstStyle/>
        <a:p>
          <a:endParaRPr lang="ru-RU" sz="1200"/>
        </a:p>
      </dgm:t>
    </dgm:pt>
    <dgm:pt modelId="{01C141CD-2131-4E8F-9F16-5D50588D060D}" type="sibTrans" cxnId="{6CEE7A95-860A-4923-8F6A-9173C6ED7A36}">
      <dgm:prSet/>
      <dgm:spPr/>
      <dgm:t>
        <a:bodyPr/>
        <a:lstStyle/>
        <a:p>
          <a:endParaRPr lang="ru-RU" sz="1200"/>
        </a:p>
      </dgm:t>
    </dgm:pt>
    <dgm:pt modelId="{C3601788-7F30-4F3B-93F7-7C0CAD04E52E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от источников в РФ - для физических лиц, не являющихся налоговыми резидентами РФ.</a:t>
          </a:r>
        </a:p>
      </dgm:t>
    </dgm:pt>
    <dgm:pt modelId="{F64F99CA-829A-42F2-BAAC-571D4189774F}" type="parTrans" cxnId="{7BD24D3D-9BF8-4701-AA71-4E9698282D85}">
      <dgm:prSet/>
      <dgm:spPr/>
      <dgm:t>
        <a:bodyPr/>
        <a:lstStyle/>
        <a:p>
          <a:endParaRPr lang="ru-RU"/>
        </a:p>
      </dgm:t>
    </dgm:pt>
    <dgm:pt modelId="{3248C509-2BEB-4CA9-82FE-9AEE9DEA37EC}" type="sibTrans" cxnId="{7BD24D3D-9BF8-4701-AA71-4E9698282D85}">
      <dgm:prSet/>
      <dgm:spPr/>
      <dgm:t>
        <a:bodyPr/>
        <a:lstStyle/>
        <a:p>
          <a:endParaRPr lang="ru-RU"/>
        </a:p>
      </dgm:t>
    </dgm:pt>
    <dgm:pt modelId="{5C76965F-2A9A-4DB6-BD11-20AA656FAF11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/>
            <a:t>Объектом налогообложения признается доход, полученный налогоплательщиками:</a:t>
          </a:r>
          <a:endParaRPr lang="ru-RU" sz="1200" b="1" dirty="0"/>
        </a:p>
      </dgm:t>
    </dgm:pt>
    <dgm:pt modelId="{AC082565-08D1-44F1-9D01-031EE35A855B}" type="parTrans" cxnId="{07ED9CB8-460D-4120-9A28-02CA1DDD1080}">
      <dgm:prSet/>
      <dgm:spPr/>
      <dgm:t>
        <a:bodyPr/>
        <a:lstStyle/>
        <a:p>
          <a:endParaRPr lang="ru-RU"/>
        </a:p>
      </dgm:t>
    </dgm:pt>
    <dgm:pt modelId="{504F05B7-6486-4A3F-B83B-193D95A23736}" type="sibTrans" cxnId="{07ED9CB8-460D-4120-9A28-02CA1DDD1080}">
      <dgm:prSet/>
      <dgm:spPr/>
      <dgm:t>
        <a:bodyPr/>
        <a:lstStyle/>
        <a:p>
          <a:endParaRPr lang="ru-RU"/>
        </a:p>
      </dgm:t>
    </dgm:pt>
    <dgm:pt modelId="{D2FF3740-50A1-4C29-A006-3129ACCF6C45}" type="pres">
      <dgm:prSet presAssocID="{3D52F365-EC2E-412E-9E16-F554F365E3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B30EC-1F64-4B27-9A16-EBA5384E3BE9}" type="pres">
      <dgm:prSet presAssocID="{9FA741F3-E2DE-4D13-B985-B6E5C93A2563}" presName="linNode" presStyleCnt="0"/>
      <dgm:spPr/>
    </dgm:pt>
    <dgm:pt modelId="{65A779D9-9E5C-4BCD-8662-9C0B0B0486CB}" type="pres">
      <dgm:prSet presAssocID="{9FA741F3-E2DE-4D13-B985-B6E5C93A2563}" presName="parentText" presStyleLbl="node1" presStyleIdx="0" presStyleCnt="5" custScaleX="50659" custLinFactNeighborX="-1255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67CBC-DE07-4CC1-BBA3-263A31A6BF9C}" type="pres">
      <dgm:prSet presAssocID="{9FA741F3-E2DE-4D13-B985-B6E5C93A2563}" presName="descendantText" presStyleLbl="alignAccFollowNode1" presStyleIdx="0" presStyleCnt="5" custScaleX="125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882EE-9779-449F-8898-3245A236117E}" type="pres">
      <dgm:prSet presAssocID="{E1A450FE-343D-4F23-A482-6448C8CECFE6}" presName="sp" presStyleCnt="0"/>
      <dgm:spPr/>
    </dgm:pt>
    <dgm:pt modelId="{B9823601-0273-481D-B160-6D009E399396}" type="pres">
      <dgm:prSet presAssocID="{95B645A8-7790-4889-8AF6-27292326A93F}" presName="linNode" presStyleCnt="0"/>
      <dgm:spPr/>
    </dgm:pt>
    <dgm:pt modelId="{ED6AA9D3-06B6-410B-A2F3-CE1712C81F9E}" type="pres">
      <dgm:prSet presAssocID="{95B645A8-7790-4889-8AF6-27292326A93F}" presName="parentText" presStyleLbl="node1" presStyleIdx="1" presStyleCnt="5" custScaleX="50659" custLinFactNeighborX="-12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0309E-A9AD-41FE-A85B-06F8EAD53888}" type="pres">
      <dgm:prSet presAssocID="{95B645A8-7790-4889-8AF6-27292326A93F}" presName="descendantText" presStyleLbl="alignAccFollowNode1" presStyleIdx="1" presStyleCnt="5" custScaleX="125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76D1D-9064-4E76-A83E-10C99424549E}" type="pres">
      <dgm:prSet presAssocID="{00536147-E5AB-43C1-A306-7E1461802CA3}" presName="sp" presStyleCnt="0"/>
      <dgm:spPr/>
    </dgm:pt>
    <dgm:pt modelId="{0C0932B1-D272-4EAB-A466-6BE0642601B0}" type="pres">
      <dgm:prSet presAssocID="{7C12F8AC-ED00-4A3B-889D-1E05480F8CFC}" presName="linNode" presStyleCnt="0"/>
      <dgm:spPr/>
    </dgm:pt>
    <dgm:pt modelId="{0147920A-B05C-4B47-84C4-098D36AF2BA8}" type="pres">
      <dgm:prSet presAssocID="{7C12F8AC-ED00-4A3B-889D-1E05480F8CFC}" presName="parentText" presStyleLbl="node1" presStyleIdx="2" presStyleCnt="5" custScaleX="50659" custScaleY="54243" custLinFactNeighborX="-12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68E86-40DC-4ED8-9558-B1A554402BD4}" type="pres">
      <dgm:prSet presAssocID="{7C12F8AC-ED00-4A3B-889D-1E05480F8CFC}" presName="descendantText" presStyleLbl="alignAccFollowNode1" presStyleIdx="2" presStyleCnt="5" custScaleX="125106" custScaleY="55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25BC-515F-402D-99D0-57535F7A3419}" type="pres">
      <dgm:prSet presAssocID="{A005D324-08C5-42A0-9841-66E747FC3B02}" presName="sp" presStyleCnt="0"/>
      <dgm:spPr/>
    </dgm:pt>
    <dgm:pt modelId="{394D36E4-304D-4129-B2C8-8E3FB8FD5AE0}" type="pres">
      <dgm:prSet presAssocID="{FFBA60E9-6934-4885-9C4A-3A16C33FEC2D}" presName="linNode" presStyleCnt="0"/>
      <dgm:spPr/>
    </dgm:pt>
    <dgm:pt modelId="{409A059A-182A-48EA-AD7B-F3B07A3D85C9}" type="pres">
      <dgm:prSet presAssocID="{FFBA60E9-6934-4885-9C4A-3A16C33FEC2D}" presName="parentText" presStyleLbl="node1" presStyleIdx="3" presStyleCnt="5" custScaleX="50659" custScaleY="75725" custLinFactNeighborX="-12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46EE7-EAF8-43CF-9726-D327FCB62092}" type="pres">
      <dgm:prSet presAssocID="{FFBA60E9-6934-4885-9C4A-3A16C33FEC2D}" presName="descendantText" presStyleLbl="alignAccFollowNode1" presStyleIdx="3" presStyleCnt="5" custScaleX="125106" custScaleY="82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D6F3D-3EE0-4608-AD55-D1E6203C46D9}" type="pres">
      <dgm:prSet presAssocID="{16E38EA2-273F-4884-8589-DD2511BD642A}" presName="sp" presStyleCnt="0"/>
      <dgm:spPr/>
    </dgm:pt>
    <dgm:pt modelId="{88497B75-EB2B-48F7-BB8A-0685C6443A10}" type="pres">
      <dgm:prSet presAssocID="{90B13A71-81CC-4B92-BBE9-4AE9761F53D2}" presName="linNode" presStyleCnt="0"/>
      <dgm:spPr/>
    </dgm:pt>
    <dgm:pt modelId="{3718603E-7601-4B3C-B1A0-9A1BB5FDD117}" type="pres">
      <dgm:prSet presAssocID="{90B13A71-81CC-4B92-BBE9-4AE9761F53D2}" presName="parentText" presStyleLbl="node1" presStyleIdx="4" presStyleCnt="5" custScaleX="50659" custScaleY="124892" custLinFactNeighborX="-12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19823-67F6-4371-9EEA-71830278CD6A}" type="pres">
      <dgm:prSet presAssocID="{90B13A71-81CC-4B92-BBE9-4AE9761F53D2}" presName="descendantText" presStyleLbl="alignAccFollowNode1" presStyleIdx="4" presStyleCnt="5" custScaleX="125106" custScaleY="146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771DC-86FC-4BBB-B467-7D411A0CB68A}" type="presOf" srcId="{CFF9C1A6-B127-4893-918A-AE4CED212D02}" destId="{DFE19823-67F6-4371-9EEA-71830278CD6A}" srcOrd="0" destOrd="1" presId="urn:microsoft.com/office/officeart/2005/8/layout/vList5"/>
    <dgm:cxn modelId="{CB8BB7BB-16D6-4358-96EB-FCDA8D457B40}" type="presOf" srcId="{806C8BC9-6F2B-4DAD-B8DA-CC95C4132F5D}" destId="{5910309E-A9AD-41FE-A85B-06F8EAD53888}" srcOrd="0" destOrd="1" presId="urn:microsoft.com/office/officeart/2005/8/layout/vList5"/>
    <dgm:cxn modelId="{BBBE9C93-0D0D-491D-B894-D6C1FCD924C7}" srcId="{3D52F365-EC2E-412E-9E16-F554F365E3B5}" destId="{9FA741F3-E2DE-4D13-B985-B6E5C93A2563}" srcOrd="0" destOrd="0" parTransId="{BAC3B5A6-B047-4EC7-9033-85B3C7471034}" sibTransId="{E1A450FE-343D-4F23-A482-6448C8CECFE6}"/>
    <dgm:cxn modelId="{F1F3F8FB-194C-4776-B365-71142A49300D}" srcId="{3D52F365-EC2E-412E-9E16-F554F365E3B5}" destId="{95B645A8-7790-4889-8AF6-27292326A93F}" srcOrd="1" destOrd="0" parTransId="{0602BED6-0532-4749-803A-27CA84FBBAEF}" sibTransId="{00536147-E5AB-43C1-A306-7E1461802CA3}"/>
    <dgm:cxn modelId="{D1195B26-A6E6-4252-AB5D-5D5594DDC3A1}" srcId="{7C12F8AC-ED00-4A3B-889D-1E05480F8CFC}" destId="{BB0ABB1D-E07D-45EF-BE80-5AE8533D68B2}" srcOrd="0" destOrd="0" parTransId="{03E8E412-B8BC-44ED-9C0F-F680B3192BCD}" sibTransId="{F7EFB77A-5B45-4DD2-B8AA-0E31DAEAB4BC}"/>
    <dgm:cxn modelId="{02F08361-68CB-45B1-90A8-51F2313CEFEA}" type="presOf" srcId="{817DB399-40BB-4EA4-B397-8B2E5F964522}" destId="{FA346EE7-EAF8-43CF-9726-D327FCB62092}" srcOrd="0" destOrd="0" presId="urn:microsoft.com/office/officeart/2005/8/layout/vList5"/>
    <dgm:cxn modelId="{E8767016-5FAE-4EC7-B094-96DE9D626189}" type="presOf" srcId="{B64E78FC-25C4-4015-951E-6C1EA74929C4}" destId="{DFE19823-67F6-4371-9EEA-71830278CD6A}" srcOrd="0" destOrd="0" presId="urn:microsoft.com/office/officeart/2005/8/layout/vList5"/>
    <dgm:cxn modelId="{DEC07806-2C6A-4ADD-8DA2-50AF8F59DA8F}" srcId="{90B13A71-81CC-4B92-BBE9-4AE9761F53D2}" destId="{B64E78FC-25C4-4015-951E-6C1EA74929C4}" srcOrd="0" destOrd="0" parTransId="{9AABCCCC-5754-4BF6-B66D-71E98136A5A6}" sibTransId="{7C7D94BF-3C02-49B2-8B60-B86E3F93BDEE}"/>
    <dgm:cxn modelId="{3BCB6B8A-D512-46EE-B6F9-2A413D6FC9F8}" srcId="{3D52F365-EC2E-412E-9E16-F554F365E3B5}" destId="{90B13A71-81CC-4B92-BBE9-4AE9761F53D2}" srcOrd="4" destOrd="0" parTransId="{E9A6C2C8-49B0-4244-A7CD-43CD7BD4073F}" sibTransId="{8BD1AFCB-D1E1-4697-B84F-8974254918D4}"/>
    <dgm:cxn modelId="{6723ECD9-FD6E-4C05-B76F-219AFE6AB8DD}" srcId="{3D52F365-EC2E-412E-9E16-F554F365E3B5}" destId="{FFBA60E9-6934-4885-9C4A-3A16C33FEC2D}" srcOrd="3" destOrd="0" parTransId="{75136FC8-7F50-4DFF-82AE-5A42E6A3B351}" sibTransId="{16E38EA2-273F-4884-8589-DD2511BD642A}"/>
    <dgm:cxn modelId="{A9D5FB3F-9294-4D99-A4CE-38EAA74351D0}" type="presOf" srcId="{9FA741F3-E2DE-4D13-B985-B6E5C93A2563}" destId="{65A779D9-9E5C-4BCD-8662-9C0B0B0486CB}" srcOrd="0" destOrd="0" presId="urn:microsoft.com/office/officeart/2005/8/layout/vList5"/>
    <dgm:cxn modelId="{AEA877EC-495A-449B-A3F7-FE37588C170D}" srcId="{95B645A8-7790-4889-8AF6-27292326A93F}" destId="{806C8BC9-6F2B-4DAD-B8DA-CC95C4132F5D}" srcOrd="1" destOrd="0" parTransId="{98A4C06A-82A6-4D9C-AFF6-5950B499B6BA}" sibTransId="{0878C797-1E49-4D01-AC59-DF5F97A72328}"/>
    <dgm:cxn modelId="{21A5F99D-406B-4A15-99BB-3092E5E52E17}" type="presOf" srcId="{BB0ABB1D-E07D-45EF-BE80-5AE8533D68B2}" destId="{98D68E86-40DC-4ED8-9558-B1A554402BD4}" srcOrd="0" destOrd="0" presId="urn:microsoft.com/office/officeart/2005/8/layout/vList5"/>
    <dgm:cxn modelId="{A38B2B4B-1A05-47CE-8176-DA5CD4E7CE70}" type="presOf" srcId="{31FEE6EC-DDAF-4739-B2F9-D33FEDC27ED0}" destId="{46467CBC-DE07-4CC1-BBA3-263A31A6BF9C}" srcOrd="0" destOrd="0" presId="urn:microsoft.com/office/officeart/2005/8/layout/vList5"/>
    <dgm:cxn modelId="{C2A58D48-56F9-4CD0-B585-19BA0FB5898C}" srcId="{FFBA60E9-6934-4885-9C4A-3A16C33FEC2D}" destId="{817DB399-40BB-4EA4-B397-8B2E5F964522}" srcOrd="0" destOrd="0" parTransId="{8DB5CCF1-3179-4B29-A195-CFE49FC840C9}" sibTransId="{EEF364F1-55D2-4E7E-B2F8-37B35A37D7F2}"/>
    <dgm:cxn modelId="{1DAC0933-E562-4EE9-A7D0-B4AEA63C7CC7}" type="presOf" srcId="{FFBA60E9-6934-4885-9C4A-3A16C33FEC2D}" destId="{409A059A-182A-48EA-AD7B-F3B07A3D85C9}" srcOrd="0" destOrd="0" presId="urn:microsoft.com/office/officeart/2005/8/layout/vList5"/>
    <dgm:cxn modelId="{EAC2246E-9BD6-4F56-9E92-3E4783C7E1AF}" type="presOf" srcId="{5C76965F-2A9A-4DB6-BD11-20AA656FAF11}" destId="{5910309E-A9AD-41FE-A85B-06F8EAD53888}" srcOrd="0" destOrd="0" presId="urn:microsoft.com/office/officeart/2005/8/layout/vList5"/>
    <dgm:cxn modelId="{0369C1E0-1EBF-4CDD-944D-95BE6E83FF1B}" srcId="{9FA741F3-E2DE-4D13-B985-B6E5C93A2563}" destId="{31FEE6EC-DDAF-4739-B2F9-D33FEDC27ED0}" srcOrd="0" destOrd="0" parTransId="{6716982D-EAD8-4AE4-9EA1-6998E17C3CC7}" sibTransId="{F2D3D779-0B0D-4AB6-8938-78557D37030D}"/>
    <dgm:cxn modelId="{6ED72296-3453-4F34-A8AE-B328ED56DC4B}" type="presOf" srcId="{C3601788-7F30-4F3B-93F7-7C0CAD04E52E}" destId="{5910309E-A9AD-41FE-A85B-06F8EAD53888}" srcOrd="0" destOrd="2" presId="urn:microsoft.com/office/officeart/2005/8/layout/vList5"/>
    <dgm:cxn modelId="{7BD24D3D-9BF8-4701-AA71-4E9698282D85}" srcId="{95B645A8-7790-4889-8AF6-27292326A93F}" destId="{C3601788-7F30-4F3B-93F7-7C0CAD04E52E}" srcOrd="2" destOrd="0" parTransId="{F64F99CA-829A-42F2-BAAC-571D4189774F}" sibTransId="{3248C509-2BEB-4CA9-82FE-9AEE9DEA37EC}"/>
    <dgm:cxn modelId="{8B1258A8-1267-44FA-AF92-A53307B7E983}" type="presOf" srcId="{7C12F8AC-ED00-4A3B-889D-1E05480F8CFC}" destId="{0147920A-B05C-4B47-84C4-098D36AF2BA8}" srcOrd="0" destOrd="0" presId="urn:microsoft.com/office/officeart/2005/8/layout/vList5"/>
    <dgm:cxn modelId="{16B43365-4EF2-45CF-B3B7-7BA567DB62BF}" type="presOf" srcId="{95B645A8-7790-4889-8AF6-27292326A93F}" destId="{ED6AA9D3-06B6-410B-A2F3-CE1712C81F9E}" srcOrd="0" destOrd="0" presId="urn:microsoft.com/office/officeart/2005/8/layout/vList5"/>
    <dgm:cxn modelId="{B1068385-0E40-42E5-AD10-C78DFD6AC124}" type="presOf" srcId="{90B13A71-81CC-4B92-BBE9-4AE9761F53D2}" destId="{3718603E-7601-4B3C-B1A0-9A1BB5FDD117}" srcOrd="0" destOrd="0" presId="urn:microsoft.com/office/officeart/2005/8/layout/vList5"/>
    <dgm:cxn modelId="{8C338F73-2B5F-4976-8E45-C61454728089}" type="presOf" srcId="{3D52F365-EC2E-412E-9E16-F554F365E3B5}" destId="{D2FF3740-50A1-4C29-A006-3129ACCF6C45}" srcOrd="0" destOrd="0" presId="urn:microsoft.com/office/officeart/2005/8/layout/vList5"/>
    <dgm:cxn modelId="{07ED9CB8-460D-4120-9A28-02CA1DDD1080}" srcId="{95B645A8-7790-4889-8AF6-27292326A93F}" destId="{5C76965F-2A9A-4DB6-BD11-20AA656FAF11}" srcOrd="0" destOrd="0" parTransId="{AC082565-08D1-44F1-9D01-031EE35A855B}" sibTransId="{504F05B7-6486-4A3F-B83B-193D95A23736}"/>
    <dgm:cxn modelId="{6CEE7A95-860A-4923-8F6A-9173C6ED7A36}" srcId="{90B13A71-81CC-4B92-BBE9-4AE9761F53D2}" destId="{CFF9C1A6-B127-4893-918A-AE4CED212D02}" srcOrd="1" destOrd="0" parTransId="{3458A499-980A-4007-8BEE-86EC5C5B7696}" sibTransId="{01C141CD-2131-4E8F-9F16-5D50588D060D}"/>
    <dgm:cxn modelId="{A6CA4184-215B-4DC1-B648-DA29D2D96AA1}" srcId="{3D52F365-EC2E-412E-9E16-F554F365E3B5}" destId="{7C12F8AC-ED00-4A3B-889D-1E05480F8CFC}" srcOrd="2" destOrd="0" parTransId="{5678EB04-343C-4BD0-B1C0-A6A6156F110B}" sibTransId="{A005D324-08C5-42A0-9841-66E747FC3B02}"/>
    <dgm:cxn modelId="{B9BC0458-3832-43B6-BBCE-9E48DB1BFE04}" type="presParOf" srcId="{D2FF3740-50A1-4C29-A006-3129ACCF6C45}" destId="{35DB30EC-1F64-4B27-9A16-EBA5384E3BE9}" srcOrd="0" destOrd="0" presId="urn:microsoft.com/office/officeart/2005/8/layout/vList5"/>
    <dgm:cxn modelId="{F69AE156-D46A-4032-AA6C-D1FA9D730CCD}" type="presParOf" srcId="{35DB30EC-1F64-4B27-9A16-EBA5384E3BE9}" destId="{65A779D9-9E5C-4BCD-8662-9C0B0B0486CB}" srcOrd="0" destOrd="0" presId="urn:microsoft.com/office/officeart/2005/8/layout/vList5"/>
    <dgm:cxn modelId="{89EC1494-67FD-4609-88CB-B62F7C8B061B}" type="presParOf" srcId="{35DB30EC-1F64-4B27-9A16-EBA5384E3BE9}" destId="{46467CBC-DE07-4CC1-BBA3-263A31A6BF9C}" srcOrd="1" destOrd="0" presId="urn:microsoft.com/office/officeart/2005/8/layout/vList5"/>
    <dgm:cxn modelId="{9B659C11-AA67-4A47-A71C-AB6C38F8207D}" type="presParOf" srcId="{D2FF3740-50A1-4C29-A006-3129ACCF6C45}" destId="{905882EE-9779-449F-8898-3245A236117E}" srcOrd="1" destOrd="0" presId="urn:microsoft.com/office/officeart/2005/8/layout/vList5"/>
    <dgm:cxn modelId="{0EB65B44-9203-4775-B04A-F874A6D9243B}" type="presParOf" srcId="{D2FF3740-50A1-4C29-A006-3129ACCF6C45}" destId="{B9823601-0273-481D-B160-6D009E399396}" srcOrd="2" destOrd="0" presId="urn:microsoft.com/office/officeart/2005/8/layout/vList5"/>
    <dgm:cxn modelId="{0CAA3BA8-0269-42D4-9CAF-5A811C09B5BF}" type="presParOf" srcId="{B9823601-0273-481D-B160-6D009E399396}" destId="{ED6AA9D3-06B6-410B-A2F3-CE1712C81F9E}" srcOrd="0" destOrd="0" presId="urn:microsoft.com/office/officeart/2005/8/layout/vList5"/>
    <dgm:cxn modelId="{BBB98FDC-77AC-4844-8642-3FAA43A0AB70}" type="presParOf" srcId="{B9823601-0273-481D-B160-6D009E399396}" destId="{5910309E-A9AD-41FE-A85B-06F8EAD53888}" srcOrd="1" destOrd="0" presId="urn:microsoft.com/office/officeart/2005/8/layout/vList5"/>
    <dgm:cxn modelId="{7017D91B-57B4-49F8-B4F5-AF9E24E7A3CD}" type="presParOf" srcId="{D2FF3740-50A1-4C29-A006-3129ACCF6C45}" destId="{83776D1D-9064-4E76-A83E-10C99424549E}" srcOrd="3" destOrd="0" presId="urn:microsoft.com/office/officeart/2005/8/layout/vList5"/>
    <dgm:cxn modelId="{CBC3B0BC-8E50-4074-BDF7-2D0A861581E8}" type="presParOf" srcId="{D2FF3740-50A1-4C29-A006-3129ACCF6C45}" destId="{0C0932B1-D272-4EAB-A466-6BE0642601B0}" srcOrd="4" destOrd="0" presId="urn:microsoft.com/office/officeart/2005/8/layout/vList5"/>
    <dgm:cxn modelId="{71059E52-CBFE-4916-B448-14C3ABF9C61C}" type="presParOf" srcId="{0C0932B1-D272-4EAB-A466-6BE0642601B0}" destId="{0147920A-B05C-4B47-84C4-098D36AF2BA8}" srcOrd="0" destOrd="0" presId="urn:microsoft.com/office/officeart/2005/8/layout/vList5"/>
    <dgm:cxn modelId="{C30620B9-1F38-4551-A4CB-30D280252901}" type="presParOf" srcId="{0C0932B1-D272-4EAB-A466-6BE0642601B0}" destId="{98D68E86-40DC-4ED8-9558-B1A554402BD4}" srcOrd="1" destOrd="0" presId="urn:microsoft.com/office/officeart/2005/8/layout/vList5"/>
    <dgm:cxn modelId="{39FB4A77-15F3-48BF-94BF-A0C25A8119D3}" type="presParOf" srcId="{D2FF3740-50A1-4C29-A006-3129ACCF6C45}" destId="{550A25BC-515F-402D-99D0-57535F7A3419}" srcOrd="5" destOrd="0" presId="urn:microsoft.com/office/officeart/2005/8/layout/vList5"/>
    <dgm:cxn modelId="{95224B41-A811-4F2E-AFDB-522E59FBA7F0}" type="presParOf" srcId="{D2FF3740-50A1-4C29-A006-3129ACCF6C45}" destId="{394D36E4-304D-4129-B2C8-8E3FB8FD5AE0}" srcOrd="6" destOrd="0" presId="urn:microsoft.com/office/officeart/2005/8/layout/vList5"/>
    <dgm:cxn modelId="{3E277216-6892-4F07-A530-14C5FEA4FB4D}" type="presParOf" srcId="{394D36E4-304D-4129-B2C8-8E3FB8FD5AE0}" destId="{409A059A-182A-48EA-AD7B-F3B07A3D85C9}" srcOrd="0" destOrd="0" presId="urn:microsoft.com/office/officeart/2005/8/layout/vList5"/>
    <dgm:cxn modelId="{BFFD3B6C-DC4F-4DAD-BCC2-D4BB07025210}" type="presParOf" srcId="{394D36E4-304D-4129-B2C8-8E3FB8FD5AE0}" destId="{FA346EE7-EAF8-43CF-9726-D327FCB62092}" srcOrd="1" destOrd="0" presId="urn:microsoft.com/office/officeart/2005/8/layout/vList5"/>
    <dgm:cxn modelId="{173B7444-0D6F-40CE-8E6D-F27AF81169E8}" type="presParOf" srcId="{D2FF3740-50A1-4C29-A006-3129ACCF6C45}" destId="{32CD6F3D-3EE0-4608-AD55-D1E6203C46D9}" srcOrd="7" destOrd="0" presId="urn:microsoft.com/office/officeart/2005/8/layout/vList5"/>
    <dgm:cxn modelId="{DFBBB894-DCAF-44D9-8A47-725A3603F93F}" type="presParOf" srcId="{D2FF3740-50A1-4C29-A006-3129ACCF6C45}" destId="{88497B75-EB2B-48F7-BB8A-0685C6443A10}" srcOrd="8" destOrd="0" presId="urn:microsoft.com/office/officeart/2005/8/layout/vList5"/>
    <dgm:cxn modelId="{23EE65C9-685D-46B7-B164-2BC6CB9B4213}" type="presParOf" srcId="{88497B75-EB2B-48F7-BB8A-0685C6443A10}" destId="{3718603E-7601-4B3C-B1A0-9A1BB5FDD117}" srcOrd="0" destOrd="0" presId="urn:microsoft.com/office/officeart/2005/8/layout/vList5"/>
    <dgm:cxn modelId="{453D6D72-6E0C-4D44-B1C4-A52257A1E730}" type="presParOf" srcId="{88497B75-EB2B-48F7-BB8A-0685C6443A10}" destId="{DFE19823-67F6-4371-9EEA-71830278CD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52F365-EC2E-412E-9E16-F554F365E3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A741F3-E2DE-4D13-B985-B6E5C93A2563}">
      <dgm:prSet phldrT="[Текст]" custT="1"/>
      <dgm:spPr>
        <a:solidFill>
          <a:srgbClr val="8C254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ПЛАТЕЛЬ-ЩИКИ</a:t>
          </a:r>
          <a:endParaRPr lang="ru-RU" sz="1200" dirty="0"/>
        </a:p>
      </dgm:t>
    </dgm:pt>
    <dgm:pt modelId="{BAC3B5A6-B047-4EC7-9033-85B3C7471034}" type="parTrans" cxnId="{BBBE9C93-0D0D-491D-B894-D6C1FCD924C7}">
      <dgm:prSet/>
      <dgm:spPr/>
      <dgm:t>
        <a:bodyPr/>
        <a:lstStyle/>
        <a:p>
          <a:endParaRPr lang="ru-RU" sz="1200"/>
        </a:p>
      </dgm:t>
    </dgm:pt>
    <dgm:pt modelId="{E1A450FE-343D-4F23-A482-6448C8CECFE6}" type="sibTrans" cxnId="{BBBE9C93-0D0D-491D-B894-D6C1FCD924C7}">
      <dgm:prSet/>
      <dgm:spPr/>
      <dgm:t>
        <a:bodyPr/>
        <a:lstStyle/>
        <a:p>
          <a:endParaRPr lang="ru-RU" sz="1200"/>
        </a:p>
      </dgm:t>
    </dgm:pt>
    <dgm:pt modelId="{31FEE6EC-DDAF-4739-B2F9-D33FEDC27ED0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Налогоплательщиками налога признаются организации и физические лица, обладающие земельными участками, признаваемыми объектом налогообложения в соответствии со статьей 389 настоящего Кодекса, на праве собственности, праве постоянного пользования или праве пожизненного наследуемого владения, если иное не установлено настоящим пунктом.</a:t>
          </a:r>
          <a:endParaRPr lang="ru-RU" sz="1100" dirty="0"/>
        </a:p>
      </dgm:t>
    </dgm:pt>
    <dgm:pt modelId="{6716982D-EAD8-4AE4-9EA1-6998E17C3CC7}" type="parTrans" cxnId="{0369C1E0-1EBF-4CDD-944D-95BE6E83FF1B}">
      <dgm:prSet/>
      <dgm:spPr/>
      <dgm:t>
        <a:bodyPr/>
        <a:lstStyle/>
        <a:p>
          <a:endParaRPr lang="ru-RU" sz="1200"/>
        </a:p>
      </dgm:t>
    </dgm:pt>
    <dgm:pt modelId="{F2D3D779-0B0D-4AB6-8938-78557D37030D}" type="sibTrans" cxnId="{0369C1E0-1EBF-4CDD-944D-95BE6E83FF1B}">
      <dgm:prSet/>
      <dgm:spPr/>
      <dgm:t>
        <a:bodyPr/>
        <a:lstStyle/>
        <a:p>
          <a:endParaRPr lang="ru-RU" sz="1200"/>
        </a:p>
      </dgm:t>
    </dgm:pt>
    <dgm:pt modelId="{95B645A8-7790-4889-8AF6-27292326A93F}">
      <dgm:prSet phldrT="[Текст]" custT="1"/>
      <dgm:spPr>
        <a:solidFill>
          <a:srgbClr val="8C254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ОБЪЕКТ</a:t>
          </a:r>
          <a:endParaRPr lang="ru-RU" sz="1200" dirty="0"/>
        </a:p>
      </dgm:t>
    </dgm:pt>
    <dgm:pt modelId="{0602BED6-0532-4749-803A-27CA84FBBAEF}" type="parTrans" cxnId="{F1F3F8FB-194C-4776-B365-71142A49300D}">
      <dgm:prSet/>
      <dgm:spPr/>
      <dgm:t>
        <a:bodyPr/>
        <a:lstStyle/>
        <a:p>
          <a:endParaRPr lang="ru-RU" sz="1200"/>
        </a:p>
      </dgm:t>
    </dgm:pt>
    <dgm:pt modelId="{00536147-E5AB-43C1-A306-7E1461802CA3}" type="sibTrans" cxnId="{F1F3F8FB-194C-4776-B365-71142A49300D}">
      <dgm:prSet/>
      <dgm:spPr/>
      <dgm:t>
        <a:bodyPr/>
        <a:lstStyle/>
        <a:p>
          <a:endParaRPr lang="ru-RU" sz="1200"/>
        </a:p>
      </dgm:t>
    </dgm:pt>
    <dgm:pt modelId="{7C12F8AC-ED00-4A3B-889D-1E05480F8CFC}">
      <dgm:prSet phldrT="[Текст]" custT="1"/>
      <dgm:spPr>
        <a:solidFill>
          <a:srgbClr val="8C254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СРОК УПЛАТЫ</a:t>
          </a:r>
          <a:endParaRPr lang="ru-RU" sz="1200" dirty="0"/>
        </a:p>
      </dgm:t>
    </dgm:pt>
    <dgm:pt modelId="{5678EB04-343C-4BD0-B1C0-A6A6156F110B}" type="parTrans" cxnId="{A6CA4184-215B-4DC1-B648-DA29D2D96AA1}">
      <dgm:prSet/>
      <dgm:spPr/>
      <dgm:t>
        <a:bodyPr/>
        <a:lstStyle/>
        <a:p>
          <a:endParaRPr lang="ru-RU" sz="1200"/>
        </a:p>
      </dgm:t>
    </dgm:pt>
    <dgm:pt modelId="{A005D324-08C5-42A0-9841-66E747FC3B02}" type="sibTrans" cxnId="{A6CA4184-215B-4DC1-B648-DA29D2D96AA1}">
      <dgm:prSet/>
      <dgm:spPr/>
      <dgm:t>
        <a:bodyPr/>
        <a:lstStyle/>
        <a:p>
          <a:endParaRPr lang="ru-RU" sz="1200"/>
        </a:p>
      </dgm:t>
    </dgm:pt>
    <dgm:pt modelId="{BB0ABB1D-E07D-45EF-BE80-5AE8533D68B2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>
              <a:latin typeface="+mn-lt"/>
              <a:cs typeface="Times New Roman" pitchFamily="18" charset="0"/>
            </a:rPr>
            <a:t>до 15 марта года, следующего за отчетным, налогоплательщиками - организациями;</a:t>
          </a:r>
          <a:endParaRPr lang="ru-RU" sz="1100" dirty="0">
            <a:latin typeface="+mn-lt"/>
          </a:endParaRPr>
        </a:p>
      </dgm:t>
    </dgm:pt>
    <dgm:pt modelId="{03E8E412-B8BC-44ED-9C0F-F680B3192BCD}" type="parTrans" cxnId="{D1195B26-A6E6-4252-AB5D-5D5594DDC3A1}">
      <dgm:prSet/>
      <dgm:spPr/>
      <dgm:t>
        <a:bodyPr/>
        <a:lstStyle/>
        <a:p>
          <a:endParaRPr lang="ru-RU" sz="1200"/>
        </a:p>
      </dgm:t>
    </dgm:pt>
    <dgm:pt modelId="{F7EFB77A-5B45-4DD2-B8AA-0E31DAEAB4BC}" type="sibTrans" cxnId="{D1195B26-A6E6-4252-AB5D-5D5594DDC3A1}">
      <dgm:prSet/>
      <dgm:spPr/>
      <dgm:t>
        <a:bodyPr/>
        <a:lstStyle/>
        <a:p>
          <a:endParaRPr lang="ru-RU" sz="1200"/>
        </a:p>
      </dgm:t>
    </dgm:pt>
    <dgm:pt modelId="{FFBA60E9-6934-4885-9C4A-3A16C33FEC2D}">
      <dgm:prSet phldrT="[Текст]" custT="1"/>
      <dgm:spPr>
        <a:solidFill>
          <a:srgbClr val="8C254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СТАВКА</a:t>
          </a:r>
          <a:endParaRPr lang="ru-RU" sz="1200" dirty="0"/>
        </a:p>
      </dgm:t>
    </dgm:pt>
    <dgm:pt modelId="{75136FC8-7F50-4DFF-82AE-5A42E6A3B351}" type="parTrans" cxnId="{6723ECD9-FD6E-4C05-B76F-219AFE6AB8DD}">
      <dgm:prSet/>
      <dgm:spPr/>
      <dgm:t>
        <a:bodyPr/>
        <a:lstStyle/>
        <a:p>
          <a:endParaRPr lang="ru-RU" sz="1200"/>
        </a:p>
      </dgm:t>
    </dgm:pt>
    <dgm:pt modelId="{16E38EA2-273F-4884-8589-DD2511BD642A}" type="sibTrans" cxnId="{6723ECD9-FD6E-4C05-B76F-219AFE6AB8DD}">
      <dgm:prSet/>
      <dgm:spPr/>
      <dgm:t>
        <a:bodyPr/>
        <a:lstStyle/>
        <a:p>
          <a:endParaRPr lang="ru-RU" sz="1200"/>
        </a:p>
      </dgm:t>
    </dgm:pt>
    <dgm:pt modelId="{817DB399-40BB-4EA4-B397-8B2E5F964522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в размере </a:t>
          </a:r>
          <a:r>
            <a:rPr lang="ru-RU" sz="1100" u="sng" dirty="0" smtClean="0">
              <a:latin typeface="Times New Roman" pitchFamily="18" charset="0"/>
              <a:cs typeface="Times New Roman" pitchFamily="18" charset="0"/>
            </a:rPr>
            <a:t>0,3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%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</a:r>
          <a:endParaRPr lang="ru-RU" sz="1100" dirty="0"/>
        </a:p>
      </dgm:t>
    </dgm:pt>
    <dgm:pt modelId="{8DB5CCF1-3179-4B29-A195-CFE49FC840C9}" type="parTrans" cxnId="{C2A58D48-56F9-4CD0-B585-19BA0FB5898C}">
      <dgm:prSet/>
      <dgm:spPr/>
      <dgm:t>
        <a:bodyPr/>
        <a:lstStyle/>
        <a:p>
          <a:endParaRPr lang="ru-RU" sz="1200"/>
        </a:p>
      </dgm:t>
    </dgm:pt>
    <dgm:pt modelId="{EEF364F1-55D2-4E7E-B2F8-37B35A37D7F2}" type="sibTrans" cxnId="{C2A58D48-56F9-4CD0-B585-19BA0FB5898C}">
      <dgm:prSet/>
      <dgm:spPr/>
      <dgm:t>
        <a:bodyPr/>
        <a:lstStyle/>
        <a:p>
          <a:endParaRPr lang="ru-RU" sz="1200"/>
        </a:p>
      </dgm:t>
    </dgm:pt>
    <dgm:pt modelId="{90B13A71-81CC-4B92-BBE9-4AE9761F53D2}">
      <dgm:prSet phldrT="[Текст]" custT="1"/>
      <dgm:spPr>
        <a:solidFill>
          <a:srgbClr val="8C254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ЛЬГОТЫ</a:t>
          </a:r>
          <a:endParaRPr lang="ru-RU" sz="1200" dirty="0"/>
        </a:p>
      </dgm:t>
    </dgm:pt>
    <dgm:pt modelId="{E9A6C2C8-49B0-4244-A7CD-43CD7BD4073F}" type="parTrans" cxnId="{3BCB6B8A-D512-46EE-B6F9-2A413D6FC9F8}">
      <dgm:prSet/>
      <dgm:spPr/>
      <dgm:t>
        <a:bodyPr/>
        <a:lstStyle/>
        <a:p>
          <a:endParaRPr lang="ru-RU" sz="1200"/>
        </a:p>
      </dgm:t>
    </dgm:pt>
    <dgm:pt modelId="{8BD1AFCB-D1E1-4697-B84F-8974254918D4}" type="sibTrans" cxnId="{3BCB6B8A-D512-46EE-B6F9-2A413D6FC9F8}">
      <dgm:prSet/>
      <dgm:spPr/>
      <dgm:t>
        <a:bodyPr/>
        <a:lstStyle/>
        <a:p>
          <a:endParaRPr lang="ru-RU" sz="1200"/>
        </a:p>
      </dgm:t>
    </dgm:pt>
    <dgm:pt modelId="{B64E78FC-25C4-4015-951E-6C1EA74929C4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indent="0" algn="just">
            <a:lnSpc>
              <a:spcPct val="100000"/>
            </a:lnSpc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граждане и организации в соответствии со </a:t>
          </a:r>
          <a:r>
            <a:rPr lang="ru-RU" sz="11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ст. 395 Налогового кодекса РФ;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9AABCCCC-5754-4BF6-B66D-71E98136A5A6}" type="parTrans" cxnId="{DEC07806-2C6A-4ADD-8DA2-50AF8F59DA8F}">
      <dgm:prSet/>
      <dgm:spPr/>
      <dgm:t>
        <a:bodyPr/>
        <a:lstStyle/>
        <a:p>
          <a:endParaRPr lang="ru-RU" sz="1200"/>
        </a:p>
      </dgm:t>
    </dgm:pt>
    <dgm:pt modelId="{7C7D94BF-3C02-49B2-8B60-B86E3F93BDEE}" type="sibTrans" cxnId="{DEC07806-2C6A-4ADD-8DA2-50AF8F59DA8F}">
      <dgm:prSet/>
      <dgm:spPr/>
      <dgm:t>
        <a:bodyPr/>
        <a:lstStyle/>
        <a:p>
          <a:endParaRPr lang="ru-RU" sz="1200"/>
        </a:p>
      </dgm:t>
    </dgm:pt>
    <dgm:pt modelId="{5C76965F-2A9A-4DB6-BD11-20AA656FAF11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Объектом налогообложения признаются земельные участки, расположенные в пределах муниципального образования, на территории которого введен налог.</a:t>
          </a:r>
          <a:endParaRPr lang="ru-RU" sz="1100" b="1" dirty="0"/>
        </a:p>
      </dgm:t>
    </dgm:pt>
    <dgm:pt modelId="{AC082565-08D1-44F1-9D01-031EE35A855B}" type="parTrans" cxnId="{07ED9CB8-460D-4120-9A28-02CA1DDD1080}">
      <dgm:prSet/>
      <dgm:spPr/>
      <dgm:t>
        <a:bodyPr/>
        <a:lstStyle/>
        <a:p>
          <a:endParaRPr lang="ru-RU"/>
        </a:p>
      </dgm:t>
    </dgm:pt>
    <dgm:pt modelId="{504F05B7-6486-4A3F-B83B-193D95A23736}" type="sibTrans" cxnId="{07ED9CB8-460D-4120-9A28-02CA1DDD1080}">
      <dgm:prSet/>
      <dgm:spPr/>
      <dgm:t>
        <a:bodyPr/>
        <a:lstStyle/>
        <a:p>
          <a:endParaRPr lang="ru-RU"/>
        </a:p>
      </dgm:t>
    </dgm:pt>
    <dgm:pt modelId="{5C1BF7D0-C003-4CA5-9D1A-E1B8819F4C4A}">
      <dgm:prSet custT="1"/>
      <dgm:spPr/>
      <dgm:t>
        <a:bodyPr/>
        <a:lstStyle/>
        <a:p>
          <a:r>
            <a:rPr lang="ru-RU" sz="1100" dirty="0" smtClean="0">
              <a:latin typeface="+mn-lt"/>
              <a:cs typeface="Times New Roman" pitchFamily="18" charset="0"/>
            </a:rPr>
            <a:t>Налогоплательщики - физические лица, уплачивают налог на основании налогового уведомления, направленного налоговым органом</a:t>
          </a:r>
          <a:r>
            <a:rPr lang="ru-RU" sz="1100" dirty="0" smtClean="0">
              <a:latin typeface="+mn-lt"/>
            </a:rPr>
            <a:t> </a:t>
          </a:r>
          <a:r>
            <a:rPr lang="ru-RU" sz="1100" dirty="0" smtClean="0">
              <a:latin typeface="+mn-lt"/>
              <a:cs typeface="Times New Roman" pitchFamily="18" charset="0"/>
            </a:rPr>
            <a:t>в срок не позднее 1 декабря года, следующего за истекшим налоговым периодом.</a:t>
          </a:r>
          <a:endParaRPr lang="ru-RU" sz="1100" dirty="0" smtClean="0">
            <a:solidFill>
              <a:srgbClr val="FF0000"/>
            </a:solidFill>
            <a:latin typeface="+mn-lt"/>
            <a:cs typeface="Times New Roman" pitchFamily="18" charset="0"/>
          </a:endParaRPr>
        </a:p>
      </dgm:t>
    </dgm:pt>
    <dgm:pt modelId="{86F47590-6B5C-4C58-82EF-1B410705DB30}" type="parTrans" cxnId="{E14E1499-BA4A-45C2-8F79-7AC33E5420EB}">
      <dgm:prSet/>
      <dgm:spPr/>
      <dgm:t>
        <a:bodyPr/>
        <a:lstStyle/>
        <a:p>
          <a:endParaRPr lang="ru-RU"/>
        </a:p>
      </dgm:t>
    </dgm:pt>
    <dgm:pt modelId="{6CC854AC-2340-4868-AA76-705101A5F11A}" type="sibTrans" cxnId="{E14E1499-BA4A-45C2-8F79-7AC33E5420EB}">
      <dgm:prSet/>
      <dgm:spPr/>
      <dgm:t>
        <a:bodyPr/>
        <a:lstStyle/>
        <a:p>
          <a:endParaRPr lang="ru-RU"/>
        </a:p>
      </dgm:t>
    </dgm:pt>
    <dgm:pt modelId="{28F6226D-C27F-49F9-B4BD-C6AD613C53B8}">
      <dgm:prSet custT="1"/>
      <dgm:spPr/>
      <dgm:t>
        <a:bodyPr/>
        <a:lstStyle/>
        <a:p>
          <a:pPr marL="0" indent="0">
            <a:lnSpc>
              <a:spcPct val="100000"/>
            </a:lnSpc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организации в отношении предоставленных им земель общего пользования;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2894F81-BA42-424E-A053-4FC71E166308}" type="parTrans" cxnId="{57F7FBAB-2BF9-49D2-B3E0-244044074964}">
      <dgm:prSet/>
      <dgm:spPr/>
      <dgm:t>
        <a:bodyPr/>
        <a:lstStyle/>
        <a:p>
          <a:endParaRPr lang="ru-RU"/>
        </a:p>
      </dgm:t>
    </dgm:pt>
    <dgm:pt modelId="{1D40E156-B594-48F7-83FF-38078DC19977}" type="sibTrans" cxnId="{57F7FBAB-2BF9-49D2-B3E0-244044074964}">
      <dgm:prSet/>
      <dgm:spPr/>
      <dgm:t>
        <a:bodyPr/>
        <a:lstStyle/>
        <a:p>
          <a:endParaRPr lang="ru-RU"/>
        </a:p>
      </dgm:t>
    </dgm:pt>
    <dgm:pt modelId="{98C31BF3-498F-4E76-BDB1-F567BF2CFE44}">
      <dgm:prSet custT="1"/>
      <dgm:spPr/>
      <dgm:t>
        <a:bodyPr/>
        <a:lstStyle/>
        <a:p>
          <a:pPr marL="0" indent="0">
            <a:lnSpc>
              <a:spcPct val="100000"/>
            </a:lnSpc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муниципальные предприятия жилищно-коммунального хозяйства и транспорта;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34B99E6-1252-4A4B-BE0C-307426400927}" type="parTrans" cxnId="{2F01D212-4311-45A2-AF9B-92490A9DE3A7}">
      <dgm:prSet/>
      <dgm:spPr/>
      <dgm:t>
        <a:bodyPr/>
        <a:lstStyle/>
        <a:p>
          <a:endParaRPr lang="ru-RU"/>
        </a:p>
      </dgm:t>
    </dgm:pt>
    <dgm:pt modelId="{8E541D96-5850-4E4E-85B3-9051A1AE8A87}" type="sibTrans" cxnId="{2F01D212-4311-45A2-AF9B-92490A9DE3A7}">
      <dgm:prSet/>
      <dgm:spPr/>
      <dgm:t>
        <a:bodyPr/>
        <a:lstStyle/>
        <a:p>
          <a:endParaRPr lang="ru-RU"/>
        </a:p>
      </dgm:t>
    </dgm:pt>
    <dgm:pt modelId="{B48AF089-7165-421E-86F5-C566FD3879D4}">
      <dgm:prSet custT="1"/>
      <dgm:spPr/>
      <dgm:t>
        <a:bodyPr/>
        <a:lstStyle/>
        <a:p>
          <a:pPr marL="0" indent="0">
            <a:lnSpc>
              <a:spcPct val="100000"/>
            </a:lnSpc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пенсионеры по возрасту - в отношении земельных участков под домами индивидуальной жилой застройки, в пределах норм предоставления земельных участков и под индивидуальными гаражами (лодочными стоянками);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6B2CCE8-8285-415F-BA23-185F2D9213B0}" type="parTrans" cxnId="{7B054C1A-44B4-49F9-8108-D0FCEAAA5E7C}">
      <dgm:prSet/>
      <dgm:spPr/>
      <dgm:t>
        <a:bodyPr/>
        <a:lstStyle/>
        <a:p>
          <a:endParaRPr lang="ru-RU"/>
        </a:p>
      </dgm:t>
    </dgm:pt>
    <dgm:pt modelId="{1DED5C8A-7FBA-4EB3-B3A5-2F41A40800DF}" type="sibTrans" cxnId="{7B054C1A-44B4-49F9-8108-D0FCEAAA5E7C}">
      <dgm:prSet/>
      <dgm:spPr/>
      <dgm:t>
        <a:bodyPr/>
        <a:lstStyle/>
        <a:p>
          <a:endParaRPr lang="ru-RU"/>
        </a:p>
      </dgm:t>
    </dgm:pt>
    <dgm:pt modelId="{6EF67D5F-3D16-42BD-8F68-A5A75385EE4F}">
      <dgm:prSet custT="1"/>
      <dgm:spPr/>
      <dgm:t>
        <a:bodyPr/>
        <a:lstStyle/>
        <a:p>
          <a:pPr marL="0" indent="0">
            <a:lnSpc>
              <a:spcPct val="100000"/>
            </a:lnSpc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органы местного самоуправления.</a:t>
          </a:r>
        </a:p>
      </dgm:t>
    </dgm:pt>
    <dgm:pt modelId="{F7A72900-CF67-4DFB-B738-8A772972C614}" type="parTrans" cxnId="{CBD2B943-21B2-4AC8-9EB0-9C36CD614BAD}">
      <dgm:prSet/>
      <dgm:spPr/>
      <dgm:t>
        <a:bodyPr/>
        <a:lstStyle/>
        <a:p>
          <a:endParaRPr lang="ru-RU"/>
        </a:p>
      </dgm:t>
    </dgm:pt>
    <dgm:pt modelId="{C7845F66-4DC9-4090-8C9C-553BE13725B8}" type="sibTrans" cxnId="{CBD2B943-21B2-4AC8-9EB0-9C36CD614BAD}">
      <dgm:prSet/>
      <dgm:spPr/>
      <dgm:t>
        <a:bodyPr/>
        <a:lstStyle/>
        <a:p>
          <a:endParaRPr lang="ru-RU"/>
        </a:p>
      </dgm:t>
    </dgm:pt>
    <dgm:pt modelId="{1035D05C-7303-401D-978B-5FEA670B4068}">
      <dgm:prSet custT="1"/>
      <dgm:spPr/>
      <dgm:t>
        <a:bodyPr/>
        <a:lstStyle/>
        <a:p>
          <a:pPr marL="0" indent="0">
            <a:lnSpc>
              <a:spcPct val="100000"/>
            </a:lnSpc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физические лица, владеющие земельным участком, предоставленным в соответствии с законом НАО от 15.11.2011г. № 79-ОЗ "О бесплатном предоставлении земельных участков многодетным семьям в НАО и в период с 1 февраля 2013 года по 21 февраля 2014 года.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D932DAD-6DD1-46C5-974D-5E43C05A97C7}" type="parTrans" cxnId="{908191EA-978A-431F-985F-BC9AA939F8B3}">
      <dgm:prSet/>
      <dgm:spPr/>
      <dgm:t>
        <a:bodyPr/>
        <a:lstStyle/>
        <a:p>
          <a:endParaRPr lang="ru-RU"/>
        </a:p>
      </dgm:t>
    </dgm:pt>
    <dgm:pt modelId="{2C68D916-BE83-4460-BD5D-5E554A29BC31}" type="sibTrans" cxnId="{908191EA-978A-431F-985F-BC9AA939F8B3}">
      <dgm:prSet/>
      <dgm:spPr/>
      <dgm:t>
        <a:bodyPr/>
        <a:lstStyle/>
        <a:p>
          <a:endParaRPr lang="ru-RU"/>
        </a:p>
      </dgm:t>
    </dgm:pt>
    <dgm:pt modelId="{479920F9-075C-454E-891D-DE1165CC626D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в размере </a:t>
          </a:r>
          <a:r>
            <a:rPr lang="ru-RU" sz="1100" u="sng" dirty="0" smtClean="0">
              <a:latin typeface="Times New Roman" pitchFamily="18" charset="0"/>
              <a:cs typeface="Times New Roman" pitchFamily="18" charset="0"/>
            </a:rPr>
            <a:t>0,5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%отнесенных к землям, предназначенным для размещения производственных и административных зданий, строений</a:t>
          </a:r>
          <a:endParaRPr lang="ru-RU" sz="1100" dirty="0"/>
        </a:p>
      </dgm:t>
    </dgm:pt>
    <dgm:pt modelId="{5F5ED625-E05B-4C5E-ABB7-A91EB85628B9}" type="parTrans" cxnId="{C831BB0A-F620-40E3-8386-45B5E0D0C44E}">
      <dgm:prSet/>
      <dgm:spPr/>
      <dgm:t>
        <a:bodyPr/>
        <a:lstStyle/>
        <a:p>
          <a:endParaRPr lang="ru-RU"/>
        </a:p>
      </dgm:t>
    </dgm:pt>
    <dgm:pt modelId="{3639FD8A-0441-4110-925A-5E44B64714B2}" type="sibTrans" cxnId="{C831BB0A-F620-40E3-8386-45B5E0D0C44E}">
      <dgm:prSet/>
      <dgm:spPr/>
      <dgm:t>
        <a:bodyPr/>
        <a:lstStyle/>
        <a:p>
          <a:endParaRPr lang="ru-RU"/>
        </a:p>
      </dgm:t>
    </dgm:pt>
    <dgm:pt modelId="{3101DE33-C7C1-45E5-BF09-F1973A62F23D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в размере </a:t>
          </a:r>
          <a:r>
            <a:rPr lang="ru-RU" sz="1100" u="sng" dirty="0" smtClean="0">
              <a:latin typeface="Times New Roman" pitchFamily="18" charset="0"/>
              <a:cs typeface="Times New Roman" pitchFamily="18" charset="0"/>
            </a:rPr>
            <a:t>1,5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 все остальные. </a:t>
          </a:r>
          <a:endParaRPr lang="ru-RU" sz="1100" dirty="0"/>
        </a:p>
      </dgm:t>
    </dgm:pt>
    <dgm:pt modelId="{843BE70F-55AE-4A92-8420-7682A03EE342}" type="parTrans" cxnId="{2BC965B5-170C-4943-8AD2-E04A3BA44E5B}">
      <dgm:prSet/>
      <dgm:spPr/>
      <dgm:t>
        <a:bodyPr/>
        <a:lstStyle/>
        <a:p>
          <a:endParaRPr lang="ru-RU"/>
        </a:p>
      </dgm:t>
    </dgm:pt>
    <dgm:pt modelId="{656BEF6C-3A17-4C06-ABEE-99609ACEB308}" type="sibTrans" cxnId="{2BC965B5-170C-4943-8AD2-E04A3BA44E5B}">
      <dgm:prSet/>
      <dgm:spPr/>
      <dgm:t>
        <a:bodyPr/>
        <a:lstStyle/>
        <a:p>
          <a:endParaRPr lang="ru-RU"/>
        </a:p>
      </dgm:t>
    </dgm:pt>
    <dgm:pt modelId="{96105780-EA88-4C99-BBD9-8FDF9F08B9E8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в размере </a:t>
          </a:r>
          <a:r>
            <a:rPr lang="ru-RU" sz="1100" u="sng" dirty="0" smtClean="0">
              <a:latin typeface="Times New Roman" pitchFamily="18" charset="0"/>
              <a:cs typeface="Times New Roman" pitchFamily="18" charset="0"/>
            </a:rPr>
            <a:t>1,0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%предоставленных для индивидуальных гаражей (лодочных стоянок);</a:t>
          </a:r>
          <a:endParaRPr lang="ru-RU" sz="1100" dirty="0"/>
        </a:p>
      </dgm:t>
    </dgm:pt>
    <dgm:pt modelId="{3039CA86-9699-4E5B-BEF1-FAD6226738EB}" type="parTrans" cxnId="{5643C156-87C9-4580-A74A-618539E8AE26}">
      <dgm:prSet/>
      <dgm:spPr/>
      <dgm:t>
        <a:bodyPr/>
        <a:lstStyle/>
        <a:p>
          <a:endParaRPr lang="ru-RU"/>
        </a:p>
      </dgm:t>
    </dgm:pt>
    <dgm:pt modelId="{618779FB-BD21-4F73-9F58-F0A156E044D3}" type="sibTrans" cxnId="{5643C156-87C9-4580-A74A-618539E8AE26}">
      <dgm:prSet/>
      <dgm:spPr/>
      <dgm:t>
        <a:bodyPr/>
        <a:lstStyle/>
        <a:p>
          <a:endParaRPr lang="ru-RU"/>
        </a:p>
      </dgm:t>
    </dgm:pt>
    <dgm:pt modelId="{2F92216B-07D7-4537-958C-1653137065D2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предоставленных предприятиям бытового обслуживания;</a:t>
          </a:r>
        </a:p>
      </dgm:t>
    </dgm:pt>
    <dgm:pt modelId="{1B071E87-537D-4870-84FB-243DF1B60DB3}" type="parTrans" cxnId="{E282F486-1E95-42C3-9CB7-6A3B0E00FA24}">
      <dgm:prSet/>
      <dgm:spPr/>
      <dgm:t>
        <a:bodyPr/>
        <a:lstStyle/>
        <a:p>
          <a:endParaRPr lang="ru-RU"/>
        </a:p>
      </dgm:t>
    </dgm:pt>
    <dgm:pt modelId="{EA706CC4-BD35-4A3B-9B6C-192A246B30F5}" type="sibTrans" cxnId="{E282F486-1E95-42C3-9CB7-6A3B0E00FA24}">
      <dgm:prSet/>
      <dgm:spPr/>
      <dgm:t>
        <a:bodyPr/>
        <a:lstStyle/>
        <a:p>
          <a:endParaRPr lang="ru-RU"/>
        </a:p>
      </dgm:t>
    </dgm:pt>
    <dgm:pt modelId="{D2FF3740-50A1-4C29-A006-3129ACCF6C45}" type="pres">
      <dgm:prSet presAssocID="{3D52F365-EC2E-412E-9E16-F554F365E3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B30EC-1F64-4B27-9A16-EBA5384E3BE9}" type="pres">
      <dgm:prSet presAssocID="{9FA741F3-E2DE-4D13-B985-B6E5C93A2563}" presName="linNode" presStyleCnt="0"/>
      <dgm:spPr/>
    </dgm:pt>
    <dgm:pt modelId="{65A779D9-9E5C-4BCD-8662-9C0B0B0486CB}" type="pres">
      <dgm:prSet presAssocID="{9FA741F3-E2DE-4D13-B985-B6E5C93A2563}" presName="parentText" presStyleLbl="node1" presStyleIdx="0" presStyleCnt="5" custScaleX="32951" custScaleY="40473" custLinFactNeighborX="-6163" custLinFactNeighborY="14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67CBC-DE07-4CC1-BBA3-263A31A6BF9C}" type="pres">
      <dgm:prSet presAssocID="{9FA741F3-E2DE-4D13-B985-B6E5C93A2563}" presName="descendantText" presStyleLbl="alignAccFollowNode1" presStyleIdx="0" presStyleCnt="5" custScaleX="131507" custScaleY="50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882EE-9779-449F-8898-3245A236117E}" type="pres">
      <dgm:prSet presAssocID="{E1A450FE-343D-4F23-A482-6448C8CECFE6}" presName="sp" presStyleCnt="0"/>
      <dgm:spPr/>
    </dgm:pt>
    <dgm:pt modelId="{B9823601-0273-481D-B160-6D009E399396}" type="pres">
      <dgm:prSet presAssocID="{95B645A8-7790-4889-8AF6-27292326A93F}" presName="linNode" presStyleCnt="0"/>
      <dgm:spPr/>
    </dgm:pt>
    <dgm:pt modelId="{ED6AA9D3-06B6-410B-A2F3-CE1712C81F9E}" type="pres">
      <dgm:prSet presAssocID="{95B645A8-7790-4889-8AF6-27292326A93F}" presName="parentText" presStyleLbl="node1" presStyleIdx="1" presStyleCnt="5" custScaleX="32951" custScaleY="32290" custLinFactNeighborX="-6163" custLinFactNeighborY="8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0309E-A9AD-41FE-A85B-06F8EAD53888}" type="pres">
      <dgm:prSet presAssocID="{95B645A8-7790-4889-8AF6-27292326A93F}" presName="descendantText" presStyleLbl="alignAccFollowNode1" presStyleIdx="1" presStyleCnt="5" custScaleX="131513" custScaleY="34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76D1D-9064-4E76-A83E-10C99424549E}" type="pres">
      <dgm:prSet presAssocID="{00536147-E5AB-43C1-A306-7E1461802CA3}" presName="sp" presStyleCnt="0"/>
      <dgm:spPr/>
    </dgm:pt>
    <dgm:pt modelId="{0C0932B1-D272-4EAB-A466-6BE0642601B0}" type="pres">
      <dgm:prSet presAssocID="{7C12F8AC-ED00-4A3B-889D-1E05480F8CFC}" presName="linNode" presStyleCnt="0"/>
      <dgm:spPr/>
    </dgm:pt>
    <dgm:pt modelId="{0147920A-B05C-4B47-84C4-098D36AF2BA8}" type="pres">
      <dgm:prSet presAssocID="{7C12F8AC-ED00-4A3B-889D-1E05480F8CFC}" presName="parentText" presStyleLbl="node1" presStyleIdx="2" presStyleCnt="5" custScaleX="32951" custScaleY="42259" custLinFactNeighborX="-6163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68E86-40DC-4ED8-9558-B1A554402BD4}" type="pres">
      <dgm:prSet presAssocID="{7C12F8AC-ED00-4A3B-889D-1E05480F8CFC}" presName="descendantText" presStyleLbl="alignAccFollowNode1" presStyleIdx="2" presStyleCnt="5" custScaleX="132576" custScaleY="52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25BC-515F-402D-99D0-57535F7A3419}" type="pres">
      <dgm:prSet presAssocID="{A005D324-08C5-42A0-9841-66E747FC3B02}" presName="sp" presStyleCnt="0"/>
      <dgm:spPr/>
    </dgm:pt>
    <dgm:pt modelId="{394D36E4-304D-4129-B2C8-8E3FB8FD5AE0}" type="pres">
      <dgm:prSet presAssocID="{FFBA60E9-6934-4885-9C4A-3A16C33FEC2D}" presName="linNode" presStyleCnt="0"/>
      <dgm:spPr/>
    </dgm:pt>
    <dgm:pt modelId="{409A059A-182A-48EA-AD7B-F3B07A3D85C9}" type="pres">
      <dgm:prSet presAssocID="{FFBA60E9-6934-4885-9C4A-3A16C33FEC2D}" presName="parentText" presStyleLbl="node1" presStyleIdx="3" presStyleCnt="5" custScaleX="32951" custScaleY="78007" custLinFactNeighborX="-6163" custLinFactNeighborY="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46EE7-EAF8-43CF-9726-D327FCB62092}" type="pres">
      <dgm:prSet presAssocID="{FFBA60E9-6934-4885-9C4A-3A16C33FEC2D}" presName="descendantText" presStyleLbl="alignAccFollowNode1" presStyleIdx="3" presStyleCnt="5" custScaleX="132567" custScaleY="101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D6F3D-3EE0-4608-AD55-D1E6203C46D9}" type="pres">
      <dgm:prSet presAssocID="{16E38EA2-273F-4884-8589-DD2511BD642A}" presName="sp" presStyleCnt="0"/>
      <dgm:spPr/>
    </dgm:pt>
    <dgm:pt modelId="{88497B75-EB2B-48F7-BB8A-0685C6443A10}" type="pres">
      <dgm:prSet presAssocID="{90B13A71-81CC-4B92-BBE9-4AE9761F53D2}" presName="linNode" presStyleCnt="0"/>
      <dgm:spPr/>
    </dgm:pt>
    <dgm:pt modelId="{3718603E-7601-4B3C-B1A0-9A1BB5FDD117}" type="pres">
      <dgm:prSet presAssocID="{90B13A71-81CC-4B92-BBE9-4AE9761F53D2}" presName="parentText" presStyleLbl="node1" presStyleIdx="4" presStyleCnt="5" custScaleX="32951" custScaleY="98975" custLinFactNeighborX="-6163" custLinFactNeighborY="-4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19823-67F6-4371-9EEA-71830278CD6A}" type="pres">
      <dgm:prSet presAssocID="{90B13A71-81CC-4B92-BBE9-4AE9761F53D2}" presName="descendantText" presStyleLbl="alignAccFollowNode1" presStyleIdx="4" presStyleCnt="5" custScaleX="133039" custScaleY="128663" custLinFactNeighborX="-1231" custLinFactNeighborY="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6CF7C1-1C8C-41E2-816C-E7FC194532B4}" type="presOf" srcId="{1035D05C-7303-401D-978B-5FEA670B4068}" destId="{DFE19823-67F6-4371-9EEA-71830278CD6A}" srcOrd="0" destOrd="5" presId="urn:microsoft.com/office/officeart/2005/8/layout/vList5"/>
    <dgm:cxn modelId="{94575F93-81E8-4198-83F2-099B1EBED962}" type="presOf" srcId="{2F92216B-07D7-4537-958C-1653137065D2}" destId="{FA346EE7-EAF8-43CF-9726-D327FCB62092}" srcOrd="0" destOrd="3" presId="urn:microsoft.com/office/officeart/2005/8/layout/vList5"/>
    <dgm:cxn modelId="{70F389C9-6102-46CA-9930-6CCA56D65677}" type="presOf" srcId="{817DB399-40BB-4EA4-B397-8B2E5F964522}" destId="{FA346EE7-EAF8-43CF-9726-D327FCB62092}" srcOrd="0" destOrd="0" presId="urn:microsoft.com/office/officeart/2005/8/layout/vList5"/>
    <dgm:cxn modelId="{B9CB7EEF-92A7-4EB9-AC43-F7DAA5A02F01}" type="presOf" srcId="{31FEE6EC-DDAF-4739-B2F9-D33FEDC27ED0}" destId="{46467CBC-DE07-4CC1-BBA3-263A31A6BF9C}" srcOrd="0" destOrd="0" presId="urn:microsoft.com/office/officeart/2005/8/layout/vList5"/>
    <dgm:cxn modelId="{6723ECD9-FD6E-4C05-B76F-219AFE6AB8DD}" srcId="{3D52F365-EC2E-412E-9E16-F554F365E3B5}" destId="{FFBA60E9-6934-4885-9C4A-3A16C33FEC2D}" srcOrd="3" destOrd="0" parTransId="{75136FC8-7F50-4DFF-82AE-5A42E6A3B351}" sibTransId="{16E38EA2-273F-4884-8589-DD2511BD642A}"/>
    <dgm:cxn modelId="{BAAD70D4-5419-44D5-A40D-31711EB615EB}" type="presOf" srcId="{5C76965F-2A9A-4DB6-BD11-20AA656FAF11}" destId="{5910309E-A9AD-41FE-A85B-06F8EAD53888}" srcOrd="0" destOrd="0" presId="urn:microsoft.com/office/officeart/2005/8/layout/vList5"/>
    <dgm:cxn modelId="{3287E5A8-5B04-4979-BF7C-3E57280CEC18}" type="presOf" srcId="{B64E78FC-25C4-4015-951E-6C1EA74929C4}" destId="{DFE19823-67F6-4371-9EEA-71830278CD6A}" srcOrd="0" destOrd="0" presId="urn:microsoft.com/office/officeart/2005/8/layout/vList5"/>
    <dgm:cxn modelId="{E14E1499-BA4A-45C2-8F79-7AC33E5420EB}" srcId="{7C12F8AC-ED00-4A3B-889D-1E05480F8CFC}" destId="{5C1BF7D0-C003-4CA5-9D1A-E1B8819F4C4A}" srcOrd="1" destOrd="0" parTransId="{86F47590-6B5C-4C58-82EF-1B410705DB30}" sibTransId="{6CC854AC-2340-4868-AA76-705101A5F11A}"/>
    <dgm:cxn modelId="{D184C53E-0E0A-466B-A847-5F7139164295}" type="presOf" srcId="{28F6226D-C27F-49F9-B4BD-C6AD613C53B8}" destId="{DFE19823-67F6-4371-9EEA-71830278CD6A}" srcOrd="0" destOrd="1" presId="urn:microsoft.com/office/officeart/2005/8/layout/vList5"/>
    <dgm:cxn modelId="{DD649C52-BCB3-43D6-AFC6-6BD12E579F9A}" type="presOf" srcId="{9FA741F3-E2DE-4D13-B985-B6E5C93A2563}" destId="{65A779D9-9E5C-4BCD-8662-9C0B0B0486CB}" srcOrd="0" destOrd="0" presId="urn:microsoft.com/office/officeart/2005/8/layout/vList5"/>
    <dgm:cxn modelId="{A9A82E2B-1F25-466A-A156-DA28CAF382E5}" type="presOf" srcId="{98C31BF3-498F-4E76-BDB1-F567BF2CFE44}" destId="{DFE19823-67F6-4371-9EEA-71830278CD6A}" srcOrd="0" destOrd="2" presId="urn:microsoft.com/office/officeart/2005/8/layout/vList5"/>
    <dgm:cxn modelId="{E282F486-1E95-42C3-9CB7-6A3B0E00FA24}" srcId="{FFBA60E9-6934-4885-9C4A-3A16C33FEC2D}" destId="{2F92216B-07D7-4537-958C-1653137065D2}" srcOrd="3" destOrd="0" parTransId="{1B071E87-537D-4870-84FB-243DF1B60DB3}" sibTransId="{EA706CC4-BD35-4A3B-9B6C-192A246B30F5}"/>
    <dgm:cxn modelId="{C98E3E62-2A75-48AD-B1B1-147704A11274}" type="presOf" srcId="{479920F9-075C-454E-891D-DE1165CC626D}" destId="{FA346EE7-EAF8-43CF-9726-D327FCB62092}" srcOrd="0" destOrd="1" presId="urn:microsoft.com/office/officeart/2005/8/layout/vList5"/>
    <dgm:cxn modelId="{C2A58D48-56F9-4CD0-B585-19BA0FB5898C}" srcId="{FFBA60E9-6934-4885-9C4A-3A16C33FEC2D}" destId="{817DB399-40BB-4EA4-B397-8B2E5F964522}" srcOrd="0" destOrd="0" parTransId="{8DB5CCF1-3179-4B29-A195-CFE49FC840C9}" sibTransId="{EEF364F1-55D2-4E7E-B2F8-37B35A37D7F2}"/>
    <dgm:cxn modelId="{5643C156-87C9-4580-A74A-618539E8AE26}" srcId="{FFBA60E9-6934-4885-9C4A-3A16C33FEC2D}" destId="{96105780-EA88-4C99-BBD9-8FDF9F08B9E8}" srcOrd="2" destOrd="0" parTransId="{3039CA86-9699-4E5B-BEF1-FAD6226738EB}" sibTransId="{618779FB-BD21-4F73-9F58-F0A156E044D3}"/>
    <dgm:cxn modelId="{A34EBE0F-3037-4BFB-8438-58A130196E4E}" type="presOf" srcId="{FFBA60E9-6934-4885-9C4A-3A16C33FEC2D}" destId="{409A059A-182A-48EA-AD7B-F3B07A3D85C9}" srcOrd="0" destOrd="0" presId="urn:microsoft.com/office/officeart/2005/8/layout/vList5"/>
    <dgm:cxn modelId="{2BC965B5-170C-4943-8AD2-E04A3BA44E5B}" srcId="{FFBA60E9-6934-4885-9C4A-3A16C33FEC2D}" destId="{3101DE33-C7C1-45E5-BF09-F1973A62F23D}" srcOrd="4" destOrd="0" parTransId="{843BE70F-55AE-4A92-8420-7682A03EE342}" sibTransId="{656BEF6C-3A17-4C06-ABEE-99609ACEB308}"/>
    <dgm:cxn modelId="{BBBE9C93-0D0D-491D-B894-D6C1FCD924C7}" srcId="{3D52F365-EC2E-412E-9E16-F554F365E3B5}" destId="{9FA741F3-E2DE-4D13-B985-B6E5C93A2563}" srcOrd="0" destOrd="0" parTransId="{BAC3B5A6-B047-4EC7-9033-85B3C7471034}" sibTransId="{E1A450FE-343D-4F23-A482-6448C8CECFE6}"/>
    <dgm:cxn modelId="{F1F3F8FB-194C-4776-B365-71142A49300D}" srcId="{3D52F365-EC2E-412E-9E16-F554F365E3B5}" destId="{95B645A8-7790-4889-8AF6-27292326A93F}" srcOrd="1" destOrd="0" parTransId="{0602BED6-0532-4749-803A-27CA84FBBAEF}" sibTransId="{00536147-E5AB-43C1-A306-7E1461802CA3}"/>
    <dgm:cxn modelId="{0369C1E0-1EBF-4CDD-944D-95BE6E83FF1B}" srcId="{9FA741F3-E2DE-4D13-B985-B6E5C93A2563}" destId="{31FEE6EC-DDAF-4739-B2F9-D33FEDC27ED0}" srcOrd="0" destOrd="0" parTransId="{6716982D-EAD8-4AE4-9EA1-6998E17C3CC7}" sibTransId="{F2D3D779-0B0D-4AB6-8938-78557D37030D}"/>
    <dgm:cxn modelId="{4FA0C68D-3B98-48EE-A02D-FA244C73B791}" type="presOf" srcId="{6EF67D5F-3D16-42BD-8F68-A5A75385EE4F}" destId="{DFE19823-67F6-4371-9EEA-71830278CD6A}" srcOrd="0" destOrd="4" presId="urn:microsoft.com/office/officeart/2005/8/layout/vList5"/>
    <dgm:cxn modelId="{C831BB0A-F620-40E3-8386-45B5E0D0C44E}" srcId="{FFBA60E9-6934-4885-9C4A-3A16C33FEC2D}" destId="{479920F9-075C-454E-891D-DE1165CC626D}" srcOrd="1" destOrd="0" parTransId="{5F5ED625-E05B-4C5E-ABB7-A91EB85628B9}" sibTransId="{3639FD8A-0441-4110-925A-5E44B64714B2}"/>
    <dgm:cxn modelId="{8A8C0D0C-90BA-4CAF-BFB0-783A7ACE2ABC}" type="presOf" srcId="{3D52F365-EC2E-412E-9E16-F554F365E3B5}" destId="{D2FF3740-50A1-4C29-A006-3129ACCF6C45}" srcOrd="0" destOrd="0" presId="urn:microsoft.com/office/officeart/2005/8/layout/vList5"/>
    <dgm:cxn modelId="{D1195B26-A6E6-4252-AB5D-5D5594DDC3A1}" srcId="{7C12F8AC-ED00-4A3B-889D-1E05480F8CFC}" destId="{BB0ABB1D-E07D-45EF-BE80-5AE8533D68B2}" srcOrd="0" destOrd="0" parTransId="{03E8E412-B8BC-44ED-9C0F-F680B3192BCD}" sibTransId="{F7EFB77A-5B45-4DD2-B8AA-0E31DAEAB4BC}"/>
    <dgm:cxn modelId="{9A20D3E5-2746-434F-9F5D-42DB8649CEB5}" type="presOf" srcId="{7C12F8AC-ED00-4A3B-889D-1E05480F8CFC}" destId="{0147920A-B05C-4B47-84C4-098D36AF2BA8}" srcOrd="0" destOrd="0" presId="urn:microsoft.com/office/officeart/2005/8/layout/vList5"/>
    <dgm:cxn modelId="{6CFCE46A-ABE1-4B94-BFE8-F937FF2A128E}" type="presOf" srcId="{3101DE33-C7C1-45E5-BF09-F1973A62F23D}" destId="{FA346EE7-EAF8-43CF-9726-D327FCB62092}" srcOrd="0" destOrd="4" presId="urn:microsoft.com/office/officeart/2005/8/layout/vList5"/>
    <dgm:cxn modelId="{07ED9CB8-460D-4120-9A28-02CA1DDD1080}" srcId="{95B645A8-7790-4889-8AF6-27292326A93F}" destId="{5C76965F-2A9A-4DB6-BD11-20AA656FAF11}" srcOrd="0" destOrd="0" parTransId="{AC082565-08D1-44F1-9D01-031EE35A855B}" sibTransId="{504F05B7-6486-4A3F-B83B-193D95A23736}"/>
    <dgm:cxn modelId="{3BCB6B8A-D512-46EE-B6F9-2A413D6FC9F8}" srcId="{3D52F365-EC2E-412E-9E16-F554F365E3B5}" destId="{90B13A71-81CC-4B92-BBE9-4AE9761F53D2}" srcOrd="4" destOrd="0" parTransId="{E9A6C2C8-49B0-4244-A7CD-43CD7BD4073F}" sibTransId="{8BD1AFCB-D1E1-4697-B84F-8974254918D4}"/>
    <dgm:cxn modelId="{7B054C1A-44B4-49F9-8108-D0FCEAAA5E7C}" srcId="{B64E78FC-25C4-4015-951E-6C1EA74929C4}" destId="{B48AF089-7165-421E-86F5-C566FD3879D4}" srcOrd="2" destOrd="0" parTransId="{56B2CCE8-8285-415F-BA23-185F2D9213B0}" sibTransId="{1DED5C8A-7FBA-4EB3-B3A5-2F41A40800DF}"/>
    <dgm:cxn modelId="{FC57A86C-2D9F-438A-A0F8-022816674395}" type="presOf" srcId="{96105780-EA88-4C99-BBD9-8FDF9F08B9E8}" destId="{FA346EE7-EAF8-43CF-9726-D327FCB62092}" srcOrd="0" destOrd="2" presId="urn:microsoft.com/office/officeart/2005/8/layout/vList5"/>
    <dgm:cxn modelId="{BDB574FD-5D19-4EF4-88EC-D279FE96CA4A}" type="presOf" srcId="{95B645A8-7790-4889-8AF6-27292326A93F}" destId="{ED6AA9D3-06B6-410B-A2F3-CE1712C81F9E}" srcOrd="0" destOrd="0" presId="urn:microsoft.com/office/officeart/2005/8/layout/vList5"/>
    <dgm:cxn modelId="{D9B2BB3F-9628-4C3C-B438-B942AB9D619B}" type="presOf" srcId="{90B13A71-81CC-4B92-BBE9-4AE9761F53D2}" destId="{3718603E-7601-4B3C-B1A0-9A1BB5FDD117}" srcOrd="0" destOrd="0" presId="urn:microsoft.com/office/officeart/2005/8/layout/vList5"/>
    <dgm:cxn modelId="{908191EA-978A-431F-985F-BC9AA939F8B3}" srcId="{B64E78FC-25C4-4015-951E-6C1EA74929C4}" destId="{1035D05C-7303-401D-978B-5FEA670B4068}" srcOrd="4" destOrd="0" parTransId="{2D932DAD-6DD1-46C5-974D-5E43C05A97C7}" sibTransId="{2C68D916-BE83-4460-BD5D-5E554A29BC31}"/>
    <dgm:cxn modelId="{FD84151F-FB74-4E6D-A656-6493DC8649AE}" type="presOf" srcId="{B48AF089-7165-421E-86F5-C566FD3879D4}" destId="{DFE19823-67F6-4371-9EEA-71830278CD6A}" srcOrd="0" destOrd="3" presId="urn:microsoft.com/office/officeart/2005/8/layout/vList5"/>
    <dgm:cxn modelId="{57F7FBAB-2BF9-49D2-B3E0-244044074964}" srcId="{B64E78FC-25C4-4015-951E-6C1EA74929C4}" destId="{28F6226D-C27F-49F9-B4BD-C6AD613C53B8}" srcOrd="0" destOrd="0" parTransId="{02894F81-BA42-424E-A053-4FC71E166308}" sibTransId="{1D40E156-B594-48F7-83FF-38078DC19977}"/>
    <dgm:cxn modelId="{BDC096E5-B5D1-4C9F-B947-07A65194A25F}" type="presOf" srcId="{5C1BF7D0-C003-4CA5-9D1A-E1B8819F4C4A}" destId="{98D68E86-40DC-4ED8-9558-B1A554402BD4}" srcOrd="0" destOrd="1" presId="urn:microsoft.com/office/officeart/2005/8/layout/vList5"/>
    <dgm:cxn modelId="{D8182F5C-39BB-4A05-8186-8510828C6849}" type="presOf" srcId="{BB0ABB1D-E07D-45EF-BE80-5AE8533D68B2}" destId="{98D68E86-40DC-4ED8-9558-B1A554402BD4}" srcOrd="0" destOrd="0" presId="urn:microsoft.com/office/officeart/2005/8/layout/vList5"/>
    <dgm:cxn modelId="{A6CA4184-215B-4DC1-B648-DA29D2D96AA1}" srcId="{3D52F365-EC2E-412E-9E16-F554F365E3B5}" destId="{7C12F8AC-ED00-4A3B-889D-1E05480F8CFC}" srcOrd="2" destOrd="0" parTransId="{5678EB04-343C-4BD0-B1C0-A6A6156F110B}" sibTransId="{A005D324-08C5-42A0-9841-66E747FC3B02}"/>
    <dgm:cxn modelId="{DEC07806-2C6A-4ADD-8DA2-50AF8F59DA8F}" srcId="{90B13A71-81CC-4B92-BBE9-4AE9761F53D2}" destId="{B64E78FC-25C4-4015-951E-6C1EA74929C4}" srcOrd="0" destOrd="0" parTransId="{9AABCCCC-5754-4BF6-B66D-71E98136A5A6}" sibTransId="{7C7D94BF-3C02-49B2-8B60-B86E3F93BDEE}"/>
    <dgm:cxn modelId="{2F01D212-4311-45A2-AF9B-92490A9DE3A7}" srcId="{B64E78FC-25C4-4015-951E-6C1EA74929C4}" destId="{98C31BF3-498F-4E76-BDB1-F567BF2CFE44}" srcOrd="1" destOrd="0" parTransId="{034B99E6-1252-4A4B-BE0C-307426400927}" sibTransId="{8E541D96-5850-4E4E-85B3-9051A1AE8A87}"/>
    <dgm:cxn modelId="{CBD2B943-21B2-4AC8-9EB0-9C36CD614BAD}" srcId="{B64E78FC-25C4-4015-951E-6C1EA74929C4}" destId="{6EF67D5F-3D16-42BD-8F68-A5A75385EE4F}" srcOrd="3" destOrd="0" parTransId="{F7A72900-CF67-4DFB-B738-8A772972C614}" sibTransId="{C7845F66-4DC9-4090-8C9C-553BE13725B8}"/>
    <dgm:cxn modelId="{941C60DD-6506-4408-89CD-D4C5243C97A1}" type="presParOf" srcId="{D2FF3740-50A1-4C29-A006-3129ACCF6C45}" destId="{35DB30EC-1F64-4B27-9A16-EBA5384E3BE9}" srcOrd="0" destOrd="0" presId="urn:microsoft.com/office/officeart/2005/8/layout/vList5"/>
    <dgm:cxn modelId="{67D73BF9-F69B-41E6-ABDB-524B631A96DA}" type="presParOf" srcId="{35DB30EC-1F64-4B27-9A16-EBA5384E3BE9}" destId="{65A779D9-9E5C-4BCD-8662-9C0B0B0486CB}" srcOrd="0" destOrd="0" presId="urn:microsoft.com/office/officeart/2005/8/layout/vList5"/>
    <dgm:cxn modelId="{9620D846-A10C-4CFB-AE32-5C1696CAAE31}" type="presParOf" srcId="{35DB30EC-1F64-4B27-9A16-EBA5384E3BE9}" destId="{46467CBC-DE07-4CC1-BBA3-263A31A6BF9C}" srcOrd="1" destOrd="0" presId="urn:microsoft.com/office/officeart/2005/8/layout/vList5"/>
    <dgm:cxn modelId="{0C646B10-6471-4F81-B24D-9E4C38B82ACD}" type="presParOf" srcId="{D2FF3740-50A1-4C29-A006-3129ACCF6C45}" destId="{905882EE-9779-449F-8898-3245A236117E}" srcOrd="1" destOrd="0" presId="urn:microsoft.com/office/officeart/2005/8/layout/vList5"/>
    <dgm:cxn modelId="{3B7B27F3-9228-4EE8-B430-AA44F5AA63B2}" type="presParOf" srcId="{D2FF3740-50A1-4C29-A006-3129ACCF6C45}" destId="{B9823601-0273-481D-B160-6D009E399396}" srcOrd="2" destOrd="0" presId="urn:microsoft.com/office/officeart/2005/8/layout/vList5"/>
    <dgm:cxn modelId="{ED391B30-9B8C-4A0A-BE34-23AF0B35D5F8}" type="presParOf" srcId="{B9823601-0273-481D-B160-6D009E399396}" destId="{ED6AA9D3-06B6-410B-A2F3-CE1712C81F9E}" srcOrd="0" destOrd="0" presId="urn:microsoft.com/office/officeart/2005/8/layout/vList5"/>
    <dgm:cxn modelId="{E399D92C-C340-47ED-AEF0-B42FBD6D9A00}" type="presParOf" srcId="{B9823601-0273-481D-B160-6D009E399396}" destId="{5910309E-A9AD-41FE-A85B-06F8EAD53888}" srcOrd="1" destOrd="0" presId="urn:microsoft.com/office/officeart/2005/8/layout/vList5"/>
    <dgm:cxn modelId="{E87A581B-F9CD-46E8-9165-E66B1699878E}" type="presParOf" srcId="{D2FF3740-50A1-4C29-A006-3129ACCF6C45}" destId="{83776D1D-9064-4E76-A83E-10C99424549E}" srcOrd="3" destOrd="0" presId="urn:microsoft.com/office/officeart/2005/8/layout/vList5"/>
    <dgm:cxn modelId="{F09D8D16-CFC5-471C-9345-0D351C8872A7}" type="presParOf" srcId="{D2FF3740-50A1-4C29-A006-3129ACCF6C45}" destId="{0C0932B1-D272-4EAB-A466-6BE0642601B0}" srcOrd="4" destOrd="0" presId="urn:microsoft.com/office/officeart/2005/8/layout/vList5"/>
    <dgm:cxn modelId="{AE733AD2-71FB-45E5-BBC7-FD693F9A23B2}" type="presParOf" srcId="{0C0932B1-D272-4EAB-A466-6BE0642601B0}" destId="{0147920A-B05C-4B47-84C4-098D36AF2BA8}" srcOrd="0" destOrd="0" presId="urn:microsoft.com/office/officeart/2005/8/layout/vList5"/>
    <dgm:cxn modelId="{B7CBA3B0-BF58-47D6-B509-1DCA0B1FC6DE}" type="presParOf" srcId="{0C0932B1-D272-4EAB-A466-6BE0642601B0}" destId="{98D68E86-40DC-4ED8-9558-B1A554402BD4}" srcOrd="1" destOrd="0" presId="urn:microsoft.com/office/officeart/2005/8/layout/vList5"/>
    <dgm:cxn modelId="{F11D4770-2F6C-4F87-8B82-408295B78C26}" type="presParOf" srcId="{D2FF3740-50A1-4C29-A006-3129ACCF6C45}" destId="{550A25BC-515F-402D-99D0-57535F7A3419}" srcOrd="5" destOrd="0" presId="urn:microsoft.com/office/officeart/2005/8/layout/vList5"/>
    <dgm:cxn modelId="{12A54BA4-129D-44A9-92A4-8D062F35E969}" type="presParOf" srcId="{D2FF3740-50A1-4C29-A006-3129ACCF6C45}" destId="{394D36E4-304D-4129-B2C8-8E3FB8FD5AE0}" srcOrd="6" destOrd="0" presId="urn:microsoft.com/office/officeart/2005/8/layout/vList5"/>
    <dgm:cxn modelId="{A9B8B686-FDE2-4770-B145-369EAF2BE305}" type="presParOf" srcId="{394D36E4-304D-4129-B2C8-8E3FB8FD5AE0}" destId="{409A059A-182A-48EA-AD7B-F3B07A3D85C9}" srcOrd="0" destOrd="0" presId="urn:microsoft.com/office/officeart/2005/8/layout/vList5"/>
    <dgm:cxn modelId="{08A50B09-E08B-4118-A399-9F365E10F401}" type="presParOf" srcId="{394D36E4-304D-4129-B2C8-8E3FB8FD5AE0}" destId="{FA346EE7-EAF8-43CF-9726-D327FCB62092}" srcOrd="1" destOrd="0" presId="urn:microsoft.com/office/officeart/2005/8/layout/vList5"/>
    <dgm:cxn modelId="{DE191E38-8571-4C89-982B-D7F812513D71}" type="presParOf" srcId="{D2FF3740-50A1-4C29-A006-3129ACCF6C45}" destId="{32CD6F3D-3EE0-4608-AD55-D1E6203C46D9}" srcOrd="7" destOrd="0" presId="urn:microsoft.com/office/officeart/2005/8/layout/vList5"/>
    <dgm:cxn modelId="{B1BD50C4-9A57-4155-9D91-7386D4C3990C}" type="presParOf" srcId="{D2FF3740-50A1-4C29-A006-3129ACCF6C45}" destId="{88497B75-EB2B-48F7-BB8A-0685C6443A10}" srcOrd="8" destOrd="0" presId="urn:microsoft.com/office/officeart/2005/8/layout/vList5"/>
    <dgm:cxn modelId="{F221630E-F71F-4F9F-A72C-B165D76C6281}" type="presParOf" srcId="{88497B75-EB2B-48F7-BB8A-0685C6443A10}" destId="{3718603E-7601-4B3C-B1A0-9A1BB5FDD117}" srcOrd="0" destOrd="0" presId="urn:microsoft.com/office/officeart/2005/8/layout/vList5"/>
    <dgm:cxn modelId="{50CC8A98-D598-441F-863B-C256FC42689C}" type="presParOf" srcId="{88497B75-EB2B-48F7-BB8A-0685C6443A10}" destId="{DFE19823-67F6-4371-9EEA-71830278CD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EDC7-4B5C-492F-8DA0-E680B814C962}">
      <dsp:nvSpPr>
        <dsp:cNvPr id="0" name=""/>
        <dsp:cNvSpPr/>
      </dsp:nvSpPr>
      <dsp:spPr>
        <a:xfrm>
          <a:off x="3206516" y="3241547"/>
          <a:ext cx="2371943" cy="2371943"/>
        </a:xfrm>
        <a:prstGeom prst="ellipse">
          <a:avLst/>
        </a:prstGeom>
        <a:solidFill>
          <a:srgbClr val="8C254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Доходная часть бюджета муниципального образования "Городской округ "Город Нарьян-Мар"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553879" y="3588910"/>
        <a:ext cx="1677217" cy="1677217"/>
      </dsp:txXfrm>
    </dsp:sp>
    <dsp:sp modelId="{94DF61A6-743D-4E95-A4F0-18ED11192C96}">
      <dsp:nvSpPr>
        <dsp:cNvPr id="0" name=""/>
        <dsp:cNvSpPr/>
      </dsp:nvSpPr>
      <dsp:spPr>
        <a:xfrm rot="12900000">
          <a:off x="1306871" y="2702162"/>
          <a:ext cx="2208536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04B7C-7D0F-40C7-8DD8-327FCF45854F}">
      <dsp:nvSpPr>
        <dsp:cNvPr id="0" name=""/>
        <dsp:cNvSpPr/>
      </dsp:nvSpPr>
      <dsp:spPr>
        <a:xfrm>
          <a:off x="379903" y="1505443"/>
          <a:ext cx="2253346" cy="1802677"/>
        </a:xfrm>
        <a:prstGeom prst="roundRect">
          <a:avLst>
            <a:gd name="adj" fmla="val 10000"/>
          </a:avLst>
        </a:prstGeom>
        <a:solidFill>
          <a:srgbClr val="8C254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Налоговые доходы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432702" y="1558242"/>
        <a:ext cx="2147748" cy="1697079"/>
      </dsp:txXfrm>
    </dsp:sp>
    <dsp:sp modelId="{AF1B5AEA-EE11-4129-A5F0-8FEAE5AA9956}">
      <dsp:nvSpPr>
        <dsp:cNvPr id="0" name=""/>
        <dsp:cNvSpPr/>
      </dsp:nvSpPr>
      <dsp:spPr>
        <a:xfrm rot="16250540">
          <a:off x="3322145" y="1669145"/>
          <a:ext cx="2211857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64465-F5EA-4BE7-8157-A74172FAD338}">
      <dsp:nvSpPr>
        <dsp:cNvPr id="0" name=""/>
        <dsp:cNvSpPr/>
      </dsp:nvSpPr>
      <dsp:spPr>
        <a:xfrm>
          <a:off x="3317659" y="0"/>
          <a:ext cx="2253346" cy="1802677"/>
        </a:xfrm>
        <a:prstGeom prst="roundRect">
          <a:avLst>
            <a:gd name="adj" fmla="val 10000"/>
          </a:avLst>
        </a:prstGeom>
        <a:solidFill>
          <a:srgbClr val="8C254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Неналоговые доходы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3370458" y="52799"/>
        <a:ext cx="2147748" cy="1697079"/>
      </dsp:txXfrm>
    </dsp:sp>
    <dsp:sp modelId="{F635271B-F817-4EF9-9B93-A9EE1CD3A3C6}">
      <dsp:nvSpPr>
        <dsp:cNvPr id="0" name=""/>
        <dsp:cNvSpPr/>
      </dsp:nvSpPr>
      <dsp:spPr>
        <a:xfrm rot="19500000">
          <a:off x="5269567" y="2702162"/>
          <a:ext cx="2208536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B8C89-1CA1-4F2B-8E1F-FC3CD957B556}">
      <dsp:nvSpPr>
        <dsp:cNvPr id="0" name=""/>
        <dsp:cNvSpPr/>
      </dsp:nvSpPr>
      <dsp:spPr>
        <a:xfrm>
          <a:off x="6151726" y="1505443"/>
          <a:ext cx="2253346" cy="1802677"/>
        </a:xfrm>
        <a:prstGeom prst="roundRect">
          <a:avLst>
            <a:gd name="adj" fmla="val 10000"/>
          </a:avLst>
        </a:prstGeom>
        <a:solidFill>
          <a:srgbClr val="8C254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Безвозмездные поступления из других уровней бюджетной системы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6204525" y="1558242"/>
        <a:ext cx="2147748" cy="1697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C07BE-34D7-4A67-9A42-E8FC052E70C4}">
      <dsp:nvSpPr>
        <dsp:cNvPr id="0" name=""/>
        <dsp:cNvSpPr/>
      </dsp:nvSpPr>
      <dsp:spPr>
        <a:xfrm rot="5400000">
          <a:off x="-303319" y="304856"/>
          <a:ext cx="2022130" cy="1415491"/>
        </a:xfrm>
        <a:prstGeom prst="chevron">
          <a:avLst/>
        </a:prstGeom>
        <a:solidFill>
          <a:srgbClr val="8C254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000" b="1" kern="1200" dirty="0"/>
        </a:p>
      </dsp:txBody>
      <dsp:txXfrm rot="-5400000">
        <a:off x="1" y="709283"/>
        <a:ext cx="1415491" cy="606639"/>
      </dsp:txXfrm>
    </dsp:sp>
    <dsp:sp modelId="{94C34F43-65E9-4F15-8246-C4B637057FC1}">
      <dsp:nvSpPr>
        <dsp:cNvPr id="0" name=""/>
        <dsp:cNvSpPr/>
      </dsp:nvSpPr>
      <dsp:spPr>
        <a:xfrm rot="5400000">
          <a:off x="4515049" y="-3098020"/>
          <a:ext cx="1314385" cy="7513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Налог на прибыль, доходы (налог на доходы физических лиц); Налоги на товары, реализуемые на территории РФ (акцизы); Налоги на совокупный доход (единый налог на вменённый доход, УСН, единый сельскохозяйственный налог, налог с применением патентной системы); Налог на имущество ( налог на имущество физических лиц, земельный налог с организаций и земельный налог с физических лиц); Государственная пошлина. </a:t>
          </a:r>
          <a:endParaRPr lang="ru-RU" sz="1400" kern="1200" dirty="0"/>
        </a:p>
      </dsp:txBody>
      <dsp:txXfrm rot="-5400000">
        <a:off x="1415492" y="65700"/>
        <a:ext cx="7449337" cy="1186059"/>
      </dsp:txXfrm>
    </dsp:sp>
    <dsp:sp modelId="{7AB65CCC-0A4D-4274-A6FA-FD26A50577C9}">
      <dsp:nvSpPr>
        <dsp:cNvPr id="0" name=""/>
        <dsp:cNvSpPr/>
      </dsp:nvSpPr>
      <dsp:spPr>
        <a:xfrm rot="5400000">
          <a:off x="-303319" y="2136570"/>
          <a:ext cx="2022130" cy="1415491"/>
        </a:xfrm>
        <a:prstGeom prst="chevron">
          <a:avLst/>
        </a:prstGeom>
        <a:solidFill>
          <a:srgbClr val="8C254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000" b="1" kern="1200" dirty="0">
            <a:solidFill>
              <a:schemeClr val="bg1"/>
            </a:solidFill>
          </a:endParaRPr>
        </a:p>
      </dsp:txBody>
      <dsp:txXfrm rot="-5400000">
        <a:off x="1" y="2540997"/>
        <a:ext cx="1415491" cy="606639"/>
      </dsp:txXfrm>
    </dsp:sp>
    <dsp:sp modelId="{F22441AF-66A1-4A5A-89FA-C6E2025FBBF2}">
      <dsp:nvSpPr>
        <dsp:cNvPr id="0" name=""/>
        <dsp:cNvSpPr/>
      </dsp:nvSpPr>
      <dsp:spPr>
        <a:xfrm rot="5400000">
          <a:off x="4515049" y="-1266307"/>
          <a:ext cx="1314385" cy="7513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имущества, платежи за пользовании природными ресурсами, доходы от оказания платных услуг (работ) и компенсации затрат государства, доходы от продажи материальных и нематериальных активов, штрафы, прочие неналоговые доходы, поступления (перечисления) по урегулированию расчетов между бюджетами бюджетной системы РФ</a:t>
          </a:r>
          <a:endParaRPr lang="ru-RU" sz="1400" kern="1200" dirty="0"/>
        </a:p>
      </dsp:txBody>
      <dsp:txXfrm rot="-5400000">
        <a:off x="1415492" y="1897413"/>
        <a:ext cx="7449337" cy="1186059"/>
      </dsp:txXfrm>
    </dsp:sp>
    <dsp:sp modelId="{7A77BD63-BBC7-4FFE-90C2-963BB140E838}">
      <dsp:nvSpPr>
        <dsp:cNvPr id="0" name=""/>
        <dsp:cNvSpPr/>
      </dsp:nvSpPr>
      <dsp:spPr>
        <a:xfrm rot="5400000">
          <a:off x="-303319" y="3968283"/>
          <a:ext cx="2022130" cy="1415491"/>
        </a:xfrm>
        <a:prstGeom prst="chevron">
          <a:avLst/>
        </a:prstGeom>
        <a:solidFill>
          <a:srgbClr val="8C254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Безвозмездные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поступления из других уровней бюджета</a:t>
          </a:r>
          <a:endParaRPr lang="ru-RU" sz="1000" b="1" kern="1200" dirty="0">
            <a:solidFill>
              <a:schemeClr val="bg1"/>
            </a:solidFill>
          </a:endParaRPr>
        </a:p>
      </dsp:txBody>
      <dsp:txXfrm rot="-5400000">
        <a:off x="1" y="4372710"/>
        <a:ext cx="1415491" cy="606639"/>
      </dsp:txXfrm>
    </dsp:sp>
    <dsp:sp modelId="{A1C284BD-55CE-45F5-8FAB-F22607A9DD21}">
      <dsp:nvSpPr>
        <dsp:cNvPr id="0" name=""/>
        <dsp:cNvSpPr/>
      </dsp:nvSpPr>
      <dsp:spPr>
        <a:xfrm rot="5400000">
          <a:off x="4515049" y="565406"/>
          <a:ext cx="1314385" cy="7513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Дотации, субвенции, субсидии, иные межбюджетные трансферты, прочие безвозмездные поступления, доходы от возвратов остатков субсидий, субвенций и иных межбюджетных трансфертов прошлых лет</a:t>
          </a:r>
          <a:endParaRPr lang="ru-RU" sz="1400" kern="1200" dirty="0"/>
        </a:p>
      </dsp:txBody>
      <dsp:txXfrm rot="-5400000">
        <a:off x="1415492" y="3729127"/>
        <a:ext cx="7449337" cy="1186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67CBC-DE07-4CC1-BBA3-263A31A6BF9C}">
      <dsp:nvSpPr>
        <dsp:cNvPr id="0" name=""/>
        <dsp:cNvSpPr/>
      </dsp:nvSpPr>
      <dsp:spPr>
        <a:xfrm rot="5400000">
          <a:off x="4574716" y="-2839200"/>
          <a:ext cx="897118" cy="680331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Налогоплательщиками налога на доходы физических лиц признаются физические лица, являющиеся налоговыми резидентами Российской Федерации, а также физические лица, получающие доходы от источников, в Российской Федерации, не являющиеся налоговыми резидентами Российской Федерации.</a:t>
          </a:r>
          <a:endParaRPr lang="ru-RU" sz="1200" kern="1200" dirty="0"/>
        </a:p>
      </dsp:txBody>
      <dsp:txXfrm rot="-5400000">
        <a:off x="1621616" y="157694"/>
        <a:ext cx="6759525" cy="809530"/>
      </dsp:txXfrm>
    </dsp:sp>
    <dsp:sp modelId="{65A779D9-9E5C-4BCD-8662-9C0B0B0486CB}">
      <dsp:nvSpPr>
        <dsp:cNvPr id="0" name=""/>
        <dsp:cNvSpPr/>
      </dsp:nvSpPr>
      <dsp:spPr>
        <a:xfrm>
          <a:off x="0" y="0"/>
          <a:ext cx="1549608" cy="1121398"/>
        </a:xfrm>
        <a:prstGeom prst="roundRect">
          <a:avLst/>
        </a:prstGeom>
        <a:solidFill>
          <a:srgbClr val="8C25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ПЛАТЕЛЬЩИКИ</a:t>
          </a:r>
          <a:endParaRPr lang="ru-RU" sz="1200" kern="1200" dirty="0"/>
        </a:p>
      </dsp:txBody>
      <dsp:txXfrm>
        <a:off x="54742" y="54742"/>
        <a:ext cx="1440124" cy="1011914"/>
      </dsp:txXfrm>
    </dsp:sp>
    <dsp:sp modelId="{5910309E-A9AD-41FE-A85B-06F8EAD53888}">
      <dsp:nvSpPr>
        <dsp:cNvPr id="0" name=""/>
        <dsp:cNvSpPr/>
      </dsp:nvSpPr>
      <dsp:spPr>
        <a:xfrm rot="5400000">
          <a:off x="4574716" y="-1661732"/>
          <a:ext cx="897118" cy="680331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Объектом налогообложения признается доход, полученный налогоплательщиками: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 источников в РФ и (или) от источников за пределами РФ - для физических лиц, являющихся налоговыми резидентами РФ;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 источников в РФ - для физических лиц, не являющихся налоговыми резидентами РФ.</a:t>
          </a:r>
        </a:p>
      </dsp:txBody>
      <dsp:txXfrm rot="-5400000">
        <a:off x="1621616" y="1335162"/>
        <a:ext cx="6759525" cy="809530"/>
      </dsp:txXfrm>
    </dsp:sp>
    <dsp:sp modelId="{ED6AA9D3-06B6-410B-A2F3-CE1712C81F9E}">
      <dsp:nvSpPr>
        <dsp:cNvPr id="0" name=""/>
        <dsp:cNvSpPr/>
      </dsp:nvSpPr>
      <dsp:spPr>
        <a:xfrm>
          <a:off x="0" y="1179228"/>
          <a:ext cx="1549608" cy="1121398"/>
        </a:xfrm>
        <a:prstGeom prst="roundRect">
          <a:avLst/>
        </a:prstGeom>
        <a:solidFill>
          <a:srgbClr val="8C25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ОБЪЕКТ</a:t>
          </a:r>
          <a:endParaRPr lang="ru-RU" sz="1200" kern="1200" dirty="0"/>
        </a:p>
      </dsp:txBody>
      <dsp:txXfrm>
        <a:off x="54742" y="1233970"/>
        <a:ext cx="1440124" cy="1011914"/>
      </dsp:txXfrm>
    </dsp:sp>
    <dsp:sp modelId="{98D68E86-40DC-4ED8-9558-B1A554402BD4}">
      <dsp:nvSpPr>
        <dsp:cNvPr id="0" name=""/>
        <dsp:cNvSpPr/>
      </dsp:nvSpPr>
      <dsp:spPr>
        <a:xfrm rot="5400000">
          <a:off x="4773141" y="-740823"/>
          <a:ext cx="500269" cy="680331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 соответствии с главой 23 НК РФ. </a:t>
          </a:r>
          <a:endParaRPr lang="ru-RU" sz="1200" kern="1200" dirty="0"/>
        </a:p>
      </dsp:txBody>
      <dsp:txXfrm rot="-5400000">
        <a:off x="1621617" y="2435122"/>
        <a:ext cx="6778898" cy="451427"/>
      </dsp:txXfrm>
    </dsp:sp>
    <dsp:sp modelId="{0147920A-B05C-4B47-84C4-098D36AF2BA8}">
      <dsp:nvSpPr>
        <dsp:cNvPr id="0" name=""/>
        <dsp:cNvSpPr/>
      </dsp:nvSpPr>
      <dsp:spPr>
        <a:xfrm>
          <a:off x="0" y="2356696"/>
          <a:ext cx="1549608" cy="608279"/>
        </a:xfrm>
        <a:prstGeom prst="roundRect">
          <a:avLst/>
        </a:prstGeom>
        <a:solidFill>
          <a:srgbClr val="8C25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СРОК УПЛАТЫ</a:t>
          </a:r>
          <a:endParaRPr lang="ru-RU" sz="1200" kern="1200" dirty="0"/>
        </a:p>
      </dsp:txBody>
      <dsp:txXfrm>
        <a:off x="29694" y="2386390"/>
        <a:ext cx="1490220" cy="548891"/>
      </dsp:txXfrm>
    </dsp:sp>
    <dsp:sp modelId="{FA346EE7-EAF8-43CF-9726-D327FCB62092}">
      <dsp:nvSpPr>
        <dsp:cNvPr id="0" name=""/>
        <dsp:cNvSpPr/>
      </dsp:nvSpPr>
      <dsp:spPr>
        <a:xfrm rot="5400000">
          <a:off x="4651595" y="43975"/>
          <a:ext cx="743361" cy="680331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Размер ставки НДФЛ может быть  5, 9, 13, 15, 30, 35 %. Конкретная ставка зависит от статуса получателя дохода (резидент или нерезидент) и от вида полученного дохода зарплата, доходы по ценным бумагам, призы и т. д.).</a:t>
          </a:r>
          <a:r>
            <a:rPr lang="ru-RU" sz="1200" kern="1200" dirty="0" smtClean="0">
              <a:latin typeface="+mn-lt"/>
              <a:cs typeface="+mn-cs"/>
            </a:rPr>
            <a:t> </a:t>
          </a:r>
          <a:endParaRPr lang="ru-RU" sz="1200" kern="1200" dirty="0"/>
        </a:p>
      </dsp:txBody>
      <dsp:txXfrm rot="-5400000">
        <a:off x="1621616" y="3110242"/>
        <a:ext cx="6767031" cy="670785"/>
      </dsp:txXfrm>
    </dsp:sp>
    <dsp:sp modelId="{409A059A-182A-48EA-AD7B-F3B07A3D85C9}">
      <dsp:nvSpPr>
        <dsp:cNvPr id="0" name=""/>
        <dsp:cNvSpPr/>
      </dsp:nvSpPr>
      <dsp:spPr>
        <a:xfrm>
          <a:off x="0" y="3021046"/>
          <a:ext cx="1549608" cy="849178"/>
        </a:xfrm>
        <a:prstGeom prst="roundRect">
          <a:avLst/>
        </a:prstGeom>
        <a:solidFill>
          <a:srgbClr val="8C25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СТАВКА</a:t>
          </a:r>
          <a:endParaRPr lang="ru-RU" sz="1200" kern="1200" dirty="0"/>
        </a:p>
      </dsp:txBody>
      <dsp:txXfrm>
        <a:off x="41453" y="3062499"/>
        <a:ext cx="1466702" cy="766272"/>
      </dsp:txXfrm>
    </dsp:sp>
    <dsp:sp modelId="{DFE19823-67F6-4371-9EEA-71830278CD6A}">
      <dsp:nvSpPr>
        <dsp:cNvPr id="0" name=""/>
        <dsp:cNvSpPr/>
      </dsp:nvSpPr>
      <dsp:spPr>
        <a:xfrm rot="5400000">
          <a:off x="4362297" y="1228225"/>
          <a:ext cx="1312286" cy="6796675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НК РФ Статья 217. Доходы, не подлежащие налогообложению (освобождаемые от налогообложения)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Доходы физических лиц, которые облагаются по ставке НДФЛ в размере 13 процентов, можно уменьшить на сумму так называемых налоговых вычетов (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п. 3 ст. 210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 НК РФ). Предусмотрено несколько групп таких вычетов (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ст. ст. 218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 - 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221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 НК РФ). Наиболее распространенными являются стандартные, социальные и имущественные налоговые вычеты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620103" y="4034481"/>
        <a:ext cx="6732614" cy="1184164"/>
      </dsp:txXfrm>
    </dsp:sp>
    <dsp:sp modelId="{3718603E-7601-4B3C-B1A0-9A1BB5FDD117}">
      <dsp:nvSpPr>
        <dsp:cNvPr id="0" name=""/>
        <dsp:cNvSpPr/>
      </dsp:nvSpPr>
      <dsp:spPr>
        <a:xfrm>
          <a:off x="0" y="3926294"/>
          <a:ext cx="1548094" cy="1400536"/>
        </a:xfrm>
        <a:prstGeom prst="roundRect">
          <a:avLst/>
        </a:prstGeom>
        <a:solidFill>
          <a:srgbClr val="8C25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ЛЬГОТЫ</a:t>
          </a:r>
          <a:endParaRPr lang="ru-RU" sz="1200" kern="1200" dirty="0"/>
        </a:p>
      </dsp:txBody>
      <dsp:txXfrm>
        <a:off x="68369" y="3994663"/>
        <a:ext cx="1411356" cy="12637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67CBC-DE07-4CC1-BBA3-263A31A6BF9C}">
      <dsp:nvSpPr>
        <dsp:cNvPr id="0" name=""/>
        <dsp:cNvSpPr/>
      </dsp:nvSpPr>
      <dsp:spPr>
        <a:xfrm rot="5400000">
          <a:off x="4659900" y="-3445534"/>
          <a:ext cx="708596" cy="760551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Налогоплательщиками налога признаются организации и физические лица, обладающие земельными участками, признаваемыми объектом налогообложения в соответствии со статьей 389 настоящего Кодекса, на праве собственности, праве постоянного пользования или праве пожизненного наследуемого владения, если иное не установлено настоящим пунктом.</a:t>
          </a:r>
          <a:endParaRPr lang="ru-RU" sz="1100" kern="1200" dirty="0"/>
        </a:p>
      </dsp:txBody>
      <dsp:txXfrm rot="-5400000">
        <a:off x="1211439" y="37518"/>
        <a:ext cx="7570928" cy="639414"/>
      </dsp:txXfrm>
    </dsp:sp>
    <dsp:sp modelId="{65A779D9-9E5C-4BCD-8662-9C0B0B0486CB}">
      <dsp:nvSpPr>
        <dsp:cNvPr id="0" name=""/>
        <dsp:cNvSpPr/>
      </dsp:nvSpPr>
      <dsp:spPr>
        <a:xfrm>
          <a:off x="0" y="25979"/>
          <a:ext cx="1071941" cy="712600"/>
        </a:xfrm>
        <a:prstGeom prst="roundRect">
          <a:avLst/>
        </a:prstGeom>
        <a:solidFill>
          <a:srgbClr val="8C25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ПЛАТЕЛЬ-ЩИКИ</a:t>
          </a:r>
          <a:endParaRPr lang="ru-RU" sz="1200" kern="1200" dirty="0"/>
        </a:p>
      </dsp:txBody>
      <dsp:txXfrm>
        <a:off x="34786" y="60765"/>
        <a:ext cx="1002369" cy="643028"/>
      </dsp:txXfrm>
    </dsp:sp>
    <dsp:sp modelId="{5910309E-A9AD-41FE-A85B-06F8EAD53888}">
      <dsp:nvSpPr>
        <dsp:cNvPr id="0" name=""/>
        <dsp:cNvSpPr/>
      </dsp:nvSpPr>
      <dsp:spPr>
        <a:xfrm rot="5400000">
          <a:off x="4770546" y="-2717112"/>
          <a:ext cx="487652" cy="7605866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Объектом налогообложения признаются земельные участки, расположенные в пределах муниципального образования, на территории которого введен налог.</a:t>
          </a:r>
          <a:endParaRPr lang="ru-RU" sz="1100" b="1" kern="1200" dirty="0"/>
        </a:p>
      </dsp:txBody>
      <dsp:txXfrm rot="-5400000">
        <a:off x="1211440" y="865799"/>
        <a:ext cx="7582061" cy="440042"/>
      </dsp:txXfrm>
    </dsp:sp>
    <dsp:sp modelId="{ED6AA9D3-06B6-410B-A2F3-CE1712C81F9E}">
      <dsp:nvSpPr>
        <dsp:cNvPr id="0" name=""/>
        <dsp:cNvSpPr/>
      </dsp:nvSpPr>
      <dsp:spPr>
        <a:xfrm>
          <a:off x="0" y="816595"/>
          <a:ext cx="1071941" cy="568523"/>
        </a:xfrm>
        <a:prstGeom prst="roundRect">
          <a:avLst/>
        </a:prstGeom>
        <a:solidFill>
          <a:srgbClr val="8C25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ОБЪЕКТ</a:t>
          </a:r>
          <a:endParaRPr lang="ru-RU" sz="1200" kern="1200" dirty="0"/>
        </a:p>
      </dsp:txBody>
      <dsp:txXfrm>
        <a:off x="27753" y="844348"/>
        <a:ext cx="1016435" cy="513017"/>
      </dsp:txXfrm>
    </dsp:sp>
    <dsp:sp modelId="{98D68E86-40DC-4ED8-9558-B1A554402BD4}">
      <dsp:nvSpPr>
        <dsp:cNvPr id="0" name=""/>
        <dsp:cNvSpPr/>
      </dsp:nvSpPr>
      <dsp:spPr>
        <a:xfrm rot="5400000">
          <a:off x="4677318" y="-2003532"/>
          <a:ext cx="735583" cy="76673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+mn-lt"/>
              <a:cs typeface="Times New Roman" pitchFamily="18" charset="0"/>
            </a:rPr>
            <a:t>до 15 марта года, следующего за отчетным, налогоплательщиками - организациями;</a:t>
          </a:r>
          <a:endParaRPr lang="ru-RU" sz="1100" kern="1200" dirty="0"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+mn-lt"/>
              <a:cs typeface="Times New Roman" pitchFamily="18" charset="0"/>
            </a:rPr>
            <a:t>Налогоплательщики - физические лица, уплачивают налог на основании налогового уведомления, направленного налоговым органом</a:t>
          </a:r>
          <a:r>
            <a:rPr lang="ru-RU" sz="1100" kern="1200" dirty="0" smtClean="0">
              <a:latin typeface="+mn-lt"/>
            </a:rPr>
            <a:t> </a:t>
          </a:r>
          <a:r>
            <a:rPr lang="ru-RU" sz="1100" kern="1200" dirty="0" smtClean="0">
              <a:latin typeface="+mn-lt"/>
              <a:cs typeface="Times New Roman" pitchFamily="18" charset="0"/>
            </a:rPr>
            <a:t>в срок не позднее 1 декабря года, следующего за истекшим налоговым периодом.</a:t>
          </a:r>
          <a:endParaRPr lang="ru-RU" sz="1100" kern="1200" dirty="0" smtClean="0">
            <a:solidFill>
              <a:srgbClr val="FF0000"/>
            </a:solidFill>
            <a:latin typeface="+mn-lt"/>
            <a:cs typeface="Times New Roman" pitchFamily="18" charset="0"/>
          </a:endParaRPr>
        </a:p>
      </dsp:txBody>
      <dsp:txXfrm rot="-5400000">
        <a:off x="1211438" y="1498256"/>
        <a:ext cx="7631435" cy="663767"/>
      </dsp:txXfrm>
    </dsp:sp>
    <dsp:sp modelId="{0147920A-B05C-4B47-84C4-098D36AF2BA8}">
      <dsp:nvSpPr>
        <dsp:cNvPr id="0" name=""/>
        <dsp:cNvSpPr/>
      </dsp:nvSpPr>
      <dsp:spPr>
        <a:xfrm>
          <a:off x="0" y="1461779"/>
          <a:ext cx="1071941" cy="744045"/>
        </a:xfrm>
        <a:prstGeom prst="roundRect">
          <a:avLst/>
        </a:prstGeom>
        <a:solidFill>
          <a:srgbClr val="8C25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СРОК УПЛАТЫ</a:t>
          </a:r>
          <a:endParaRPr lang="ru-RU" sz="1200" kern="1200" dirty="0"/>
        </a:p>
      </dsp:txBody>
      <dsp:txXfrm>
        <a:off x="36321" y="1498100"/>
        <a:ext cx="999299" cy="671403"/>
      </dsp:txXfrm>
    </dsp:sp>
    <dsp:sp modelId="{FA346EE7-EAF8-43CF-9726-D327FCB62092}">
      <dsp:nvSpPr>
        <dsp:cNvPr id="0" name=""/>
        <dsp:cNvSpPr/>
      </dsp:nvSpPr>
      <dsp:spPr>
        <a:xfrm rot="5400000">
          <a:off x="4332253" y="-830618"/>
          <a:ext cx="1425192" cy="766682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в размере </a:t>
          </a:r>
          <a:r>
            <a:rPr lang="ru-RU" sz="1100" u="sng" kern="1200" dirty="0" smtClean="0">
              <a:latin typeface="Times New Roman" pitchFamily="18" charset="0"/>
              <a:cs typeface="Times New Roman" pitchFamily="18" charset="0"/>
            </a:rPr>
            <a:t>0,3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%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в размере </a:t>
          </a:r>
          <a:r>
            <a:rPr lang="ru-RU" sz="1100" u="sng" kern="1200" dirty="0" smtClean="0">
              <a:latin typeface="Times New Roman" pitchFamily="18" charset="0"/>
              <a:cs typeface="Times New Roman" pitchFamily="18" charset="0"/>
            </a:rPr>
            <a:t>0,5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%отнесенных к землям, предназначенным для размещения производственных и административных зданий, строений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в размере </a:t>
          </a:r>
          <a:r>
            <a:rPr lang="ru-RU" sz="1100" u="sng" kern="1200" dirty="0" smtClean="0">
              <a:latin typeface="Times New Roman" pitchFamily="18" charset="0"/>
              <a:cs typeface="Times New Roman" pitchFamily="18" charset="0"/>
            </a:rPr>
            <a:t>1,0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%предоставленных для индивидуальных гаражей (лодочных стоянок);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предоставленных предприятиям бытового обслуживания;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в размере </a:t>
          </a:r>
          <a:r>
            <a:rPr lang="ru-RU" sz="1100" u="sng" kern="1200" dirty="0" smtClean="0">
              <a:latin typeface="Times New Roman" pitchFamily="18" charset="0"/>
              <a:cs typeface="Times New Roman" pitchFamily="18" charset="0"/>
            </a:rPr>
            <a:t>1,5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 все остальные. </a:t>
          </a:r>
          <a:endParaRPr lang="ru-RU" sz="1100" kern="1200" dirty="0"/>
        </a:p>
      </dsp:txBody>
      <dsp:txXfrm rot="-5400000">
        <a:off x="1211438" y="2359769"/>
        <a:ext cx="7597251" cy="1286048"/>
      </dsp:txXfrm>
    </dsp:sp>
    <dsp:sp modelId="{409A059A-182A-48EA-AD7B-F3B07A3D85C9}">
      <dsp:nvSpPr>
        <dsp:cNvPr id="0" name=""/>
        <dsp:cNvSpPr/>
      </dsp:nvSpPr>
      <dsp:spPr>
        <a:xfrm>
          <a:off x="0" y="2328338"/>
          <a:ext cx="1071941" cy="1373453"/>
        </a:xfrm>
        <a:prstGeom prst="roundRect">
          <a:avLst/>
        </a:prstGeom>
        <a:solidFill>
          <a:srgbClr val="8C25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СТАВКА</a:t>
          </a:r>
          <a:endParaRPr lang="ru-RU" sz="1200" kern="1200" dirty="0"/>
        </a:p>
      </dsp:txBody>
      <dsp:txXfrm>
        <a:off x="52328" y="2380666"/>
        <a:ext cx="967285" cy="1268797"/>
      </dsp:txXfrm>
    </dsp:sp>
    <dsp:sp modelId="{DFE19823-67F6-4371-9EEA-71830278CD6A}">
      <dsp:nvSpPr>
        <dsp:cNvPr id="0" name=""/>
        <dsp:cNvSpPr/>
      </dsp:nvSpPr>
      <dsp:spPr>
        <a:xfrm rot="5400000">
          <a:off x="4107550" y="867182"/>
          <a:ext cx="1812274" cy="7686607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граждане и организации в соответствии со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ст. 395 Налогового кодекса РФ;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организации в отношении предоставленных им земель общего пользования;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муниципальные предприятия жилищно-коммунального хозяйства и транспорта;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пенсионеры по возрасту - в отношении земельных участков под домами индивидуальной жилой застройки, в пределах норм предоставления земельных участков и под индивидуальными гаражами (лодочными стоянками);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органы местного самоуправления.</a:t>
          </a:r>
        </a:p>
        <a:p>
          <a:pPr marL="0" lvl="2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физические лица, владеющие земельным участком, предоставленным в соответствии с законом НАО от 15.11.2011г. № 79-ОЗ "О бесплатном предоставлении земельных участков многодетным семьям в НАО и в период с 1 февраля 2013 года по 21 февраля 2014 года.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70384" y="3892816"/>
        <a:ext cx="7598139" cy="1635338"/>
      </dsp:txXfrm>
    </dsp:sp>
    <dsp:sp modelId="{3718603E-7601-4B3C-B1A0-9A1BB5FDD117}">
      <dsp:nvSpPr>
        <dsp:cNvPr id="0" name=""/>
        <dsp:cNvSpPr/>
      </dsp:nvSpPr>
      <dsp:spPr>
        <a:xfrm>
          <a:off x="0" y="3829599"/>
          <a:ext cx="1070894" cy="1742633"/>
        </a:xfrm>
        <a:prstGeom prst="roundRect">
          <a:avLst/>
        </a:prstGeom>
        <a:solidFill>
          <a:srgbClr val="8C25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ЛЬГОТЫ</a:t>
          </a:r>
          <a:endParaRPr lang="ru-RU" sz="1200" kern="1200" dirty="0"/>
        </a:p>
      </dsp:txBody>
      <dsp:txXfrm>
        <a:off x="52277" y="3881876"/>
        <a:ext cx="966340" cy="1638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0.38639</cdr:x>
      <cdr:y>0.04715</cdr:y>
    </cdr:from>
    <cdr:to>
      <cdr:x>0.49306</cdr:x>
      <cdr:y>0.23734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368" y="2267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115032-10C0-468C-B9E8-0CD4ECA6372D}" type="datetimeFigureOut">
              <a:rPr lang="ru-RU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BB8E08-81F1-4107-81A7-C7971F136B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0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B4545D-1AD0-4443-B30A-17AFEAA7E8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6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B4545D-1AD0-4443-B30A-17AFEAA7E8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7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BCBBA6-E57B-4D16-96C7-FF072127C6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707D76-A628-4D6D-9B0C-484969FB3A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3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DDC49F-F681-4667-B607-FBC56B3AF80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2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578BE-5031-48A8-B067-A7AA8F2D905E}" type="slidenum">
              <a:rPr lang="ru-RU" altLang="ru-RU" smtClean="0"/>
              <a:pPr/>
              <a:t>36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8933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04056-FE34-49B6-971B-E46DA6F0FD51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36576-F2C4-41FA-A792-D1DD2566A1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1F9A8-2A89-465F-83A9-D9804A6C9075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51B8E-BADF-431B-8900-B6C23793EC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EF4CF-7311-4E0A-B798-ABEF427CD9CE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C9B36-5FEE-47B4-AF4C-EE8306665B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65DE5-E166-4F77-A90B-7889A5E03F22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CFC87-98AA-4551-B099-DC0FE266FC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55AE2-20EB-4A10-8876-314A7D854BF6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D5303-48DB-4527-BD08-E4B4B3C1108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BBACD-3F9D-4824-9D6A-7A0237862727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9FC9F-481F-4083-8696-971BBAA7E1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D40018-6A0A-43FF-9F22-0B0477F2B559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8F350-F77A-4F1B-979D-E63DDF398B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013F4-A194-4D79-A198-146A96F67E45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30604-BFA7-418A-87DC-AE63417281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3E4AD-F1D3-412C-8D16-81223A9D2763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EF886-7D6C-4835-94C0-A31C64E249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19475-6260-4637-82C5-EEC40DC71A1A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AE109-70FC-4F71-8EE2-2A2368EF40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C3ED5B-2109-41EC-8B19-0B15FD3BCF1A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8E77C-F9A0-4D07-808D-79E7285C27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5C7B6F-1D7B-4240-80DA-6B7870A5F80A}" type="datetimeFigureOut">
              <a:rPr lang="ru-RU" smtClean="0"/>
              <a:pPr>
                <a:defRPr/>
              </a:pPr>
              <a:t>24.06.2021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7FAC02-FEF2-4CFC-A468-40E0E480AA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1.xls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3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png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E32C29E10A764F5FF00ECA320F0482B49BBFFA20842C8AD6CD2953689A2C8E32B4591884F46F6EDE98F8396D96957M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-nmar.ru/" TargetMode="External"/><Relationship Id="rId2" Type="http://schemas.openxmlformats.org/officeDocument/2006/relationships/hyperlink" Target="mailto:gorfinup@at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9" name="Rectangle 148"/>
          <p:cNvSpPr>
            <a:spLocks noChangeArrowheads="1"/>
          </p:cNvSpPr>
          <p:nvPr/>
        </p:nvSpPr>
        <p:spPr bwMode="auto">
          <a:xfrm>
            <a:off x="467544" y="6381328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rgbClr val="8C25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Решение Совета Городского округа «Город Нарьян-Мар» № 148-р от 10.12.2020 «О бюджете муниципального образования "Городской округ "Город Нарьян-Мар" на 2021 год и на плановый период 2022 и 2023 годов»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52" descr="герб гор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64008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140200" y="6367463"/>
            <a:ext cx="4319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 i="1" dirty="0"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"Городской округ "Город Нарьян-Мар"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179512" y="476673"/>
            <a:ext cx="8856984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СПИСОК ОРГАНИЗАЦИЙ, ОБЕСПЕЧИВАЮЩИХ НАИБОЛЬШИЕ СУММЫ ПОСТУПЛЕНИЙ В БЮДЖЕТ ПО ДАННЫМ ИФНС РОССИИ №4 ПО АРХАНГЕЛЬСКОЙ ОБЛАСТИ И НАО</a:t>
            </a:r>
          </a:p>
          <a:p>
            <a:pPr algn="ctr"/>
            <a:endParaRPr lang="ru-RU" sz="17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484784"/>
          <a:ext cx="8856984" cy="4867568"/>
        </p:xfrm>
        <a:graphic>
          <a:graphicData uri="http://schemas.openxmlformats.org/drawingml/2006/table">
            <a:tbl>
              <a:tblPr/>
              <a:tblGrid>
                <a:gridCol w="595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61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4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ООО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«ЛУКОЙЛ-КОМИ»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ГБУЗ НАО «НЕНЕЦКАЯ ОКРУЖНАЯ БОЛЬНИЦА»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АО « НАРЬЯН-МАРСКИЙ ОАО»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УМВД РОССИИ ПО НЕНЕЦКОМУ АВТОНОМНОМУ ОКРУГУ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ООО «АВИСТА СЕРВИС»</a:t>
                      </a: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ФГУП «ГОСУДАРСТВЕННАЯ КОРПОРАЦИЯ ПО ОРГАНИЗАЦИИ ВОЗДУШНОГО ДВИЖЕНИЯ в РФ»</a:t>
                      </a: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ПАО «ГЕОТЕК Сейсморазведка»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НАРЬЯН-МАРСКОЕ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 ПОК и ТС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АО «НАК»</a:t>
                      </a: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АО «МЯСОПРОДУКТЫ»</a:t>
                      </a: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ГУП НАО «НАРЬЯН-МАРСКАЯ ЭЛЕКТРОСТАНЦИЯ»</a:t>
                      </a: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8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АППАРАТ АДМИНИСТРАЦИИ НАО</a:t>
                      </a: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56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ОБОСОБЛЕННОЕ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ПОДРАЗДЕЛЕНИЕ ООО «ЧАСТНОЕ ОХРАННОЕ ПРЕДПРИЯТИЕ АГЕНСТВО «ЛУКОМ-А-СЕВЕР»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179512" y="548680"/>
            <a:ext cx="8856984" cy="554955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700" b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395536" y="1124744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179512" y="548680"/>
            <a:ext cx="8856984" cy="554955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700" b="1" u="sng" dirty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107504" y="1124744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84"/>
          <p:cNvSpPr txBox="1">
            <a:spLocks noChangeArrowheads="1"/>
          </p:cNvSpPr>
          <p:nvPr/>
        </p:nvSpPr>
        <p:spPr bwMode="auto">
          <a:xfrm>
            <a:off x="34925" y="6597650"/>
            <a:ext cx="21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80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80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50825" y="836613"/>
            <a:ext cx="2000250" cy="100012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4" name="TextBox 11"/>
          <p:cNvSpPr txBox="1">
            <a:spLocks noChangeArrowheads="1"/>
          </p:cNvSpPr>
          <p:nvPr/>
        </p:nvSpPr>
        <p:spPr bwMode="auto">
          <a:xfrm>
            <a:off x="107950" y="1125538"/>
            <a:ext cx="2000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latin typeface="Arial" pitchFamily="34" charset="0"/>
                <a:cs typeface="Arial" pitchFamily="34" charset="0"/>
              </a:rPr>
              <a:t>Главная цель</a:t>
            </a:r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2411413" y="908050"/>
            <a:ext cx="6429375" cy="708025"/>
          </a:xfrm>
          <a:prstGeom prst="rect">
            <a:avLst/>
          </a:prstGeom>
          <a:solidFill>
            <a:srgbClr val="8C254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Обеспечение сбалансированности и устойчивости городского бюджета</a:t>
            </a:r>
            <a:endParaRPr lang="ru-RU" alt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3850" y="2924175"/>
            <a:ext cx="2000250" cy="100012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7" name="TextBox 14"/>
          <p:cNvSpPr txBox="1">
            <a:spLocks noChangeArrowheads="1"/>
          </p:cNvSpPr>
          <p:nvPr/>
        </p:nvSpPr>
        <p:spPr bwMode="auto">
          <a:xfrm>
            <a:off x="107950" y="3141663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Основные задачи</a:t>
            </a:r>
          </a:p>
        </p:txBody>
      </p:sp>
      <p:sp>
        <p:nvSpPr>
          <p:cNvPr id="7178" name="Прямоугольник 6"/>
          <p:cNvSpPr>
            <a:spLocks noChangeArrowheads="1"/>
          </p:cNvSpPr>
          <p:nvPr/>
        </p:nvSpPr>
        <p:spPr bwMode="auto">
          <a:xfrm>
            <a:off x="2411413" y="1916113"/>
            <a:ext cx="6429375" cy="3416300"/>
          </a:xfrm>
          <a:prstGeom prst="rect">
            <a:avLst/>
          </a:prstGeom>
          <a:solidFill>
            <a:srgbClr val="8C254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i="1" dirty="0">
                <a:solidFill>
                  <a:schemeClr val="bg1"/>
                </a:solidFill>
              </a:rPr>
              <a:t>Сохранение и развитие доходных источников городского бюджета</a:t>
            </a:r>
            <a:r>
              <a:rPr lang="ru-RU" altLang="ru-RU" sz="1600" b="1" i="1" dirty="0">
                <a:solidFill>
                  <a:schemeClr val="bg1"/>
                </a:solidFill>
              </a:rPr>
              <a:t>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i="1" dirty="0">
                <a:solidFill>
                  <a:schemeClr val="bg1"/>
                </a:solidFill>
              </a:rPr>
              <a:t>Сокращение неэффективных расходов городского бюджета, недопущение установления и исполнения расходных обязательств, не связанных с решением вопросов, отнесенных к полномочиям органов местного самоуправления</a:t>
            </a:r>
            <a:r>
              <a:rPr lang="ru-RU" altLang="ru-RU" sz="1600" i="1" dirty="0">
                <a:solidFill>
                  <a:schemeClr val="bg1"/>
                </a:solidFill>
              </a:rPr>
              <a:t>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i="1" dirty="0">
                <a:solidFill>
                  <a:schemeClr val="bg1"/>
                </a:solidFill>
              </a:rPr>
              <a:t>Своевременное исполнение расходных обязательств, недопущение возникновения просроченной кредиторской задолженности;</a:t>
            </a:r>
            <a:endParaRPr lang="ru-RU" altLang="ru-RU" sz="16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i="1" dirty="0">
                <a:solidFill>
                  <a:schemeClr val="bg1"/>
                </a:solidFill>
              </a:rPr>
              <a:t>Повышение эффективности управления муниципальными финансами</a:t>
            </a:r>
            <a:r>
              <a:rPr lang="ru-RU" altLang="ru-RU" sz="16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4499992" y="6367463"/>
            <a:ext cx="39597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i="1" dirty="0"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"Городской округ "Город Нарьян-Мар"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117475"/>
            <a:ext cx="8828087" cy="358775"/>
          </a:xfrm>
          <a:solidFill>
            <a:srgbClr val="5E023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12763"/>
            <a:ext cx="8828087" cy="517525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муниципального образования "Городской округ "Город Нарьян-Мар»: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9388" y="1101725"/>
          <a:ext cx="8828087" cy="5098291"/>
        </p:xfrm>
        <a:graphic>
          <a:graphicData uri="http://schemas.openxmlformats.org/drawingml/2006/table">
            <a:tbl>
              <a:tblPr/>
              <a:tblGrid>
                <a:gridCol w="2454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9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2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53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53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21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852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5" marR="91435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2019г.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2020г.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90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Демографическая ситуация</a:t>
                      </a:r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35982" marB="359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91435" marR="91435" marT="35982" marB="359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24,989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25,107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25,019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24,915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24,795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1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Численность населения трудоспособного возраста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14,467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14,583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14,699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14,817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42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Труд</a:t>
                      </a:r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304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Фонд оплаты труда работников предприятий,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организаций расположенных на территории муниципального образования 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13 129,7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534,5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13 953,1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14 385,7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14 826,7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4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Средне списочная численность работников (без внешних совместителей)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всех предприятий и организаций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14,602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14,624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14,647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14,663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304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крупных и средних предприятий и некоммерческих организаций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82119,6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84583,2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87120,7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89734,3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92426,3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503" name="Rectangle 148"/>
          <p:cNvSpPr>
            <a:spLocks noChangeArrowheads="1"/>
          </p:cNvSpPr>
          <p:nvPr/>
        </p:nvSpPr>
        <p:spPr bwMode="auto">
          <a:xfrm>
            <a:off x="434975" y="6343650"/>
            <a:ext cx="8208963" cy="3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1031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117475"/>
            <a:ext cx="8828087" cy="358775"/>
          </a:xfrm>
          <a:solidFill>
            <a:srgbClr val="5E023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12763"/>
            <a:ext cx="8828087" cy="517525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муниципального образования "Городской округ "Город Нарьян-Мар»: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9388" y="1101725"/>
          <a:ext cx="8828087" cy="4637520"/>
        </p:xfrm>
        <a:graphic>
          <a:graphicData uri="http://schemas.openxmlformats.org/drawingml/2006/table">
            <a:tbl>
              <a:tblPr/>
              <a:tblGrid>
                <a:gridCol w="2454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9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2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53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53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21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71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5" marR="91435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2019г.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2020г.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</a:txBody>
                  <a:tcPr marL="0" marR="0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71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Потребительский рынок</a:t>
                      </a:r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Оборот розничной торговли 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2780,6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2891,9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3007,5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3127,8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Оборот общественного питания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655,7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709,2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737,5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Индекс потребительских </a:t>
                      </a:r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цен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223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Прочие показатели</a:t>
                      </a:r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12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Общая площадь территории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4512,8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4512,8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4512,8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4512,8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32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Площадь земельных участков, являющихся объектами налогообложения земельным налогом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2,44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2,56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2,59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2,61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2,64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2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Общая протяженность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endParaRPr lang="ru-RU" sz="14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r>
                        <a:rPr lang="ru-RU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503" name="Rectangle 148"/>
          <p:cNvSpPr>
            <a:spLocks noChangeArrowheads="1"/>
          </p:cNvSpPr>
          <p:nvPr/>
        </p:nvSpPr>
        <p:spPr bwMode="auto">
          <a:xfrm>
            <a:off x="434975" y="6343650"/>
            <a:ext cx="8208963" cy="3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11351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52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61975"/>
            <a:ext cx="9144000" cy="508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Параметры</a:t>
            </a:r>
            <a:r>
              <a:rPr lang="ru-RU" sz="2400" b="1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городского бюджета</a:t>
            </a:r>
          </a:p>
        </p:txBody>
      </p:sp>
      <p:sp>
        <p:nvSpPr>
          <p:cNvPr id="9219" name="Text Box 87"/>
          <p:cNvSpPr txBox="1">
            <a:spLocks noChangeArrowheads="1"/>
          </p:cNvSpPr>
          <p:nvPr/>
        </p:nvSpPr>
        <p:spPr bwMode="auto">
          <a:xfrm>
            <a:off x="8001000" y="1000125"/>
            <a:ext cx="977900" cy="20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 algn="r" eaLnBrk="1" hangingPunct="1"/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graphicFrame>
        <p:nvGraphicFramePr>
          <p:cNvPr id="778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85791"/>
              </p:ext>
            </p:extLst>
          </p:nvPr>
        </p:nvGraphicFramePr>
        <p:xfrm>
          <a:off x="220663" y="1204913"/>
          <a:ext cx="8786812" cy="4919662"/>
        </p:xfrm>
        <a:graphic>
          <a:graphicData uri="http://schemas.openxmlformats.org/drawingml/2006/table">
            <a:tbl>
              <a:tblPr/>
              <a:tblGrid>
                <a:gridCol w="2983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77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76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1081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ПОКАЗАТЕЛЬ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Доходы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Дефицит/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Профицит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118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2020 год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842,1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975,8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-133,7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27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2021 год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857,1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872,1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-15,0</a:t>
                      </a:r>
                      <a:endParaRPr kumimoji="0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52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2022 год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787,8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789,8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-2,0</a:t>
                      </a:r>
                      <a:endParaRPr kumimoji="0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791,6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792,6</a:t>
                      </a: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-1,0</a:t>
                      </a:r>
                      <a:endParaRPr kumimoji="0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9" marR="91439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24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43650"/>
            <a:ext cx="3616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388" y="533400"/>
            <a:ext cx="8812212" cy="431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Сведения о планируемых объемах муниципального долга</a:t>
            </a:r>
          </a:p>
        </p:txBody>
      </p:sp>
      <p:graphicFrame>
        <p:nvGraphicFramePr>
          <p:cNvPr id="5" name="Group 71"/>
          <p:cNvGraphicFramePr>
            <a:graphicFrameLocks noGrp="1"/>
          </p:cNvGraphicFramePr>
          <p:nvPr/>
        </p:nvGraphicFramePr>
        <p:xfrm>
          <a:off x="173038" y="1122363"/>
          <a:ext cx="8818561" cy="2090738"/>
        </p:xfrm>
        <a:graphic>
          <a:graphicData uri="http://schemas.openxmlformats.org/drawingml/2006/table">
            <a:tbl>
              <a:tblPr/>
              <a:tblGrid>
                <a:gridCol w="3935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2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5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48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821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50" marR="91450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3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кредита кредитных организаций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5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кредита кредитных организаций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8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РФ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8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 от других бюджетов бюджетной системы РФ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91450" marR="91450" marT="35997" marB="359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23" name="TextBox 5"/>
          <p:cNvSpPr txBox="1">
            <a:spLocks noChangeArrowheads="1"/>
          </p:cNvSpPr>
          <p:nvPr/>
        </p:nvSpPr>
        <p:spPr bwMode="auto">
          <a:xfrm>
            <a:off x="8070850" y="868363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altLang="ru-RU" dirty="0">
              <a:latin typeface="Franklin Gothic Book"/>
              <a:cs typeface="Arial" pitchFamily="34" charset="0"/>
            </a:endParaRPr>
          </a:p>
        </p:txBody>
      </p:sp>
      <p:sp>
        <p:nvSpPr>
          <p:cNvPr id="2255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12325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27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Group 71"/>
          <p:cNvGraphicFramePr>
            <a:graphicFrameLocks noGrp="1"/>
          </p:cNvGraphicFramePr>
          <p:nvPr/>
        </p:nvGraphicFramePr>
        <p:xfrm>
          <a:off x="184150" y="3292475"/>
          <a:ext cx="8818563" cy="2949576"/>
        </p:xfrm>
        <a:graphic>
          <a:graphicData uri="http://schemas.openxmlformats.org/drawingml/2006/table">
            <a:tbl>
              <a:tblPr/>
              <a:tblGrid>
                <a:gridCol w="2150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0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54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20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76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81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20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20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017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01.01.2021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в 2021г. план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в 2021г. план 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01.01.2022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долга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01.01.2023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01.01.2024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7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6,809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21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РФ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0,037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2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2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476250"/>
            <a:ext cx="8785225" cy="4318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Сведения на 2021 год и плановый период 2022-2023 поступлениях в бюджет по видам доходов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770119"/>
              </p:ext>
            </p:extLst>
          </p:nvPr>
        </p:nvGraphicFramePr>
        <p:xfrm>
          <a:off x="107950" y="1196975"/>
          <a:ext cx="8821489" cy="4228121"/>
        </p:xfrm>
        <a:graphic>
          <a:graphicData uri="http://schemas.openxmlformats.org/drawingml/2006/table">
            <a:tbl>
              <a:tblPr/>
              <a:tblGrid>
                <a:gridCol w="5838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3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6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22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61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683 925,0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686 907,0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598 126,5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570 700,5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571 842,4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481 786,9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Акцизы по подакцизным товарам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5 202,3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5 539,7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Доходы от уплаты акцизов на дизельное топливо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2 388,7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2 546,7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Доходы от уплаты акцизов на моторные масла для дизельных и (или) карбюраторных (инжекторных) двигателей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1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Доходы от уплаты акцизов на автомобильный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3 142,2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3 341,4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Доходы от уплаты акцизов на прямогонный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-342,2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Налог на совокупный доход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47 388,0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47 918,7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47 918,7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40 459,5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43 368,7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43 368,7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32 286,7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34 608,2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34 608,2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8 172,8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8 760,5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8 760,5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528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235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60" name="TextBox 5"/>
          <p:cNvSpPr txBox="1">
            <a:spLocks noChangeArrowheads="1"/>
          </p:cNvSpPr>
          <p:nvPr/>
        </p:nvSpPr>
        <p:spPr bwMode="auto">
          <a:xfrm>
            <a:off x="8101013" y="908050"/>
            <a:ext cx="928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 dirty="0">
              <a:solidFill>
                <a:srgbClr val="5E0231"/>
              </a:solidFill>
              <a:latin typeface="Franklin Gothic Book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62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476250"/>
            <a:ext cx="8785225" cy="50006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Сведения на 2021 год и плановый период 2022-2023 поступлениях в бюджет по видам доходов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950" y="1196975"/>
          <a:ext cx="8856663" cy="4351339"/>
        </p:xfrm>
        <a:graphic>
          <a:graphicData uri="http://schemas.openxmlformats.org/drawingml/2006/table">
            <a:tbl>
              <a:tblPr/>
              <a:tblGrid>
                <a:gridCol w="52562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3 028,5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Налог на имущество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23 519,8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25 010,0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25 473,0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6 219,8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7 710,0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8 173,0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Земельный налог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6 020,0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6 020,0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6 020,0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26 947,6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26 362,4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26 133,3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1 676,8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1 813,6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1 676,8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1 813,6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2 470,0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2 470,0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2 470,0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0552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3383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84" name="TextBox 5"/>
          <p:cNvSpPr txBox="1">
            <a:spLocks noChangeArrowheads="1"/>
          </p:cNvSpPr>
          <p:nvPr/>
        </p:nvSpPr>
        <p:spPr bwMode="auto">
          <a:xfrm>
            <a:off x="8351838" y="981075"/>
            <a:ext cx="792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 dirty="0">
              <a:solidFill>
                <a:srgbClr val="5E0231"/>
              </a:solidFill>
              <a:latin typeface="Franklin Gothic Book"/>
            </a:endParaRPr>
          </a:p>
        </p:txBody>
      </p:sp>
      <p:pic>
        <p:nvPicPr>
          <p:cNvPr id="13385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9512" y="476673"/>
            <a:ext cx="885698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50" y="4293096"/>
            <a:ext cx="8732839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(от старонормандского </a:t>
            </a:r>
            <a:r>
              <a:rPr lang="en-US" sz="1400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bougette </a:t>
            </a:r>
            <a:r>
              <a:rPr lang="ru-RU" sz="1400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</a:t>
            </a:r>
            <a:r>
              <a:rPr lang="ru-RU" sz="1400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512" y="1556792"/>
            <a:ext cx="2071687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1400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597649" y="1628800"/>
            <a:ext cx="2546351" cy="1848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400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</p:txBody>
      </p:sp>
      <p:sp>
        <p:nvSpPr>
          <p:cNvPr id="9" name="Rectangle 148"/>
          <p:cNvSpPr>
            <a:spLocks noChangeArrowheads="1"/>
          </p:cNvSpPr>
          <p:nvPr/>
        </p:nvSpPr>
        <p:spPr bwMode="auto">
          <a:xfrm>
            <a:off x="395536" y="6381328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1" name="Picture 152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4008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140200" y="6367463"/>
            <a:ext cx="4319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 i="1" dirty="0"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"Городской округ "Город Нарьян-Мар"</a:t>
            </a: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340768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476250"/>
            <a:ext cx="8785225" cy="50006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Сведения на 2021 год и плановый период 2022-2023 поступлениях в бюджет по видам доходов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06680"/>
              </p:ext>
            </p:extLst>
          </p:nvPr>
        </p:nvGraphicFramePr>
        <p:xfrm>
          <a:off x="179388" y="1268413"/>
          <a:ext cx="8784976" cy="5016023"/>
        </p:xfrm>
        <a:graphic>
          <a:graphicData uri="http://schemas.openxmlformats.org/drawingml/2006/table">
            <a:tbl>
              <a:tblPr/>
              <a:tblGrid>
                <a:gridCol w="5255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1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1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6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365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173 209,0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100 852,6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193 489,4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30 904,5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30 904,5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122 104,0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8056445"/>
                  </a:ext>
                </a:extLst>
              </a:tr>
              <a:tr h="384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137 815,2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64 959,9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66 508,7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Субсидии бюджетам на софинансирование капитальных вложений в объекты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41 903,6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Субсидии бюджетам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9 796,3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11 410,0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12 047,5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Субсидии бюджетам на реализацию программ формирования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11 151,8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11 626,9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11 626,9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Прочие субсидии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74 963,5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41 923,0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42 834,3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4 489,3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4 988,2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4 876,7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Субвенции местным бюджетам на выполнение передаваемых полномочий субъектов Российской Федерации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4 425,0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4 688,2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4 850,3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Всего доходов: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857 134,0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787 759,6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791 615,9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56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4402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03" name="TextBox 5"/>
          <p:cNvSpPr txBox="1">
            <a:spLocks noChangeArrowheads="1"/>
          </p:cNvSpPr>
          <p:nvPr/>
        </p:nvSpPr>
        <p:spPr bwMode="auto">
          <a:xfrm>
            <a:off x="8101013" y="981075"/>
            <a:ext cx="928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 dirty="0">
              <a:solidFill>
                <a:srgbClr val="5E0231"/>
              </a:solidFill>
              <a:latin typeface="Franklin Gothic Book"/>
            </a:endParaRPr>
          </a:p>
        </p:txBody>
      </p:sp>
      <p:pic>
        <p:nvPicPr>
          <p:cNvPr id="14404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41325"/>
            <a:ext cx="8828087" cy="4603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E02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Собственные доходы городского бюджета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4650" y="930275"/>
            <a:ext cx="3571875" cy="935038"/>
          </a:xfrm>
          <a:prstGeom prst="roundRect">
            <a:avLst/>
          </a:prstGeom>
          <a:solidFill>
            <a:srgbClr val="8C254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Налоговые доходы </a:t>
            </a:r>
            <a:r>
              <a:rPr lang="ru-RU" sz="1400" b="1" dirty="0">
                <a:solidFill>
                  <a:schemeClr val="bg1"/>
                </a:solidFill>
              </a:rPr>
              <a:t>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поступления от уплаты налогов, установленных Налоговым кодексом Российской Федерации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14900" y="901700"/>
            <a:ext cx="4092575" cy="998538"/>
          </a:xfrm>
          <a:prstGeom prst="roundRect">
            <a:avLst/>
          </a:prstGeom>
          <a:solidFill>
            <a:srgbClr val="8C254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Неналоговые доходы</a:t>
            </a:r>
            <a:r>
              <a:rPr lang="ru-RU" sz="1400" b="1" dirty="0">
                <a:solidFill>
                  <a:schemeClr val="bg1"/>
                </a:solidFill>
              </a:rPr>
              <a:t>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поступления от уплаты пошлин и сборов, установленных законодательством  Российской Федерации, а также штрафов за нарушение законодательства</a:t>
            </a:r>
            <a:endParaRPr lang="ru-RU" sz="1200" i="1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919938"/>
              </p:ext>
            </p:extLst>
          </p:nvPr>
        </p:nvGraphicFramePr>
        <p:xfrm>
          <a:off x="344488" y="2082800"/>
          <a:ext cx="8364537" cy="36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2" name="Лист" r:id="rId4" imgW="8366879" imgH="3650042" progId="Excel.Sheet.8">
                  <p:embed/>
                </p:oleObj>
              </mc:Choice>
              <mc:Fallback>
                <p:oleObj name="Лист" r:id="rId4" imgW="8366879" imgH="3650042" progId="Excel.Sheet.8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082800"/>
                        <a:ext cx="8364537" cy="364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17"/>
          <p:cNvSpPr txBox="1">
            <a:spLocks noChangeArrowheads="1"/>
          </p:cNvSpPr>
          <p:nvPr/>
        </p:nvSpPr>
        <p:spPr bwMode="auto">
          <a:xfrm>
            <a:off x="1979712" y="3046413"/>
            <a:ext cx="2303463" cy="584200"/>
          </a:xfrm>
          <a:prstGeom prst="rect">
            <a:avLst/>
          </a:prstGeom>
          <a:solidFill>
            <a:srgbClr val="8C254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cs typeface="Arial" pitchFamily="34" charset="0"/>
              </a:rPr>
              <a:t>Динамика поступлений собственных доходов </a:t>
            </a: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1033" name="Picture 11" descr="герб горо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063" y="6372225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87"/>
          <p:cNvSpPr txBox="1">
            <a:spLocks noChangeArrowheads="1"/>
          </p:cNvSpPr>
          <p:nvPr/>
        </p:nvSpPr>
        <p:spPr bwMode="auto">
          <a:xfrm>
            <a:off x="7500938" y="1928813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 eaLnBrk="1" hangingPunct="1"/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Рисунок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124075" y="5661025"/>
            <a:ext cx="2376488" cy="303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70" b="1" dirty="0"/>
              <a:t>Итого: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9700" y="5661025"/>
            <a:ext cx="647700" cy="303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70" b="1" dirty="0"/>
              <a:t>683,9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0425" y="5661025"/>
            <a:ext cx="647700" cy="303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70" b="1" dirty="0"/>
              <a:t>686,9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03206" y="5661025"/>
            <a:ext cx="649287" cy="303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70" b="1" dirty="0" smtClean="0"/>
              <a:t>598,1</a:t>
            </a:r>
            <a:endParaRPr lang="ru-RU" sz="137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00563" y="5661025"/>
            <a:ext cx="647700" cy="303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70" b="1" dirty="0"/>
              <a:t>696,0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179512" y="476672"/>
            <a:ext cx="8856984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</a:t>
            </a:r>
            <a:r>
              <a:rPr lang="ru-RU" sz="16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ДОХОДОВ  НА 2021 ГОД</a:t>
            </a:r>
            <a:endParaRPr lang="ru-RU" sz="1600" b="1" u="sng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082607"/>
              </p:ext>
            </p:extLst>
          </p:nvPr>
        </p:nvGraphicFramePr>
        <p:xfrm>
          <a:off x="468313" y="1773238"/>
          <a:ext cx="8463079" cy="388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Лист" r:id="rId5" imgW="11803598" imgH="4587170" progId="Excel.Sheet.8">
                  <p:embed/>
                </p:oleObj>
              </mc:Choice>
              <mc:Fallback>
                <p:oleObj name="Лист" r:id="rId5" imgW="11803598" imgH="4587170" progId="Excel.Sheet.8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8463079" cy="3888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1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8" name="Picture 152" descr="герб город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43940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68313"/>
            <a:ext cx="8828087" cy="433387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E02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Безвозмездные поступления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2054" name="Picture 11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9025" y="6284913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Box 7"/>
          <p:cNvSpPr txBox="1">
            <a:spLocks noChangeArrowheads="1"/>
          </p:cNvSpPr>
          <p:nvPr/>
        </p:nvSpPr>
        <p:spPr bwMode="auto">
          <a:xfrm>
            <a:off x="7524750" y="1125538"/>
            <a:ext cx="711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/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16005753"/>
              </p:ext>
            </p:extLst>
          </p:nvPr>
        </p:nvGraphicFramePr>
        <p:xfrm>
          <a:off x="827583" y="1397000"/>
          <a:ext cx="7881441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476672"/>
            <a:ext cx="8856984" cy="4399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t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</a:t>
            </a:r>
            <a:r>
              <a:rPr lang="ru-RU" sz="1600" b="1" u="sng" dirty="0">
                <a:solidFill>
                  <a:srgbClr val="5E0231"/>
                </a:solidFill>
                <a:latin typeface="Franklin Gothic Book"/>
              </a:rPr>
              <a:t> 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46089" y="2154239"/>
            <a:ext cx="6981825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latin typeface="Franklin Gothic Book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347864" y="1124744"/>
            <a:ext cx="2341563" cy="1096963"/>
          </a:xfrm>
          <a:prstGeom prst="roundRect">
            <a:avLst>
              <a:gd name="adj" fmla="val 16667"/>
            </a:avLst>
          </a:prstGeom>
          <a:solidFill>
            <a:srgbClr val="8C2540"/>
          </a:solidFill>
          <a:ln w="19080">
            <a:noFill/>
            <a:miter lim="800000"/>
            <a:headEnd/>
            <a:tailEnd/>
          </a:ln>
        </p:spPr>
        <p:txBody>
          <a:bodyPr lIns="126000" tIns="46800" rIns="126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chemeClr val="bg1"/>
                </a:solidFill>
                <a:latin typeface="Franklin Gothic Book"/>
              </a:rPr>
              <a:t>Формы межбюджетных трансфертов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5749" y="3070227"/>
            <a:ext cx="2630067" cy="1798933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noFill/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>
                <a:solidFill>
                  <a:schemeClr val="accent1">
                    <a:lumMod val="50000"/>
                  </a:schemeClr>
                </a:solidFill>
              </a:rPr>
              <a:t>Дотации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использования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101977" y="3068961"/>
            <a:ext cx="3054201" cy="3096344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>
                <a:solidFill>
                  <a:schemeClr val="accent1">
                    <a:lumMod val="50000"/>
                  </a:schemeClr>
                </a:solidFill>
              </a:rPr>
              <a:t>Субвенция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Российской Федерации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00192" y="3068961"/>
            <a:ext cx="2443163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>
                <a:solidFill>
                  <a:schemeClr val="accent1">
                    <a:lumMod val="50000"/>
                  </a:schemeClr>
                </a:solidFill>
              </a:rPr>
              <a:t>Субсидия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7920000">
            <a:off x="1465049" y="1361419"/>
            <a:ext cx="1611313" cy="882651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bg1">
              <a:lumMod val="95000"/>
            </a:schemeClr>
          </a:solidFill>
          <a:ln w="19080">
            <a:solidFill>
              <a:srgbClr val="5E023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latin typeface="Franklin Gothic Book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139952" y="22768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95000"/>
            </a:schemeClr>
          </a:solidFill>
          <a:ln w="15840">
            <a:solidFill>
              <a:srgbClr val="5E023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latin typeface="Franklin Gothic Book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2340000">
            <a:off x="5870334" y="1520298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chemeClr val="bg1">
              <a:lumMod val="95000"/>
            </a:schemeClr>
          </a:solidFill>
          <a:ln w="19080">
            <a:solidFill>
              <a:srgbClr val="5E023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latin typeface="Franklin Gothic Book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48"/>
          <p:cNvSpPr>
            <a:spLocks noChangeArrowheads="1"/>
          </p:cNvSpPr>
          <p:nvPr/>
        </p:nvSpPr>
        <p:spPr bwMode="auto">
          <a:xfrm>
            <a:off x="395288" y="6381751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9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2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40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179512" y="476672"/>
            <a:ext cx="8856984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МЕЖБЮДЖЕТНЫХ ТРАНСФЕРТОВ</a:t>
            </a:r>
          </a:p>
          <a:p>
            <a:pPr algn="ctr"/>
            <a:endParaRPr lang="ru-RU" sz="1700" dirty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263682"/>
              </p:ext>
            </p:extLst>
          </p:nvPr>
        </p:nvGraphicFramePr>
        <p:xfrm>
          <a:off x="179512" y="1340768"/>
          <a:ext cx="8856984" cy="4248473"/>
        </p:xfrm>
        <a:graphic>
          <a:graphicData uri="http://schemas.openxmlformats.org/drawingml/2006/table">
            <a:tbl>
              <a:tblPr/>
              <a:tblGrid>
                <a:gridCol w="42734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5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86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98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7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5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5881" name="TextBox 13"/>
          <p:cNvSpPr txBox="1">
            <a:spLocks noChangeArrowheads="1"/>
          </p:cNvSpPr>
          <p:nvPr/>
        </p:nvSpPr>
        <p:spPr bwMode="auto">
          <a:xfrm>
            <a:off x="8100392" y="908720"/>
            <a:ext cx="928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400" b="1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8C2540"/>
              </a:solidFill>
              <a:latin typeface="Franklin Gothic Book"/>
            </a:endParaRPr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1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" name="Picture 152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40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179512" y="476672"/>
            <a:ext cx="8856984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  <a:endParaRPr lang="ru-RU" sz="1700" b="1" u="sng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14282" y="919679"/>
            <a:ext cx="8643999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ru-RU" sz="16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 СОВЕТ ГОРОДСКОГО ОКРУГА </a:t>
            </a:r>
            <a:r>
              <a:rPr lang="ru-RU" sz="1600" b="1" u="sng" dirty="0" smtClean="0">
                <a:solidFill>
                  <a:srgbClr val="8C25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lang="ru-RU" sz="16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ГОРОД НАРЬЯН-МАР</a:t>
            </a:r>
            <a:r>
              <a:rPr lang="ru-RU" sz="1600" b="1" u="sng" dirty="0" smtClean="0">
                <a:solidFill>
                  <a:srgbClr val="8C25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lang="ru-RU" sz="1600" b="1" u="sng" dirty="0" smtClean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/>
            <a:endParaRPr lang="ru-RU" sz="1600" b="1" u="sng" dirty="0" smtClean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lvl="0" indent="-3619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8C25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8C25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 "ГОРОДСКОЙ ОКРУГ  "ГОРОД НАРЬЯН-МАР"</a:t>
            </a:r>
          </a:p>
          <a:p>
            <a:pPr marL="361950" indent="-361950"/>
            <a:endParaRPr lang="ru-RU" sz="1600" b="1" dirty="0" smtClean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ru-RU" sz="16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МО "ГОРОДСКОЙ    ОКРУГ </a:t>
            </a:r>
            <a:r>
              <a:rPr lang="ru-RU" sz="1600" b="1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ГОРОД НАРЬЯН-МАР"</a:t>
            </a:r>
          </a:p>
          <a:p>
            <a:pPr marL="361950" indent="-361950"/>
            <a:endParaRPr lang="ru-RU" sz="1600" dirty="0" smtClean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ru-RU" sz="16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КОНТРОЛЬНО-СЧЕТНАЯ ПАЛАТА МУНИЦИПАЛЬНОГО ОБРАЗОВАНИЯ "ГОРОДСКОЙ ОКРУГ "ГОРОД НАРЬЯН-МАР"</a:t>
            </a:r>
          </a:p>
          <a:p>
            <a:pPr algn="just"/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1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8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40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 txBox="1">
            <a:spLocks/>
          </p:cNvSpPr>
          <p:nvPr/>
        </p:nvSpPr>
        <p:spPr bwMode="auto">
          <a:xfrm>
            <a:off x="179512" y="476672"/>
            <a:ext cx="8856984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ФУНКЦИОНАЛЬНАЯ СТРУКТУРА </a:t>
            </a:r>
            <a:r>
              <a:rPr lang="ru-RU" sz="16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БЮДЖЕТА 2021 год</a:t>
            </a:r>
            <a:endParaRPr lang="ru-RU" sz="1600" b="1" u="sng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Box 15"/>
          <p:cNvSpPr txBox="1">
            <a:spLocks noChangeArrowheads="1"/>
          </p:cNvSpPr>
          <p:nvPr/>
        </p:nvSpPr>
        <p:spPr bwMode="auto">
          <a:xfrm>
            <a:off x="428626" y="1557339"/>
            <a:ext cx="828675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97028"/>
              </p:ext>
            </p:extLst>
          </p:nvPr>
        </p:nvGraphicFramePr>
        <p:xfrm>
          <a:off x="287074" y="1352551"/>
          <a:ext cx="8277662" cy="45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Лист" r:id="rId4" imgW="11787922" imgH="8549746" progId="Excel.Sheet.8">
                  <p:embed/>
                </p:oleObj>
              </mc:Choice>
              <mc:Fallback>
                <p:oleObj name="Лист" r:id="rId4" imgW="11787922" imgH="8549746" progId="Excel.Sheet.8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74" y="1352551"/>
                        <a:ext cx="8277662" cy="45910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1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940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100392" y="908720"/>
            <a:ext cx="928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400" b="1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8C254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476250"/>
            <a:ext cx="8856662" cy="50482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Сведения о планируемых на 2021 год и плановый период 2022-2023 годов по разделам подразделам классификации расходов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06228"/>
              </p:ext>
            </p:extLst>
          </p:nvPr>
        </p:nvGraphicFramePr>
        <p:xfrm>
          <a:off x="179388" y="1196975"/>
          <a:ext cx="8784977" cy="4824536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461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00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Всего расходов: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872 134,0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789 759,6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792 615,9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251 215,9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260 901,6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260 506,8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5 203,3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5 143,3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5 203,3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31 720,8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30 543,3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30 516,3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142 919,9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142 398,6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142 398,4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Судебная система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38 074,1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37 849,3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37 546,3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Резервные фонды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6 248,0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18 152,5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18 589,8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26 985,5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26 514,6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26 226,3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614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5443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44" name="TextBox 5"/>
          <p:cNvSpPr txBox="1">
            <a:spLocks noChangeArrowheads="1"/>
          </p:cNvSpPr>
          <p:nvPr/>
        </p:nvSpPr>
        <p:spPr bwMode="auto">
          <a:xfrm>
            <a:off x="8215313" y="908050"/>
            <a:ext cx="9286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>
              <a:latin typeface="Franklin Gothic Book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46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625010"/>
              </p:ext>
            </p:extLst>
          </p:nvPr>
        </p:nvGraphicFramePr>
        <p:xfrm>
          <a:off x="107950" y="1196975"/>
          <a:ext cx="8928992" cy="5040337"/>
        </p:xfrm>
        <a:graphic>
          <a:graphicData uri="http://schemas.openxmlformats.org/drawingml/2006/table">
            <a:tbl>
              <a:tblPr/>
              <a:tblGrid>
                <a:gridCol w="4464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5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461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6 832,2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5 137,4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5 137,4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0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Гражданская оборона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1 416,8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4 902,7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4 265,2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4 265,2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486929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6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275 438,5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213 978,4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147,8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53 972,1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52 391,3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53 755,6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1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217 716,4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157 538,1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137 343,2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4 049,0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4 049,0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273 972,2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226 276,6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229 237,6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69 961,8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38 418,3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36 918,3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Благоустройство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72 953,5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73 404,3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74 343,8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131 056,9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114 454,0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117 975,5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648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6480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1" name="TextBox 5"/>
          <p:cNvSpPr txBox="1">
            <a:spLocks noChangeArrowheads="1"/>
          </p:cNvSpPr>
          <p:nvPr/>
        </p:nvSpPr>
        <p:spPr bwMode="auto">
          <a:xfrm>
            <a:off x="8101013" y="908050"/>
            <a:ext cx="9286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>
              <a:latin typeface="Franklin Gothic Book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476250"/>
            <a:ext cx="8856662" cy="50482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Сведения о планируемых на 2021 год и плановый период 2022-2023 годов по разделам подразделам классификации расходов</a:t>
            </a:r>
          </a:p>
        </p:txBody>
      </p:sp>
      <p:pic>
        <p:nvPicPr>
          <p:cNvPr id="16484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79512" y="476672"/>
            <a:ext cx="8856984" cy="3540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700" b="1" u="sng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052736"/>
            <a:ext cx="2088232" cy="1008112"/>
          </a:xfrm>
          <a:prstGeom prst="roundRect">
            <a:avLst/>
          </a:prstGeom>
          <a:solidFill>
            <a:srgbClr val="8C254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31" name="Равно 30"/>
          <p:cNvSpPr/>
          <p:nvPr/>
        </p:nvSpPr>
        <p:spPr>
          <a:xfrm>
            <a:off x="2339752" y="1340768"/>
            <a:ext cx="409575" cy="446088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люс 31"/>
          <p:cNvSpPr/>
          <p:nvPr/>
        </p:nvSpPr>
        <p:spPr>
          <a:xfrm>
            <a:off x="5580112" y="1268760"/>
            <a:ext cx="512763" cy="541338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56176" y="1052736"/>
            <a:ext cx="2736304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843808" y="1052736"/>
            <a:ext cx="2664296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75856" y="3212976"/>
            <a:ext cx="20882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79512" y="2420888"/>
            <a:ext cx="2088232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1520" y="4149080"/>
            <a:ext cx="2088232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16216" y="4221088"/>
            <a:ext cx="2088232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347864" y="5013176"/>
            <a:ext cx="20882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1520" y="5733256"/>
            <a:ext cx="2088232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Бюджеты районов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Соединительная линия уступом 58"/>
          <p:cNvCxnSpPr/>
          <p:nvPr/>
        </p:nvCxnSpPr>
        <p:spPr>
          <a:xfrm flipV="1">
            <a:off x="2267744" y="2060848"/>
            <a:ext cx="1152128" cy="864096"/>
          </a:xfrm>
          <a:prstGeom prst="bentConnector3">
            <a:avLst>
              <a:gd name="adj1" fmla="val 99604"/>
            </a:avLst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 flipV="1">
            <a:off x="2339752" y="3789040"/>
            <a:ext cx="936104" cy="936104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>
            <a:stCxn id="43" idx="1"/>
          </p:cNvCxnSpPr>
          <p:nvPr/>
        </p:nvCxnSpPr>
        <p:spPr>
          <a:xfrm rot="10800000">
            <a:off x="5364088" y="3717032"/>
            <a:ext cx="1152128" cy="1008112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трелка вверх 81"/>
          <p:cNvSpPr/>
          <p:nvPr/>
        </p:nvSpPr>
        <p:spPr>
          <a:xfrm>
            <a:off x="4283968" y="4221088"/>
            <a:ext cx="45719" cy="792088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4" name="Соединительная линия уступом 83"/>
          <p:cNvCxnSpPr>
            <a:endCxn id="44" idx="1"/>
          </p:cNvCxnSpPr>
          <p:nvPr/>
        </p:nvCxnSpPr>
        <p:spPr>
          <a:xfrm flipV="1">
            <a:off x="2339752" y="5517232"/>
            <a:ext cx="1008112" cy="720080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>
            <a:endCxn id="44" idx="3"/>
          </p:cNvCxnSpPr>
          <p:nvPr/>
        </p:nvCxnSpPr>
        <p:spPr>
          <a:xfrm rot="10800000">
            <a:off x="5436096" y="5517232"/>
            <a:ext cx="1224136" cy="648072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трелка вверх 88"/>
          <p:cNvSpPr/>
          <p:nvPr/>
        </p:nvSpPr>
        <p:spPr>
          <a:xfrm>
            <a:off x="4211960" y="2060848"/>
            <a:ext cx="72008" cy="108012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516216" y="5661248"/>
            <a:ext cx="2088232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трелка вверх 90"/>
          <p:cNvSpPr/>
          <p:nvPr/>
        </p:nvSpPr>
        <p:spPr>
          <a:xfrm>
            <a:off x="6732240" y="2060848"/>
            <a:ext cx="72008" cy="360040"/>
          </a:xfrm>
          <a:prstGeom prst="up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Стрелка вверх 91"/>
          <p:cNvSpPr/>
          <p:nvPr/>
        </p:nvSpPr>
        <p:spPr>
          <a:xfrm>
            <a:off x="8244408" y="2060848"/>
            <a:ext cx="72008" cy="360040"/>
          </a:xfrm>
          <a:prstGeom prst="up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96336" y="2420888"/>
            <a:ext cx="1431776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84168" y="2420888"/>
            <a:ext cx="1440160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33487"/>
              </p:ext>
            </p:extLst>
          </p:nvPr>
        </p:nvGraphicFramePr>
        <p:xfrm>
          <a:off x="179388" y="1196975"/>
          <a:ext cx="8821488" cy="4902264"/>
        </p:xfrm>
        <a:graphic>
          <a:graphicData uri="http://schemas.openxmlformats.org/drawingml/2006/table">
            <a:tbl>
              <a:tblPr/>
              <a:tblGrid>
                <a:gridCol w="4212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461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5 290,6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5 217,6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5 442,9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303423"/>
                  </a:ext>
                </a:extLst>
              </a:tr>
              <a:tr h="231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Молодежная политика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1 481,5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1 481,5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1 481,5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3 038,7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3 282,1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3 488,8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52 010,0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53 499,4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54 328,6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35 184,2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184,2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35 184,2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1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6 574,9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6 400,7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6 572,6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10 099,3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11762,9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12 420,2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СРЕДСТВА МАССОВОЙ ИНФОРМАЦИИ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44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6 808,8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6 187,5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6 187,5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17 995.3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36 061,5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566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7518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9" name="TextBox 5"/>
          <p:cNvSpPr txBox="1">
            <a:spLocks noChangeArrowheads="1"/>
          </p:cNvSpPr>
          <p:nvPr/>
        </p:nvSpPr>
        <p:spPr bwMode="auto">
          <a:xfrm>
            <a:off x="8101013" y="908050"/>
            <a:ext cx="928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 dirty="0">
              <a:latin typeface="Franklin Gothic Book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476250"/>
            <a:ext cx="8856662" cy="50482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Сведения о планируемых на 2021 год и плановый период 2022-2023 годов по разделам подразделам классификации расходов</a:t>
            </a:r>
          </a:p>
        </p:txBody>
      </p:sp>
      <p:pic>
        <p:nvPicPr>
          <p:cNvPr id="17522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179512" y="476672"/>
            <a:ext cx="8643937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</a:p>
        </p:txBody>
      </p:sp>
      <p:sp>
        <p:nvSpPr>
          <p:cNvPr id="39939" name="TextBox 15"/>
          <p:cNvSpPr txBox="1">
            <a:spLocks noChangeArrowheads="1"/>
          </p:cNvSpPr>
          <p:nvPr/>
        </p:nvSpPr>
        <p:spPr bwMode="auto">
          <a:xfrm>
            <a:off x="428626" y="1557339"/>
            <a:ext cx="828675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Программный бюджет </a:t>
            </a:r>
            <a:r>
              <a:rPr lang="ru-RU" sz="2000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– это бюджет, в котором видны цели и задачи, которые предстоит решить за счет бюджетного финансирования в текущем году и в плановом периоде. </a:t>
            </a:r>
          </a:p>
          <a:p>
            <a:endParaRPr lang="ru-RU" sz="20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r>
              <a:rPr lang="ru-RU" sz="2000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– система мероприятий и инструментов, обеспечивающих достижение приоритетов и целей бюджетной политики</a:t>
            </a:r>
          </a:p>
          <a:p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1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8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40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43650"/>
            <a:ext cx="36020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 txBox="1">
            <a:spLocks/>
          </p:cNvSpPr>
          <p:nvPr/>
        </p:nvSpPr>
        <p:spPr bwMode="auto">
          <a:xfrm>
            <a:off x="179388" y="444500"/>
            <a:ext cx="8785225" cy="411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700" b="1" u="sng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graphicFrame>
        <p:nvGraphicFramePr>
          <p:cNvPr id="16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90106"/>
              </p:ext>
            </p:extLst>
          </p:nvPr>
        </p:nvGraphicFramePr>
        <p:xfrm>
          <a:off x="179512" y="980728"/>
          <a:ext cx="8821738" cy="4765745"/>
        </p:xfrm>
        <a:graphic>
          <a:graphicData uri="http://schemas.openxmlformats.org/drawingml/2006/table">
            <a:tbl>
              <a:tblPr/>
              <a:tblGrid>
                <a:gridCol w="468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07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0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53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69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23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0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расх.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%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2022 год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2023 год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МП"Повышение эффективности реализации молодежной политики в муниципальном образовании "Городской округ "Город Нарьян-Мар"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предпринимательства в муниципальном образовании "Городской округ "Город Нарьян-Мар"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институтов гражданского общества в муниципальном образовании "Городской округ "Город Нарьян-Мар"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"Формирование комфортной городской среды в муниципальном образовании "Городской округ "Город Нарьян-Мар"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МП"Поддержка отдельных категорий граждан муниципального образования "Городской округ "Город Нарьян-Мар"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"Совершенствование и развитие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ПРОГРАММНЫЕ РАСХОДЫ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531" name="TextBox 4"/>
          <p:cNvSpPr txBox="1">
            <a:spLocks noChangeArrowheads="1"/>
          </p:cNvSpPr>
          <p:nvPr/>
        </p:nvSpPr>
        <p:spPr bwMode="auto">
          <a:xfrm>
            <a:off x="8072438" y="571500"/>
            <a:ext cx="12144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eaLnBrk="1" hangingPunct="1"/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702" name="Rectangle 6"/>
          <p:cNvSpPr>
            <a:spLocks noChangeArrowheads="1"/>
          </p:cNvSpPr>
          <p:nvPr/>
        </p:nvSpPr>
        <p:spPr bwMode="auto">
          <a:xfrm>
            <a:off x="214313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19533" name="Picture 11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0" y="6284913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535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908050"/>
          <a:ext cx="8572500" cy="4575175"/>
        </p:xfrm>
        <a:graphic>
          <a:graphicData uri="http://schemas.openxmlformats.org/drawingml/2006/table">
            <a:tbl>
              <a:tblPr/>
              <a:tblGrid>
                <a:gridCol w="2252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98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Цели муниципальной программы        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58428" marR="584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условий жизнеобеспечения и безопасности жизнедеятельности населения муниципального образования</a:t>
                      </a:r>
                    </a:p>
                  </a:txBody>
                  <a:tcPr marL="58428" marR="584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Задачи муниципальной программы      </a:t>
                      </a:r>
                    </a:p>
                  </a:txBody>
                  <a:tcPr marL="58428" marR="584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сноса жилищного фонда, непригодного для проживания, и аварийных сооружений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доступными жилищно-коммунальными и бытовыми услугами населения города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характера, включая поддержку в состоянии постоянной готовности к использованию систем оповещения населения об опасности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повышения эффективности и надежности теплоснабжения, водоснабжения, водоотведения и очистки сточных вод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 по содержанию объектов благоустройства, расположенных на территории города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привлечения молодыми семьями собственных средств, дополнительных финансовых средств банков и других организаций, предоставляющих кредиты и займы для приобретения (строительства) жилья или строительства индивидуального жилого дома, в том числе, ипотечные жилищные кредиты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компенсационных выплат гражданам на оплату части процентов за пользование кредитами на приобретение (строительство) жилья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переселения граждан из непригодного для проживания жилищного фонда</a:t>
                      </a:r>
                    </a:p>
                  </a:txBody>
                  <a:tcPr marL="58428" marR="584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28613" y="80963"/>
            <a:ext cx="8458200" cy="692150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МП"Повышение уровня жизнеобеспечения и безопасности жизнедеятельности населения муниципального образования "Городской округ "Город Нарьян-Мар 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836613"/>
          <a:ext cx="8928546" cy="5806440"/>
        </p:xfrm>
        <a:graphic>
          <a:graphicData uri="http://schemas.openxmlformats.org/drawingml/2006/table">
            <a:tbl>
              <a:tblPr/>
              <a:tblGrid>
                <a:gridCol w="1564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63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7538">
                <a:tc>
                  <a:txBody>
                    <a:bodyPr/>
                    <a:lstStyle/>
                    <a:p>
                      <a:pPr marL="0" marR="0" lvl="1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Целевые показатели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предписаний контролирующих надзорных органов при осуществлении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снесенного жилищного фонда, признанного непригодным для проживания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аварий на сетях ресурсоснабжающих организаций, подготовленных к эксплуатации в осенне-зимних условиях в рамках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муниципального задания на предоставление услуг (выполнение работ) по содержанию муниципальных объектов, расположенных на территории города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улучшивших жилищные условия за счет предоставления гражданам компенсационных выплат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Ожидаемые результаты реализации муниципальной программы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площади снесенного жилищного фонда, непригодного для проживания;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риска возникновения чрезвычайных ситуаций для населения;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пожарной безопасности на территории МО "Городской округ "Город Нарьян-Мар";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информирования населения о мерах безопасности при возникновении чрезвычайных ситуаций любого характера, в том числе террористической и экстремистской направленности;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аварий в отчетный период, возникших на сетях тепло-, водоснабжения и водоотведения;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муниципального задания на предоставление услуг (выполнение работ) по содержанию муниципальных объектов, расположенных на территории города, должно составлять не менее 95%;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обеспеченности жильем молодых семей и иных категорий граждан.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07950" y="80963"/>
            <a:ext cx="8928100" cy="692150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МП"Повышение уровня жизнеобеспечения и безопасности жизнедеятельности населения муниципального образования "Городской округ "Город Нарьян-Мар 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8613" y="80963"/>
            <a:ext cx="84582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МП"Повышение уровня жизнеобеспечения и безопасности жизнедеятельности населения муниципального образования "Городской округ "Город Нарьян-Мар "</a:t>
            </a:r>
          </a:p>
        </p:txBody>
      </p:sp>
      <p:sp>
        <p:nvSpPr>
          <p:cNvPr id="5" name="Скругленный прямоугольник 13"/>
          <p:cNvSpPr/>
          <p:nvPr/>
        </p:nvSpPr>
        <p:spPr>
          <a:xfrm>
            <a:off x="114300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624735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13"/>
          <p:cNvSpPr/>
          <p:nvPr/>
        </p:nvSpPr>
        <p:spPr>
          <a:xfrm>
            <a:off x="1000125" y="1714500"/>
            <a:ext cx="2071688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381</a:t>
            </a:r>
            <a:r>
              <a:rPr lang="ru-RU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,9млн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руб.</a:t>
            </a:r>
          </a:p>
        </p:txBody>
      </p:sp>
      <p:sp>
        <p:nvSpPr>
          <p:cNvPr id="8" name="Скругленный прямоугольник 13"/>
          <p:cNvSpPr/>
          <p:nvPr/>
        </p:nvSpPr>
        <p:spPr>
          <a:xfrm>
            <a:off x="3714750" y="1714500"/>
            <a:ext cx="2214563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284,4млн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руб.</a:t>
            </a:r>
          </a:p>
        </p:txBody>
      </p:sp>
      <p:sp>
        <p:nvSpPr>
          <p:cNvPr id="9" name="Скругленный прямоугольник 13"/>
          <p:cNvSpPr/>
          <p:nvPr/>
        </p:nvSpPr>
        <p:spPr>
          <a:xfrm>
            <a:off x="6357938" y="1714500"/>
            <a:ext cx="2071687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264,7млн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руб.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500583" y="1428737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072351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3"/>
          <p:cNvSpPr/>
          <p:nvPr/>
        </p:nvSpPr>
        <p:spPr>
          <a:xfrm>
            <a:off x="3929063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</p:txBody>
      </p:sp>
      <p:sp>
        <p:nvSpPr>
          <p:cNvPr id="13" name="Скругленный прямоугольник 13"/>
          <p:cNvSpPr/>
          <p:nvPr/>
        </p:nvSpPr>
        <p:spPr>
          <a:xfrm>
            <a:off x="657225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2023год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1255"/>
              </p:ext>
            </p:extLst>
          </p:nvPr>
        </p:nvGraphicFramePr>
        <p:xfrm>
          <a:off x="239713" y="2179638"/>
          <a:ext cx="8718550" cy="3933827"/>
        </p:xfrm>
        <a:graphic>
          <a:graphicData uri="http://schemas.openxmlformats.org/drawingml/2006/table">
            <a:tbl>
              <a:tblPr/>
              <a:tblGrid>
                <a:gridCol w="446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5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1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0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13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7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Подпрограмма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благоприятных и безопасных условий для проживания граждан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безопасности жизнедеятельности населения городского округа "Город Нарьян-Мар"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безопасности эксплуатации автомобильных дорог местного значения и доступности общественных транспортных услуг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272,1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210,4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191,6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3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предоставления качественных услуг потребителям в сфере жилищно-коммунального хозяйства, степени устойчивости и надежности функционирования коммунальных систем на территории муниципального образования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комфортных условий проживания на территории муниципального образования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18,5</a:t>
                      </a:r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дополнительных условий для обеспечения жилищных прав граждан, проживающих в МО "Городской округ "Город Нарьян-Мар"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96" name="Номер слайда 13"/>
          <p:cNvSpPr txBox="1">
            <a:spLocks/>
          </p:cNvSpPr>
          <p:nvPr/>
        </p:nvSpPr>
        <p:spPr bwMode="auto">
          <a:xfrm>
            <a:off x="0" y="6613525"/>
            <a:ext cx="404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97" name="TextBox 16"/>
          <p:cNvSpPr txBox="1">
            <a:spLocks noChangeArrowheads="1"/>
          </p:cNvSpPr>
          <p:nvPr/>
        </p:nvSpPr>
        <p:spPr bwMode="auto">
          <a:xfrm>
            <a:off x="8137525" y="1916113"/>
            <a:ext cx="1006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100" b="1" dirty="0">
                <a:solidFill>
                  <a:srgbClr val="8C2540"/>
                </a:solidFill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sp>
        <p:nvSpPr>
          <p:cNvPr id="27719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22599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0" name="Рисунок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6713" y="41275"/>
            <a:ext cx="8458200" cy="633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Подпрограмма "Организация благоприятных и безопасных условий для проживания граждан"</a:t>
            </a:r>
            <a:endParaRPr lang="ru-RU" sz="2400" b="1" dirty="0">
              <a:solidFill>
                <a:srgbClr val="8C254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66713" y="785813"/>
          <a:ext cx="8458200" cy="2139207"/>
        </p:xfrm>
        <a:graphic>
          <a:graphicData uri="http://schemas.openxmlformats.org/drawingml/2006/table">
            <a:tbl>
              <a:tblPr/>
              <a:tblGrid>
                <a:gridCol w="433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84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9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6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9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3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Основное мероприятие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 по сносу домов, признанных в установленном порядке ветхими или аварийными и непригодными для проживания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содержания жилищного фонда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7,0</a:t>
                      </a:r>
                      <a:endParaRPr kumimoji="0" lang="ru-RU" sz="14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населения города Нарьян-Мара доступными жилищно-коммунальными и бытовыми услугами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93" name="TextBox 15"/>
          <p:cNvSpPr txBox="1">
            <a:spLocks noChangeArrowheads="1"/>
          </p:cNvSpPr>
          <p:nvPr/>
        </p:nvSpPr>
        <p:spPr bwMode="auto">
          <a:xfrm>
            <a:off x="7762875" y="642938"/>
            <a:ext cx="1071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100" b="1" dirty="0">
                <a:solidFill>
                  <a:srgbClr val="8C2540"/>
                </a:solidFill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sp>
        <p:nvSpPr>
          <p:cNvPr id="28711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23595" name="Picture 10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6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7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141663"/>
            <a:ext cx="4200525" cy="1943100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23598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581525"/>
            <a:ext cx="3087687" cy="1712913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23599" name="Picture 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3141663"/>
            <a:ext cx="3311525" cy="2109787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07950" y="115888"/>
            <a:ext cx="8893175" cy="509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Подпрограмма "Обеспечение безопасности жизнедеятельности населения городского округа "Город Нарьян-Мар"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026786"/>
              </p:ext>
            </p:extLst>
          </p:nvPr>
        </p:nvGraphicFramePr>
        <p:xfrm>
          <a:off x="107950" y="920750"/>
          <a:ext cx="8893175" cy="2202130"/>
        </p:xfrm>
        <a:graphic>
          <a:graphicData uri="http://schemas.openxmlformats.org/drawingml/2006/table">
            <a:tbl>
              <a:tblPr/>
              <a:tblGrid>
                <a:gridCol w="455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4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2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7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26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3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Основное мероприятие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в сфере обеспечения общественного порядка, профилактика терроризма, экстремизма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</a:t>
                      </a:r>
                      <a:endParaRPr kumimoji="0" lang="ru-RU" sz="14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</a:t>
                      </a:r>
                      <a:endParaRPr kumimoji="0" lang="ru-RU" sz="14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в сфере гражданской обороны и чрезвычайных ситуаций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безопасности информации и режимно-секретные мероприятия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1434" marR="9143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6,9</a:t>
                      </a:r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17" name="TextBox 16"/>
          <p:cNvSpPr txBox="1">
            <a:spLocks noChangeArrowheads="1"/>
          </p:cNvSpPr>
          <p:nvPr/>
        </p:nvSpPr>
        <p:spPr bwMode="auto">
          <a:xfrm>
            <a:off x="7786688" y="714375"/>
            <a:ext cx="1071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100" b="1" dirty="0">
                <a:solidFill>
                  <a:srgbClr val="8C2540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29735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24619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0" name="Рисунок 11" descr="PV_sa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284538"/>
            <a:ext cx="3089275" cy="1857375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24621" name="Рисунок 12" descr="rechim_sa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933825"/>
            <a:ext cx="2432050" cy="1928813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24622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3" name="Picture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284538"/>
            <a:ext cx="3121025" cy="2081212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79388" y="103188"/>
            <a:ext cx="8828087" cy="7921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Подпрограмма "Обеспечение безопасности эксплуатации автомобильных дорог местного значения и доступности общественных транспортных услуг"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74934"/>
              </p:ext>
            </p:extLst>
          </p:nvPr>
        </p:nvGraphicFramePr>
        <p:xfrm>
          <a:off x="179388" y="1125538"/>
          <a:ext cx="8856982" cy="3124212"/>
        </p:xfrm>
        <a:graphic>
          <a:graphicData uri="http://schemas.openxmlformats.org/drawingml/2006/table">
            <a:tbl>
              <a:tblPr/>
              <a:tblGrid>
                <a:gridCol w="453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4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38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2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Основное мероприятие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доступности автомобильного транспорта общего пользования для населения МО "Городской округ "Город Нарьян-Мар"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условий для приведения улично-дорожной сети и транспортной инфраструктуры города в соответствии со стандартами качества и требованиями безопасной эксплуатации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"Обеспечение деятельности подведомственных казенных учреждений муниципального образования "Городской округ "Город Нарьян-Мар"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5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Ненецкого автономного округа "Дорожная сеть"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47" name="TextBox 16"/>
          <p:cNvSpPr txBox="1">
            <a:spLocks noChangeArrowheads="1"/>
          </p:cNvSpPr>
          <p:nvPr/>
        </p:nvSpPr>
        <p:spPr bwMode="auto">
          <a:xfrm>
            <a:off x="7885113" y="908050"/>
            <a:ext cx="1071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100" b="1" dirty="0">
                <a:solidFill>
                  <a:srgbClr val="8C2540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19500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49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0" name="Рисунок 11" descr="90abad03fccffd90b5ce0cba2341cd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581525"/>
            <a:ext cx="2643188" cy="1500188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25651" name="Рисунок 12" descr="IMG_506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25" y="4572000"/>
            <a:ext cx="2452688" cy="1500188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25652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3" name="Picture 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564063"/>
            <a:ext cx="2735263" cy="1528762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07950" y="100013"/>
            <a:ext cx="8899525" cy="1227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Подпрограмма "Обеспечение предоставления качественных услуг потребителям в сфере жилищно-коммунального хозяйства, степени устойчивости и надежности функционирования коммунальных систем на территории муниципального образования"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7950" y="1522413"/>
          <a:ext cx="8899525" cy="928688"/>
        </p:xfrm>
        <a:graphic>
          <a:graphicData uri="http://schemas.openxmlformats.org/drawingml/2006/table">
            <a:tbl>
              <a:tblPr/>
              <a:tblGrid>
                <a:gridCol w="4561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8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34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1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34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Основное мероприятие</a:t>
                      </a: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объектов коммунальной инфраструктуры к осенне-зимнему периоду</a:t>
                      </a: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7" name="TextBox 16"/>
          <p:cNvSpPr txBox="1">
            <a:spLocks noChangeArrowheads="1"/>
          </p:cNvSpPr>
          <p:nvPr/>
        </p:nvSpPr>
        <p:spPr bwMode="auto">
          <a:xfrm>
            <a:off x="7753350" y="1239838"/>
            <a:ext cx="1071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100" b="1" dirty="0">
                <a:solidFill>
                  <a:srgbClr val="8C2540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31771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26649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Рисунок 10" descr="1498716370_19-03-1635711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852738"/>
            <a:ext cx="4033838" cy="2916237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26651" name="Рисунок 11" descr="107f06a282facd2f6a95b3b428c2aea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852738"/>
            <a:ext cx="4402137" cy="2879725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26652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925" y="6392863"/>
            <a:ext cx="354806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6673"/>
            <a:ext cx="8856984" cy="36004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7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sz="17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ЭТАПЫ ФОРМИРОВАНИЯ ПРОЕКТА БЮДЖЕТА</a:t>
            </a:r>
            <a:endParaRPr lang="ru-RU" sz="1700" b="1" u="sng" dirty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043608" y="908720"/>
            <a:ext cx="792088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5E0231"/>
                </a:solidFill>
              </a:rPr>
              <a:t>Согласование исходных данных для расчета объемов субсидий, субвенций и иных межбюджетных трансфертов из окружного бюджета и порядки предоставления межбюджетных трансфертов; Прогноз социально-экономического развития (предварительный); Порядок и методика планирования бюджетных ассигнований; Прогноз объемов поступлений в городской бюджет; Оценка эффективности реализации муниципальных программ; Индексы потребительских цен; Формирование реестра расходных обязательств.</a:t>
            </a:r>
            <a:endParaRPr lang="ru-RU" sz="1000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043608" y="3717032"/>
            <a:ext cx="7920880" cy="4154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5E0231"/>
                </a:solidFill>
              </a:rPr>
              <a:t>Протоколы согласования по объемам субсидий, субвенций и иных межбюджетных трансфертов; Проекты муниципальных программ, проекты изменений в действующие муниципальные программы.</a:t>
            </a:r>
            <a:endParaRPr lang="ru-RU" sz="1000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1043608" y="1844824"/>
            <a:ext cx="792088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5E0231"/>
                </a:solidFill>
              </a:rPr>
              <a:t>Проект решения об утверждении прогнозного плана (программы) приватизации муниципального имущества; Проекты муниципальных заданий на оказание услуг (выполнение работ); Информация о внесении изменений в Порядки предоставления субсидий с учетом требований действующего законодательства; Предложения о внесении изменений в части ведомственной (отраслевой) принадлежности муниципальных учреждений города Нарьян-Мара; </a:t>
            </a:r>
            <a:endParaRPr lang="ru-RU" sz="1000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1043608" y="5805264"/>
            <a:ext cx="792088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5E0231"/>
                </a:solidFill>
              </a:rPr>
              <a:t>Оценка ожидаемого исполнения за текущий финансовый год; Предварительные итоги СЭР; Свод публичных нормативных обязательств, подлежащих исполнению в очередном финансовом году и в плановом периоде; Проекты программ муниципальных внутренних заимствований и муниципальных гарантий; Пояснительная записка к проекту решения о городском бюджете; Проект решения о городском; Уточненный прогноз СЭР; Постановление главы города Нарьян-Мара об одобрении прогноза СЭР; Публичные слушания по проекту городского бюджета; Проект решения о городском бюджете.</a:t>
            </a:r>
            <a:endParaRPr lang="ru-RU" sz="1000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Прямоугольник 8"/>
          <p:cNvSpPr>
            <a:spLocks noChangeArrowheads="1"/>
          </p:cNvSpPr>
          <p:nvPr/>
        </p:nvSpPr>
        <p:spPr bwMode="auto">
          <a:xfrm>
            <a:off x="1043608" y="4221088"/>
            <a:ext cx="792088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5E0231"/>
                </a:solidFill>
              </a:rPr>
              <a:t>Бюджетные заявки к проекту; подготовки пояснительной записки к проекту решения о городском бюджете; План закупок; Перечень публичных нормативных обязательств, подлежащих исполнению; Информация об объеме средств, необходимых для выполнения полномочий по вопросам местного значения на очередной финансовый год и на плановый период; Сводный отчет о реализации муниципальных программ за шесть месяцев текущего финансового года и ожидаемые итоги за текущий финансовый год; Перечень муниципальных программ; Утверждение муниципальных программ; Общий объем доходов, расходов, дефицита (профицита) городского бюджета; Постановление о подготовке и реализации бюджетных инвестиций в объекты капитального строительства муниципальной собственности города Нарьян-Мара, не включенные в муниципальные программы; Основные направления бюджетной и налоговой политики города Нарьян-Мара; Рассмотрение и согласование плановых показателей по доходам; Предварительное рассмотрение бюджетных заявок .</a:t>
            </a:r>
            <a:endParaRPr lang="ru-RU" sz="1000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1043608" y="2636912"/>
            <a:ext cx="7920880" cy="8771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5E0231"/>
                </a:solidFill>
              </a:rPr>
              <a:t>Определение совместно с главными распорядителями средств городского бюджета, предельной численности муниципальных служащих; Принятие нормативных правовых актов об оплате труда в органах местного самоуправления; Предельные объемы бюджетных ассигнований; Прогноз объемов поступлений в городской бюджет; Согласование расчетов по объемам субсидий, субвенций и иных межбюджетных трансфертов; Предложения по включению объектов капитального строительства в государственные программы Ненецкого автономного округа; </a:t>
            </a:r>
            <a:endParaRPr lang="ru-RU" sz="1000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0" y="908720"/>
            <a:ext cx="971600" cy="79208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Апрель-Май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16632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0" y="5877272"/>
            <a:ext cx="971600" cy="79208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 - Ноябрь</a:t>
            </a:r>
            <a:endParaRPr lang="ru-RU" sz="12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0" y="4581128"/>
            <a:ext cx="971600" cy="79208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 - Сентябрь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0" y="3573016"/>
            <a:ext cx="971600" cy="79208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Июль - Август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0" y="2636912"/>
            <a:ext cx="971600" cy="79208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Июнь - Июль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0" y="1772816"/>
            <a:ext cx="971600" cy="79208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 - Июнь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357188" y="142875"/>
            <a:ext cx="8458200" cy="571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Подпрограмма "Обеспечение комфортных условий проживания на территории муниципального образования "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44526"/>
              </p:ext>
            </p:extLst>
          </p:nvPr>
        </p:nvGraphicFramePr>
        <p:xfrm>
          <a:off x="395288" y="971550"/>
          <a:ext cx="8391278" cy="2097007"/>
        </p:xfrm>
        <a:graphic>
          <a:graphicData uri="http://schemas.openxmlformats.org/drawingml/2006/table">
            <a:tbl>
              <a:tblPr/>
              <a:tblGrid>
                <a:gridCol w="430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0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15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7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15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3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Мероприятия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 освещения улиц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Уборка территории и аналогичная деятельность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 мероприятий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Содержание (эксплуатация) имущества, находящегося в муниципальной собственности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Содержание мест захоронения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83" name="TextBox 16"/>
          <p:cNvSpPr txBox="1">
            <a:spLocks noChangeArrowheads="1"/>
          </p:cNvSpPr>
          <p:nvPr/>
        </p:nvSpPr>
        <p:spPr bwMode="auto">
          <a:xfrm>
            <a:off x="7786688" y="723900"/>
            <a:ext cx="1071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100" b="1" dirty="0">
                <a:solidFill>
                  <a:srgbClr val="8C2540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32801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27685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6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7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573463"/>
            <a:ext cx="4037012" cy="2239962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27688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573463"/>
            <a:ext cx="4032250" cy="2241550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07950" y="122238"/>
            <a:ext cx="8899525" cy="987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Подпрограмма "Создание дополнительных условий для обеспечения жилищных прав граждан, проживающих в МО "Городской округ "Город Нарьян-Мар"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79388" y="1273175"/>
          <a:ext cx="8828087" cy="1579761"/>
        </p:xfrm>
        <a:graphic>
          <a:graphicData uri="http://schemas.openxmlformats.org/drawingml/2006/table">
            <a:tbl>
              <a:tblPr/>
              <a:tblGrid>
                <a:gridCol w="452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97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82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47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Основное мероприятие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молодых семей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5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Компенсационные выплаты гражданам, являющимся заемщиками ипотечных кредитов на приобретение (строительство) жилья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07" name="TextBox 16"/>
          <p:cNvSpPr txBox="1">
            <a:spLocks noChangeArrowheads="1"/>
          </p:cNvSpPr>
          <p:nvPr/>
        </p:nvSpPr>
        <p:spPr bwMode="auto">
          <a:xfrm>
            <a:off x="7786688" y="1052513"/>
            <a:ext cx="10715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100" b="1" dirty="0">
                <a:solidFill>
                  <a:srgbClr val="8C2540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33818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28709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0" name="Рисунок 10" descr="1387107157_mortg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230563"/>
            <a:ext cx="3314700" cy="2484437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28711" name="Рисунок 11" descr="samye-rasprostranennye-zabluzhdenija-sv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240088"/>
            <a:ext cx="3279775" cy="2474912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28712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052513"/>
          <a:ext cx="8785225" cy="4995672"/>
        </p:xfrm>
        <a:graphic>
          <a:graphicData uri="http://schemas.openxmlformats.org/drawingml/2006/table">
            <a:tbl>
              <a:tblPr/>
              <a:tblGrid>
                <a:gridCol w="1624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612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10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благоприятных условий для системного повышения качества и комфорта городской среды на территории муниципального образования "Городской округ "Город Нарьян-Мар" и организации мероприятий массового отдыха жителей муниципального образования "Городской округ "Город Нарьян-Мар"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682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формирования единых подходов и ключевых приоритетов формирования комфортной городской среды на территории муниципального образования "Городской округ "Город Нарьян-Мар".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мероприятий по благоустройству территории муниципального образования в соответствии с принятыми правилами благоустройства.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вовлечения граждан, организаций в реализацию мероприятий по благоустройству территории муниципального образования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дворовых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общественных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парков, обустроенных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обустроенных дворовых территорий до 36 ед.;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обустроенных общественных территорий до 11 ед.;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обустроенных мест массового отдыха (городских парков) до 2 ед.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57188" y="44450"/>
            <a:ext cx="8458200" cy="862013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"Формирование комфортной городской среды в муниципальном образовании "Городской округ "Город Нарьян-Мар"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88" y="44450"/>
            <a:ext cx="8458200" cy="8620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"Формирование комфортной городской среды в муниципальном образовании "Городской округ "Город Нарьян-Мар"</a:t>
            </a:r>
          </a:p>
        </p:txBody>
      </p:sp>
      <p:sp>
        <p:nvSpPr>
          <p:cNvPr id="5" name="Скругленный прямоугольник 13"/>
          <p:cNvSpPr/>
          <p:nvPr/>
        </p:nvSpPr>
        <p:spPr>
          <a:xfrm>
            <a:off x="114300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624735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13"/>
          <p:cNvSpPr/>
          <p:nvPr/>
        </p:nvSpPr>
        <p:spPr>
          <a:xfrm>
            <a:off x="1000125" y="1714500"/>
            <a:ext cx="2071688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54,6млн.руб.</a:t>
            </a:r>
          </a:p>
        </p:txBody>
      </p:sp>
      <p:sp>
        <p:nvSpPr>
          <p:cNvPr id="8" name="Скругленный прямоугольник 13"/>
          <p:cNvSpPr/>
          <p:nvPr/>
        </p:nvSpPr>
        <p:spPr>
          <a:xfrm>
            <a:off x="3714750" y="1714500"/>
            <a:ext cx="2214563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55,0млн.руб.</a:t>
            </a:r>
          </a:p>
        </p:txBody>
      </p:sp>
      <p:sp>
        <p:nvSpPr>
          <p:cNvPr id="9" name="Скругленный прямоугольник 13"/>
          <p:cNvSpPr/>
          <p:nvPr/>
        </p:nvSpPr>
        <p:spPr>
          <a:xfrm>
            <a:off x="6357938" y="1714500"/>
            <a:ext cx="2071687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56,0млн.руб.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500583" y="1428737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072351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3"/>
          <p:cNvSpPr/>
          <p:nvPr/>
        </p:nvSpPr>
        <p:spPr>
          <a:xfrm>
            <a:off x="3929063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</p:txBody>
      </p:sp>
      <p:sp>
        <p:nvSpPr>
          <p:cNvPr id="13" name="Скругленный прямоугольник 13"/>
          <p:cNvSpPr/>
          <p:nvPr/>
        </p:nvSpPr>
        <p:spPr>
          <a:xfrm>
            <a:off x="657225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2023год</a:t>
            </a:r>
          </a:p>
        </p:txBody>
      </p:sp>
      <p:sp>
        <p:nvSpPr>
          <p:cNvPr id="34863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30739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Рисунок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TextBox 24"/>
          <p:cNvSpPr txBox="1">
            <a:spLocks noChangeArrowheads="1"/>
          </p:cNvSpPr>
          <p:nvPr/>
        </p:nvSpPr>
        <p:spPr bwMode="auto">
          <a:xfrm>
            <a:off x="2987675" y="2133600"/>
            <a:ext cx="3673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u="sng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Проекты на 2021 -2023 года</a:t>
            </a:r>
          </a:p>
        </p:txBody>
      </p:sp>
      <p:pic>
        <p:nvPicPr>
          <p:cNvPr id="30743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636838"/>
            <a:ext cx="2943225" cy="1655762"/>
          </a:xfrm>
          <a:prstGeom prst="rect">
            <a:avLst/>
          </a:prstGeom>
          <a:noFill/>
          <a:ln w="19050">
            <a:solidFill>
              <a:srgbClr val="9E2A48"/>
            </a:solidFill>
            <a:miter lim="800000"/>
            <a:headEnd/>
            <a:tailEnd/>
          </a:ln>
        </p:spPr>
      </p:pic>
      <p:pic>
        <p:nvPicPr>
          <p:cNvPr id="30744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636838"/>
            <a:ext cx="2941637" cy="1655762"/>
          </a:xfrm>
          <a:prstGeom prst="rect">
            <a:avLst/>
          </a:prstGeom>
          <a:noFill/>
          <a:ln w="19050">
            <a:solidFill>
              <a:srgbClr val="9E2A48"/>
            </a:solidFill>
            <a:miter lim="800000"/>
            <a:headEnd/>
            <a:tailEnd/>
          </a:ln>
        </p:spPr>
      </p:pic>
      <p:pic>
        <p:nvPicPr>
          <p:cNvPr id="30745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2636838"/>
            <a:ext cx="2944813" cy="1655762"/>
          </a:xfrm>
          <a:prstGeom prst="rect">
            <a:avLst/>
          </a:prstGeom>
          <a:noFill/>
          <a:ln w="19050">
            <a:solidFill>
              <a:srgbClr val="9E2A48"/>
            </a:solidFill>
            <a:miter lim="800000"/>
            <a:headEnd/>
            <a:tailEnd/>
          </a:ln>
        </p:spPr>
      </p:pic>
      <p:sp>
        <p:nvSpPr>
          <p:cNvPr id="30746" name="TextBox 20"/>
          <p:cNvSpPr txBox="1">
            <a:spLocks noChangeArrowheads="1"/>
          </p:cNvSpPr>
          <p:nvPr/>
        </p:nvSpPr>
        <p:spPr bwMode="auto">
          <a:xfrm>
            <a:off x="250825" y="4652963"/>
            <a:ext cx="3744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в районе ул. Рыбников д. 6Б, 3Б</a:t>
            </a:r>
          </a:p>
        </p:txBody>
      </p:sp>
      <p:sp>
        <p:nvSpPr>
          <p:cNvPr id="30747" name="TextBox 21"/>
          <p:cNvSpPr txBox="1">
            <a:spLocks noChangeArrowheads="1"/>
          </p:cNvSpPr>
          <p:nvPr/>
        </p:nvSpPr>
        <p:spPr bwMode="auto">
          <a:xfrm>
            <a:off x="5076825" y="4652963"/>
            <a:ext cx="3743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Обустройство рекреационной зоны в районе метеостанции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1033463"/>
          <a:ext cx="8928100" cy="5075555"/>
        </p:xfrm>
        <a:graphic>
          <a:graphicData uri="http://schemas.openxmlformats.org/drawingml/2006/table">
            <a:tbl>
              <a:tblPr/>
              <a:tblGrid>
                <a:gridCol w="1649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78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97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развитию малого и среднего предпринимательства на территории муниципального образования "Городской округ "Город Нарьян-Мар".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вовлечения в предпринимательскую деятельность активных граждан города Нарьян-Мар.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торговли.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административных барьеров и налоговой нагрузки для субъектов малого и среднего предпринимательства.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доступа предпринимателей к участию в муниципальных закупках.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города Нарьян-Мара площадью стационарных торговых объектов.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закупок среди субъектов малого предпринимательства, осуществляемых в соответствии с Федеральным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законом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 44-ФЗ "О контрактной системе в сфере закупок товаров, работ, услуг для обеспечения государственных и муниципальных нужд".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Увеличить количество субъектов малого и среднего предпринимательства до 357 единиц на 10 тыс. человек населения по состоянию на 31.12.2023.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население города Нарьян-Мара стационарными торговыми объектами площадью не менее 505 кв. м на 1 тыс. человек по состоянию на 31.12.2023.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Увеличить долю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предпринимательства, до 30% за год.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долю закупок среди субъектов малого предпринимательства, осуществляемых в соответствии с Федеральным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законом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 44-ФЗ "О контрактной системе в сфере закупок товаров, работ, услуг для обеспечения государственных и муниципальных нужд" в размере не менее 15% за год.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4450"/>
            <a:ext cx="8928100" cy="862013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"Развитие предпринимательства в муниципальном образовании "Городской округ "Город Нарьян-Мар"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88" y="115888"/>
            <a:ext cx="8458200" cy="64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"Развитие предпринимательства в муниципальном образовании "Городской округ "Город Нарьян-Мар"</a:t>
            </a:r>
          </a:p>
        </p:txBody>
      </p:sp>
      <p:sp>
        <p:nvSpPr>
          <p:cNvPr id="5" name="Скругленный прямоугольник 13"/>
          <p:cNvSpPr/>
          <p:nvPr/>
        </p:nvSpPr>
        <p:spPr>
          <a:xfrm>
            <a:off x="114300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624735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13"/>
          <p:cNvSpPr/>
          <p:nvPr/>
        </p:nvSpPr>
        <p:spPr>
          <a:xfrm>
            <a:off x="1000125" y="1714500"/>
            <a:ext cx="2071688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3,3млн.руб.</a:t>
            </a:r>
          </a:p>
        </p:txBody>
      </p:sp>
      <p:sp>
        <p:nvSpPr>
          <p:cNvPr id="8" name="Скругленный прямоугольник 13"/>
          <p:cNvSpPr/>
          <p:nvPr/>
        </p:nvSpPr>
        <p:spPr>
          <a:xfrm>
            <a:off x="3714750" y="1714500"/>
            <a:ext cx="2214563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3,6млн.руб.</a:t>
            </a:r>
          </a:p>
        </p:txBody>
      </p:sp>
      <p:sp>
        <p:nvSpPr>
          <p:cNvPr id="9" name="Скругленный прямоугольник 13"/>
          <p:cNvSpPr/>
          <p:nvPr/>
        </p:nvSpPr>
        <p:spPr>
          <a:xfrm>
            <a:off x="6357938" y="1714500"/>
            <a:ext cx="2071687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3,6млн.руб.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500583" y="1428737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072351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3"/>
          <p:cNvSpPr/>
          <p:nvPr/>
        </p:nvSpPr>
        <p:spPr>
          <a:xfrm>
            <a:off x="3929063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</p:txBody>
      </p:sp>
      <p:sp>
        <p:nvSpPr>
          <p:cNvPr id="13" name="Скругленный прямоугольник 13"/>
          <p:cNvSpPr/>
          <p:nvPr/>
        </p:nvSpPr>
        <p:spPr>
          <a:xfrm>
            <a:off x="657225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500" y="2286000"/>
          <a:ext cx="8215313" cy="1554288"/>
        </p:xfrm>
        <a:graphic>
          <a:graphicData uri="http://schemas.openxmlformats.org/drawingml/2006/table">
            <a:tbl>
              <a:tblPr/>
              <a:tblGrid>
                <a:gridCol w="421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0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L="91439" marR="91439" marT="45688" marB="45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Подпрограмма</a:t>
                      </a:r>
                    </a:p>
                  </a:txBody>
                  <a:tcPr marL="91439" marR="91439" marT="45688" marB="45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L="91439" marR="91439" marT="45688" marB="45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L="91439" marR="91439" marT="45688" marB="45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L="91439" marR="91439" marT="45688" marB="45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688" marB="45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предпринимательства и торговли в муниципальном образовании "Городской округ "Город Нарьян-Мар"</a:t>
                      </a:r>
                    </a:p>
                  </a:txBody>
                  <a:tcPr marL="91439" marR="91439" marT="45688" marB="45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688" marB="45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Популяризация предпринимательской деятельности в муниципальном образовании "Городской округ "Город Нарьян-Мар"</a:t>
                      </a:r>
                    </a:p>
                  </a:txBody>
                  <a:tcPr marL="91439" marR="91439" marT="45688" marB="45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812" name="TextBox 16"/>
          <p:cNvSpPr txBox="1">
            <a:spLocks noChangeArrowheads="1"/>
          </p:cNvSpPr>
          <p:nvPr/>
        </p:nvSpPr>
        <p:spPr bwMode="auto">
          <a:xfrm>
            <a:off x="7786688" y="2071688"/>
            <a:ext cx="10715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100" b="1" dirty="0">
                <a:solidFill>
                  <a:srgbClr val="8C2540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35887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32814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5" name="Рисунок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6" name="Picture 51" descr="https://www.adm-nmar.ru/upload/iblock/164/Foto_na_sayt_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05263"/>
            <a:ext cx="3916363" cy="2173287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32817" name="Picture 53" descr="https://www.adm-nmar.ru/upload/resize_cache/iblock/7c7/773_430_27ed3219fa91e5b4a52e36970a1e57aba/Foto_na_sayt_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005263"/>
            <a:ext cx="3889375" cy="2162175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1" y="571480"/>
            <a:ext cx="87154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НАО от 23.03.2016 N 87-п (ред. от 26.10.2020) «Об утверждении Порядка предоставления субсидий на поддержку субъектов малого и среднего предпринимательства в целях возмещения части затрат, связанных с осуществлением предпринимательской деятельности»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муниципального образования "Городской округ "Город Нарьян-Мар" от 30.05.2019 N 541(ред. от 02.10.2020) «Об утверждении Порядка предоставления грантов в форме субсидий начинающим предпринимателям на создание собственного бизнеса»</a:t>
            </a:r>
          </a:p>
          <a:p>
            <a:endParaRPr lang="ru-RU" sz="14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ru-RU" sz="1300" dirty="0"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57159" y="214291"/>
            <a:ext cx="8458200" cy="7143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Для получения субсидий необходимо ознакомится: </a:t>
            </a:r>
            <a:endParaRPr lang="ru-RU" sz="2000" b="1" u="sng" dirty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1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40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1" y="1071547"/>
            <a:ext cx="87154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Мо «Городской округ «Город Нарьян-Мар»  от 16.05.2014 № 1325 «Об организации ярмарок выходного дня на территории МО «Городской округ «Город Нарьян-Мар»</a:t>
            </a:r>
          </a:p>
          <a:p>
            <a:pPr algn="just">
              <a:buFont typeface="Wingdings" pitchFamily="2" charset="2"/>
              <a:buChar char="Ø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МО "Городской округ "Город Нарьян-Мар" от 29.04.2014 N 1224 (ред. от 15.05.2020) «Об утверждении правил организации услуг сезонной торговли и детских  развлекательных аттракционов на территории МО "Городской округ "Город Нарьян-Мар»</a:t>
            </a:r>
          </a:p>
          <a:p>
            <a:pPr>
              <a:buFont typeface="Wingdings" pitchFamily="2" charset="2"/>
              <a:buChar char="Ø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МО "Городской округ "Город Нарьян-Мар" от 08.09.2016 N 970 (ред. от 18.05.2020) «О размещении нестационарных торговых объектов на территории МО "Городской округ "Город Нарьян-Мар»</a:t>
            </a:r>
          </a:p>
          <a:p>
            <a:pPr algn="just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МО "Городской округ "Город Нарьян-Мар" от 23.07.2012 N 1613 (ред. от 26.05.2020) «О размещении нестационарных торговых объектов на территории МО "Городской округ "Город Нарьян-Мар»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9512" y="214291"/>
            <a:ext cx="8856984" cy="7143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Предоставление места под размещение нестационарного </a:t>
            </a:r>
            <a:br>
              <a:rPr lang="ru-RU" sz="20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торгового объекта:</a:t>
            </a:r>
            <a:endParaRPr lang="ru-RU" sz="2000" b="1" u="sng" dirty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1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40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033463"/>
          <a:ext cx="8785225" cy="4274820"/>
        </p:xfrm>
        <a:graphic>
          <a:graphicData uri="http://schemas.openxmlformats.org/drawingml/2006/table">
            <a:tbl>
              <a:tblPr/>
              <a:tblGrid>
                <a:gridCol w="1624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612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развитию институтов гражданского общества, повышение гражданской активности населения в муниципальном образовании "Городской округ "Город Нарьян-Мар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развития социально ориентированных некоммерческих организаций, общественных объединений граждан и территориальных общественных самоуправлений.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гражданской активности населения города Нарьян-Мара.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взаимодействия органов местного самоуправления с социально ориентированными некоммерческими организациями, общественными объединениями граждан и территориальными общественными самоуправлениями.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повседневной гражданской активности в муниципальном образовании.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Увеличить 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Программы, до 12 единиц по состоянию на 31.12.2023.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Повысить Индекс повседневной гражданской активности в муниципальном образовании до 0,09 единиц по состоянию на 31.12.2023.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9388" y="44450"/>
            <a:ext cx="8856662" cy="862013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"Развитие институтов гражданского общества в муниципальном образовании "Городской округ "Город Нарьян-Мар"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88" y="0"/>
            <a:ext cx="8458200" cy="804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"Развитие институтов гражданского общества в муниципальном образовании "Городской округ "Город Нарьян-Мар"</a:t>
            </a:r>
          </a:p>
        </p:txBody>
      </p:sp>
      <p:sp>
        <p:nvSpPr>
          <p:cNvPr id="5" name="Скругленный прямоугольник 13"/>
          <p:cNvSpPr/>
          <p:nvPr/>
        </p:nvSpPr>
        <p:spPr>
          <a:xfrm>
            <a:off x="114300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624735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13"/>
          <p:cNvSpPr/>
          <p:nvPr/>
        </p:nvSpPr>
        <p:spPr>
          <a:xfrm>
            <a:off x="1000125" y="1714500"/>
            <a:ext cx="2071688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1,7млн.руб</a:t>
            </a:r>
            <a:r>
              <a:rPr lang="ru-RU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13"/>
          <p:cNvSpPr/>
          <p:nvPr/>
        </p:nvSpPr>
        <p:spPr>
          <a:xfrm>
            <a:off x="3714750" y="1714500"/>
            <a:ext cx="2214563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1,7млн.руб.</a:t>
            </a:r>
          </a:p>
        </p:txBody>
      </p:sp>
      <p:sp>
        <p:nvSpPr>
          <p:cNvPr id="9" name="Скругленный прямоугольник 13"/>
          <p:cNvSpPr/>
          <p:nvPr/>
        </p:nvSpPr>
        <p:spPr>
          <a:xfrm>
            <a:off x="6357938" y="1714500"/>
            <a:ext cx="2071687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1,7млн.руб.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500583" y="1428737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072351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3"/>
          <p:cNvSpPr/>
          <p:nvPr/>
        </p:nvSpPr>
        <p:spPr>
          <a:xfrm>
            <a:off x="3929063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</p:txBody>
      </p:sp>
      <p:sp>
        <p:nvSpPr>
          <p:cNvPr id="13" name="Скругленный прямоугольник 13"/>
          <p:cNvSpPr/>
          <p:nvPr/>
        </p:nvSpPr>
        <p:spPr>
          <a:xfrm>
            <a:off x="657225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500" y="2286000"/>
          <a:ext cx="8215313" cy="1371600"/>
        </p:xfrm>
        <a:graphic>
          <a:graphicData uri="http://schemas.openxmlformats.org/drawingml/2006/table">
            <a:tbl>
              <a:tblPr/>
              <a:tblGrid>
                <a:gridCol w="421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0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Подпрограмма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муниципальной системы поддержки некоммерческих организаций и общественных объединений граждан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территориального общественного самоуправления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60" name="TextBox 16"/>
          <p:cNvSpPr txBox="1">
            <a:spLocks noChangeArrowheads="1"/>
          </p:cNvSpPr>
          <p:nvPr/>
        </p:nvSpPr>
        <p:spPr bwMode="auto">
          <a:xfrm>
            <a:off x="7786688" y="2071688"/>
            <a:ext cx="10715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100" b="1" dirty="0">
                <a:solidFill>
                  <a:srgbClr val="8C2540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36911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34862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3" name="Picture 50" descr="C:\Users\Alex\Downloads\NKO_ico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929063"/>
            <a:ext cx="3857625" cy="2286000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34864" name="Picture 51" descr="C:\Users\Alex\Downloads\Priem_zayavok_zavershen_s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929063"/>
            <a:ext cx="3857625" cy="2286000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34865" name="Рисунок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7815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512" y="476672"/>
            <a:ext cx="87849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5E0231"/>
                </a:solidFill>
              </a:rPr>
              <a:t>Основные характеристики бюджета</a:t>
            </a:r>
            <a:endParaRPr lang="ru-RU" b="1" i="1" u="sng" dirty="0">
              <a:solidFill>
                <a:srgbClr val="5E023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3284984"/>
            <a:ext cx="2952328" cy="864096"/>
          </a:xfrm>
          <a:prstGeom prst="roundRect">
            <a:avLst/>
          </a:prstGeom>
          <a:solidFill>
            <a:srgbClr val="8C2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</a:p>
          <a:p>
            <a:pPr algn="ctr"/>
            <a:r>
              <a:rPr lang="ru-RU" dirty="0" smtClean="0"/>
              <a:t>Доходы</a:t>
            </a:r>
            <a:r>
              <a:rPr lang="en-US" dirty="0" smtClean="0"/>
              <a:t> &lt; </a:t>
            </a:r>
            <a:r>
              <a:rPr lang="ru-RU" dirty="0" smtClean="0"/>
              <a:t>расходов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E0231"/>
                </a:solidFill>
              </a:rPr>
              <a:t>Доходы – расходы = Дефицит (</a:t>
            </a:r>
            <a:r>
              <a:rPr lang="ru-RU" b="1" dirty="0" err="1" smtClean="0">
                <a:solidFill>
                  <a:srgbClr val="5E0231"/>
                </a:solidFill>
              </a:rPr>
              <a:t>Профицит</a:t>
            </a:r>
            <a:r>
              <a:rPr lang="ru-RU" b="1" dirty="0" smtClean="0">
                <a:solidFill>
                  <a:srgbClr val="5E0231"/>
                </a:solidFill>
              </a:rPr>
              <a:t>)</a:t>
            </a:r>
            <a:endParaRPr lang="ru-RU" b="1" dirty="0">
              <a:solidFill>
                <a:srgbClr val="5E023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3284984"/>
            <a:ext cx="2952328" cy="864096"/>
          </a:xfrm>
          <a:prstGeom prst="roundRect">
            <a:avLst/>
          </a:prstGeom>
          <a:solidFill>
            <a:srgbClr val="8C2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</a:t>
            </a:r>
          </a:p>
          <a:p>
            <a:pPr algn="ctr"/>
            <a:r>
              <a:rPr lang="ru-RU" dirty="0" smtClean="0"/>
              <a:t>Доходы</a:t>
            </a:r>
            <a:r>
              <a:rPr lang="en-US" dirty="0" smtClean="0"/>
              <a:t> &gt; </a:t>
            </a:r>
            <a:r>
              <a:rPr lang="ru-RU" dirty="0" smtClean="0"/>
              <a:t>расходов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4221088"/>
            <a:ext cx="2952328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5E0231"/>
                </a:solidFill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8064" y="4221088"/>
            <a:ext cx="2952328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5E0231"/>
                </a:solidFill>
              </a:rPr>
              <a:t>При превышении доходов над расходами принимается решение, </a:t>
            </a:r>
          </a:p>
          <a:p>
            <a:pPr algn="ctr"/>
            <a:r>
              <a:rPr lang="ru-RU" sz="1200" dirty="0" smtClean="0">
                <a:solidFill>
                  <a:srgbClr val="5E0231"/>
                </a:solidFill>
              </a:rPr>
              <a:t>как их использовать (например, накапливать резервы, остатки, </a:t>
            </a:r>
          </a:p>
          <a:p>
            <a:pPr algn="ctr"/>
            <a:r>
              <a:rPr lang="ru-RU" sz="1200" dirty="0" smtClean="0">
                <a:solidFill>
                  <a:srgbClr val="5E0231"/>
                </a:solidFill>
              </a:rPr>
              <a:t>погашать долг)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033463"/>
          <a:ext cx="8785225" cy="4488180"/>
        </p:xfrm>
        <a:graphic>
          <a:graphicData uri="http://schemas.openxmlformats.org/drawingml/2006/table">
            <a:tbl>
              <a:tblPr/>
              <a:tblGrid>
                <a:gridCol w="1624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612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системы муниципального управления в муниципальном образовании "Городской округ "Город Нарьян-Мар".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и развитие муниципального управления в муниципальном образовании "Городской округ "Город Нарьян-Мар", повышение эффективности качества управления муниципальными финансами и имуществом.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открытого информационного пространства о деятельности органа местного самоуправления.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численности населения, которое приняло участие в опросах населения по вопросам местного значения, к общей численности населения, принявшего участие в опросах, проведенных на официальном сайте Администрации МО "Городской округ "Город Нарьян-Мар".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бюджетных обязательств муниципального образования "Городской округ "Город Нарьян-Мар" по Программе.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Повысить качество и развитие муниципального управления в муниципальном образовании "Городской округ "Город Нарьян-Мар", повысить эффективность качества управления муниципальными финансами и имуществом.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права граждан на доступ к информации о деятельности органа местного самоуправления, а также гласность и открытость деятельности органа местного самоуправления в вопросах общественно значимой информации, имеющейся в распоряжении органа местного самоуправления (с учетом ограничений, установленных законом Российской Федерации).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9388" y="44450"/>
            <a:ext cx="8856662" cy="862013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"Совершенствование и развитие муниципального управления в муниципальном образовании "Городской округ "Город Нарьян-Мар"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88" y="115888"/>
            <a:ext cx="8458200" cy="669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"Совершенствование и развитие муниципального управления в муниципальном образовании "Городской округ "Город Нарьян-Мар"</a:t>
            </a:r>
          </a:p>
        </p:txBody>
      </p:sp>
      <p:sp>
        <p:nvSpPr>
          <p:cNvPr id="5" name="Скругленный прямоугольник 13"/>
          <p:cNvSpPr/>
          <p:nvPr/>
        </p:nvSpPr>
        <p:spPr>
          <a:xfrm>
            <a:off x="114300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624735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13"/>
          <p:cNvSpPr/>
          <p:nvPr/>
        </p:nvSpPr>
        <p:spPr>
          <a:xfrm>
            <a:off x="1000125" y="1714500"/>
            <a:ext cx="2071688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333,6млн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</a:p>
        </p:txBody>
      </p:sp>
      <p:sp>
        <p:nvSpPr>
          <p:cNvPr id="8" name="Скругленный прямоугольник 13"/>
          <p:cNvSpPr/>
          <p:nvPr/>
        </p:nvSpPr>
        <p:spPr>
          <a:xfrm>
            <a:off x="3714750" y="1714500"/>
            <a:ext cx="2214563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319,3млн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</a:p>
        </p:txBody>
      </p:sp>
      <p:sp>
        <p:nvSpPr>
          <p:cNvPr id="9" name="Скругленный прямоугольник 13"/>
          <p:cNvSpPr/>
          <p:nvPr/>
        </p:nvSpPr>
        <p:spPr>
          <a:xfrm>
            <a:off x="6357938" y="1714500"/>
            <a:ext cx="2143125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322,5млн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500583" y="1428737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072351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3"/>
          <p:cNvSpPr/>
          <p:nvPr/>
        </p:nvSpPr>
        <p:spPr>
          <a:xfrm>
            <a:off x="3929063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</p:txBody>
      </p:sp>
      <p:sp>
        <p:nvSpPr>
          <p:cNvPr id="13" name="Скругленный прямоугольник 13"/>
          <p:cNvSpPr/>
          <p:nvPr/>
        </p:nvSpPr>
        <p:spPr>
          <a:xfrm>
            <a:off x="657225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2023год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82564"/>
              </p:ext>
            </p:extLst>
          </p:nvPr>
        </p:nvGraphicFramePr>
        <p:xfrm>
          <a:off x="571500" y="3786188"/>
          <a:ext cx="8215313" cy="2468670"/>
        </p:xfrm>
        <a:graphic>
          <a:graphicData uri="http://schemas.openxmlformats.org/drawingml/2006/table">
            <a:tbl>
              <a:tblPr/>
              <a:tblGrid>
                <a:gridCol w="421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0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7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Подпрограмма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деятельности Администрации МО "Городской округ "Город Нарьян-Мар" в рамках собственных и переданных государственных полномочий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149,0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148,9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148,9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Администрации МО "Городской округ "Город Нарьян-Мар"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118,0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114,4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116,1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муниципальными финансами МО "Городской округ "Город Нарьян-Мар"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34,2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33,1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33,1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и распоряжение муниципальным имуществом МО "Городской округ "Город Нарьян-Мар"</a:t>
                      </a:r>
                    </a:p>
                  </a:txBody>
                  <a:tcPr marL="91439" marR="91439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32,4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24,4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947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36921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2" name="Рисунок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3" name="Picture 67" descr="https://www.adm-nmar.ru/upload/iblock/c76/Foto_na_sayt_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205038"/>
            <a:ext cx="2663825" cy="1477962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36924" name="Picture 63" descr="https://www.adm-nmar.ru/upload/iblock/709/Foto_na_sayt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205038"/>
            <a:ext cx="2665412" cy="1477962"/>
          </a:xfrm>
          <a:prstGeom prst="rect">
            <a:avLst/>
          </a:prstGeom>
          <a:solidFill>
            <a:srgbClr val="8C2540"/>
          </a:solidFill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36925" name="Picture 65" descr="https://www.adm-nmar.ru/upload/iblock/203/26_08_20_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205038"/>
            <a:ext cx="2665413" cy="1477962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033463"/>
          <a:ext cx="8785225" cy="4549140"/>
        </p:xfrm>
        <a:graphic>
          <a:graphicData uri="http://schemas.openxmlformats.org/drawingml/2006/table">
            <a:tbl>
              <a:tblPr/>
              <a:tblGrid>
                <a:gridCol w="1624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612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успешной социализации и эффективной самореализации молодежи.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готовности к достойному служению обществу и государству, выполнению обязанностей по защите Родины.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у молодежи мотивации на эффективное социально-психологическое и физическое развитие.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Формирование системы продвижения инициативной и талантливой молодежи.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Вовлечение молодежи в социальную практику.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с общественными организациями, осуществляющими свою деятельность в сфере военно-патриотического воспитания, и военным комиссариатом.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публикаций в средствах массовой информации муниципалитета, статей военно-патриотической направленности.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Усовершенствование форм и методов работы в сфере профилактики аддиктивного поведения.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молодых людей, вовлеченных в мероприятия в сфере самореализации и эффективной социализации.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положительных отзывов со стороны участников мероприятий, направленных на продвижение инициативной и талантливой молодежи.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военно-патриотических мероприятий, проведенных совместно с общественными организациями и военным комиссариатом округа.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участников мероприятий, направленных на военно-патриотическое воспитание.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9388" y="44450"/>
            <a:ext cx="8856662" cy="862013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"Повышение эффективности реализации молодежной политики в муниципальном образовании "Городской округ "Город Нарьян-Мар"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031875"/>
          <a:ext cx="871296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41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3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Увеличить долю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социализации, до 1,7% от общего количества молодых граждан, проживающих на территории города Нарьян-Мара.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3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Увеличить к 31.12.2023 количество военно-патриотических мероприятий, проводимых совместно с общественными организациями и военным комиссариатом округа, до 10 мероприятий в год.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3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Увеличить долю молодежи, проживающей на территории муниципального образования "Городской округ "Город Нарьян-Мар", задействованной в мероприятиях, направленных на военно-патриотическое воспитание, до 1,5% от общего количества молодых граждан, проживающих на территории города Нарьян-Мара.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3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Увеличить к 31.12.2023 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Нарьян-Мар", до 12 мероприятий в год.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50825" y="44450"/>
            <a:ext cx="8564563" cy="862013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"Повышение эффективности реализации молодежной политики в муниципальном образовании "Городской округ "Город Нарьян-Мар"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88" y="104775"/>
            <a:ext cx="8572500" cy="635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"Повышение эффективности реализации молодежной политики в муниципальном образовании "Городской округ "Город Нарьян-Мар" </a:t>
            </a:r>
          </a:p>
        </p:txBody>
      </p:sp>
      <p:sp>
        <p:nvSpPr>
          <p:cNvPr id="5" name="Скругленный прямоугольник 13"/>
          <p:cNvSpPr/>
          <p:nvPr/>
        </p:nvSpPr>
        <p:spPr>
          <a:xfrm>
            <a:off x="114300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624735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13"/>
          <p:cNvSpPr/>
          <p:nvPr/>
        </p:nvSpPr>
        <p:spPr>
          <a:xfrm>
            <a:off x="1000125" y="1714500"/>
            <a:ext cx="2071688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1,5 млн руб.</a:t>
            </a:r>
          </a:p>
        </p:txBody>
      </p:sp>
      <p:sp>
        <p:nvSpPr>
          <p:cNvPr id="8" name="Скругленный прямоугольник 13"/>
          <p:cNvSpPr/>
          <p:nvPr/>
        </p:nvSpPr>
        <p:spPr>
          <a:xfrm>
            <a:off x="3714750" y="1714500"/>
            <a:ext cx="2214563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1,5 млн руб. </a:t>
            </a:r>
          </a:p>
        </p:txBody>
      </p:sp>
      <p:sp>
        <p:nvSpPr>
          <p:cNvPr id="9" name="Скругленный прямоугольник 13"/>
          <p:cNvSpPr/>
          <p:nvPr/>
        </p:nvSpPr>
        <p:spPr>
          <a:xfrm>
            <a:off x="6357938" y="1714500"/>
            <a:ext cx="2071687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1,5 млн руб.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500583" y="1428737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072351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3"/>
          <p:cNvSpPr/>
          <p:nvPr/>
        </p:nvSpPr>
        <p:spPr>
          <a:xfrm>
            <a:off x="3929063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</p:txBody>
      </p:sp>
      <p:sp>
        <p:nvSpPr>
          <p:cNvPr id="13" name="Скругленный прямоугольник 13"/>
          <p:cNvSpPr/>
          <p:nvPr/>
        </p:nvSpPr>
        <p:spPr>
          <a:xfrm>
            <a:off x="657225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500" y="2286000"/>
          <a:ext cx="8215313" cy="1928826"/>
        </p:xfrm>
        <a:graphic>
          <a:graphicData uri="http://schemas.openxmlformats.org/drawingml/2006/table">
            <a:tbl>
              <a:tblPr/>
              <a:tblGrid>
                <a:gridCol w="421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0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7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Основное мероприятие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системы продвижения инициативной и талантливой молодежи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Военно-патриотическое воспитание молодежи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5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здорового образа жизни, профилактика асоциальных проявлений в молодежной среде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86" name="TextBox 16"/>
          <p:cNvSpPr txBox="1">
            <a:spLocks noChangeArrowheads="1"/>
          </p:cNvSpPr>
          <p:nvPr/>
        </p:nvSpPr>
        <p:spPr bwMode="auto">
          <a:xfrm>
            <a:off x="7786688" y="2071688"/>
            <a:ext cx="10715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100" b="1" dirty="0">
                <a:solidFill>
                  <a:srgbClr val="8C2540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38953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39988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9" name="Рисунок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90" name="Picture 57" descr="https://www.adm-nmar.ru/upload/iblock/c72/Foto_na_sayt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292600"/>
            <a:ext cx="3529012" cy="1958975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39991" name="Picture 59" descr="https://www.adm-nmar.ru/upload/iblock/03d/Foto_na_sayt_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292600"/>
            <a:ext cx="3529012" cy="1958975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125538"/>
          <a:ext cx="8785225" cy="3806190"/>
        </p:xfrm>
        <a:graphic>
          <a:graphicData uri="http://schemas.openxmlformats.org/drawingml/2006/table">
            <a:tbl>
              <a:tblPr/>
              <a:tblGrid>
                <a:gridCol w="1624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612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422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повышения качества жизни отдельных категорий граждан за счет реализации мер социальной поддержки, установленных правовыми актами муниципального образования "Городской округ "Город Нарьян-Мар".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обязательств муниципального образования по предоставлению мер социальной поддержки.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граждан, получающих в отчетном году дополнительные меры социальной поддержки на постоянной основе.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обязательств муниципального образования по предоставлению мер социальной поддержки на постоянной основе к 2023 году 850 гражданам.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0825" y="44450"/>
            <a:ext cx="8564563" cy="862013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"Поддержка отдельных категорий граждан муниципального образования "Городской округ "Город Нарьян-Мар"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8925" y="82550"/>
            <a:ext cx="8572500" cy="661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8C25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МП "Поддержка отдельных категорий граждан муниципального образования "Городской округ "Город Нарьян-Мар"</a:t>
            </a:r>
          </a:p>
        </p:txBody>
      </p:sp>
      <p:sp>
        <p:nvSpPr>
          <p:cNvPr id="5" name="Скругленный прямоугольник 13"/>
          <p:cNvSpPr/>
          <p:nvPr/>
        </p:nvSpPr>
        <p:spPr>
          <a:xfrm>
            <a:off x="114300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624735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13"/>
          <p:cNvSpPr/>
          <p:nvPr/>
        </p:nvSpPr>
        <p:spPr>
          <a:xfrm>
            <a:off x="1000125" y="1714500"/>
            <a:ext cx="2071688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41,5млн.руб.</a:t>
            </a:r>
          </a:p>
        </p:txBody>
      </p:sp>
      <p:sp>
        <p:nvSpPr>
          <p:cNvPr id="8" name="Скругленный прямоугольник 13"/>
          <p:cNvSpPr/>
          <p:nvPr/>
        </p:nvSpPr>
        <p:spPr>
          <a:xfrm>
            <a:off x="3714750" y="1714500"/>
            <a:ext cx="2214563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41,4млн.руб.</a:t>
            </a:r>
          </a:p>
        </p:txBody>
      </p:sp>
      <p:sp>
        <p:nvSpPr>
          <p:cNvPr id="9" name="Скругленный прямоугольник 13"/>
          <p:cNvSpPr/>
          <p:nvPr/>
        </p:nvSpPr>
        <p:spPr>
          <a:xfrm>
            <a:off x="6357938" y="1714500"/>
            <a:ext cx="2071687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41,6млн.руб.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500583" y="1428737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072351" y="1399585"/>
            <a:ext cx="589832" cy="28575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3"/>
          <p:cNvSpPr/>
          <p:nvPr/>
        </p:nvSpPr>
        <p:spPr>
          <a:xfrm>
            <a:off x="3929063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</p:txBody>
      </p:sp>
      <p:sp>
        <p:nvSpPr>
          <p:cNvPr id="13" name="Скругленный прямоугольник 13"/>
          <p:cNvSpPr/>
          <p:nvPr/>
        </p:nvSpPr>
        <p:spPr>
          <a:xfrm>
            <a:off x="6572250" y="1000125"/>
            <a:ext cx="1714500" cy="357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C25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500" y="2286000"/>
          <a:ext cx="8215313" cy="1074763"/>
        </p:xfrm>
        <a:graphic>
          <a:graphicData uri="http://schemas.openxmlformats.org/drawingml/2006/table">
            <a:tbl>
              <a:tblPr/>
              <a:tblGrid>
                <a:gridCol w="421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0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 п/п</a:t>
                      </a:r>
                    </a:p>
                  </a:txBody>
                  <a:tcPr marL="91439" marR="91439" marT="45665" marB="4566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Подпрограмма</a:t>
                      </a:r>
                    </a:p>
                  </a:txBody>
                  <a:tcPr marL="91439" marR="91439" marT="45665" marB="4566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2021 год</a:t>
                      </a:r>
                    </a:p>
                  </a:txBody>
                  <a:tcPr marL="91439" marR="91439" marT="45665" marB="4566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2022 год</a:t>
                      </a:r>
                    </a:p>
                  </a:txBody>
                  <a:tcPr marL="91439" marR="91439" marT="45665" marB="4566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2023 год</a:t>
                      </a:r>
                    </a:p>
                  </a:txBody>
                  <a:tcPr marL="91439" marR="91439" marT="45665" marB="4566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665" marB="4566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отдельных категорий граждан</a:t>
                      </a:r>
                    </a:p>
                  </a:txBody>
                  <a:tcPr marL="91439" marR="91439" marT="45665" marB="4566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665" marB="4566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Пенсионное обеспечение отдельных категорий граждан</a:t>
                      </a:r>
                    </a:p>
                  </a:txBody>
                  <a:tcPr marL="91439" marR="91439" marT="45665" marB="4566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35,2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35,2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35,2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028" name="TextBox 16"/>
          <p:cNvSpPr txBox="1">
            <a:spLocks noChangeArrowheads="1"/>
          </p:cNvSpPr>
          <p:nvPr/>
        </p:nvSpPr>
        <p:spPr bwMode="auto">
          <a:xfrm>
            <a:off x="7786688" y="2071688"/>
            <a:ext cx="10715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100" b="1" dirty="0">
                <a:solidFill>
                  <a:srgbClr val="8C2540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39983" name="Rectangle 5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42030" name="Picture 10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1" name="Рисунок 19" descr="Без названия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643313"/>
            <a:ext cx="3286125" cy="2000250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42032" name="Рисунок 21" descr="1556111393_shu_9582-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643313"/>
            <a:ext cx="3286125" cy="2000250"/>
          </a:xfrm>
          <a:prstGeom prst="rect">
            <a:avLst/>
          </a:prstGeom>
          <a:noFill/>
          <a:ln w="28575">
            <a:solidFill>
              <a:srgbClr val="8C2540"/>
            </a:solidFill>
            <a:miter lim="800000"/>
            <a:headEnd/>
            <a:tailEnd/>
          </a:ln>
        </p:spPr>
      </p:pic>
      <p:pic>
        <p:nvPicPr>
          <p:cNvPr id="42033" name="Рисунок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43011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83"/>
          <p:cNvSpPr txBox="1">
            <a:spLocks noChangeArrowheads="1"/>
          </p:cNvSpPr>
          <p:nvPr/>
        </p:nvSpPr>
        <p:spPr bwMode="auto">
          <a:xfrm>
            <a:off x="214313" y="476250"/>
            <a:ext cx="8929687" cy="5857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accent1"/>
              </a:buClr>
              <a:buSzPct val="70000"/>
              <a:defRPr/>
            </a:pPr>
            <a:r>
              <a:rPr lang="ru-RU" sz="1600" b="1" u="sng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Сведения о социально-значимых проектах предусмотренных к финансированию за счет бюджета муниципального образования на 2021 год и плановый период 2022-2023</a:t>
            </a:r>
            <a:endParaRPr lang="ru-RU" sz="1600" b="1" i="1" u="sng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23850" y="1268413"/>
          <a:ext cx="8605838" cy="4590734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8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Объём финансирования 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Планируемый ввод в эксплуатацию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Ожидаемый результат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75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E023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2021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</a:rPr>
                        <a:t>Обустройство спортивного игрового кластера в районе ул. Строительная д.10,11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19 725,8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</a:rPr>
                        <a:t>до 30.11.2021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</a:rPr>
                        <a:t>Современная спортивно-игровая зона для детей и подростков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</a:rPr>
                        <a:t>Обустройство детской игровой площадки в районе ДС "Радуга»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18 372,5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</a:rPr>
                        <a:t>до 30.11.2021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</a:rPr>
                        <a:t>Современная спортивно-игровая зона для детей и подростков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</a:rPr>
                        <a:t>Обустройство стоянки около ДС на ул. Швецова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13 926,1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</a:rPr>
                        <a:t>до 30.11.2021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Подготовка территории и закупка материала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838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E023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2022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Обустройство стоянки около ДС на ул. Швецова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17 147,9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до 30.11.2022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Наличие дополнительной автомобильной стоянки у образовательных учреждений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Благоустройство территории в районе ул. Рыбников д.6Б, 3Б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17 610,7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до 30.11.2022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Комплексное благоустройство территории в центре многоквартирных домов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Обустройство рекреационной зоны в районе метеостанции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16 621,1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до 30.11.2022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Территория отдыха в лесной зоне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7338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E023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2023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Благоустройство территории в районе ул. Рыбников д.6Б, 3Б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33 747,8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до 30.11.2023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Комплексное благоустройство территории в центре многоквартирных домов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3075" name="Text Box 87"/>
          <p:cNvSpPr txBox="1">
            <a:spLocks noChangeArrowheads="1"/>
          </p:cNvSpPr>
          <p:nvPr/>
        </p:nvSpPr>
        <p:spPr bwMode="auto">
          <a:xfrm>
            <a:off x="7956550" y="1052513"/>
            <a:ext cx="97790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000" b="1" dirty="0"/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77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79513" y="476672"/>
            <a:ext cx="8856983" cy="9176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ГОРОДСКОГО БЮДЖЕТА ПО ЦЕЛЕВЫМ СТАТЬЯМ (МУНИЦИПАЛЬНЫМ ПРОГРАММАМ И НЕПРОГРАММНЫМ НАПРАВЛЕНИЯМ ДЕЯТЕЛЬНОСТИ) НА 2021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ВСЕГО РАСХОДОВ  872,1 млн.руб. ИЗ НИХ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94715170"/>
              </p:ext>
            </p:extLst>
          </p:nvPr>
        </p:nvGraphicFramePr>
        <p:xfrm>
          <a:off x="251520" y="1772816"/>
          <a:ext cx="8496944" cy="42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2" descr="герб гор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66596414"/>
              </p:ext>
            </p:extLst>
          </p:nvPr>
        </p:nvGraphicFramePr>
        <p:xfrm>
          <a:off x="179512" y="2050161"/>
          <a:ext cx="8784976" cy="375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79512" y="476672"/>
            <a:ext cx="8856984" cy="9896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ГОРОДСКОГО БЮДЖЕТА ПО ЦЕЛЕВЫМ СТАТЬЯМ (МУНИЦИПАЛЬНЫМ ПРОГРАММАМ И НЕПРОГРАММНЫМ НАПРАВЛЕНИЯМ ДЕЯТЕЛЬНОСТИ)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2132857"/>
            <a:ext cx="46085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НЕПРОГРАММНАЯ ЧАСТЬ 54,0 млн.руб.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1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" name="Picture 152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40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692696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785225" cy="433387"/>
          </a:xfrm>
          <a:solidFill>
            <a:srgbClr val="5E0231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</p:txBody>
      </p:sp>
      <p:graphicFrame>
        <p:nvGraphicFramePr>
          <p:cNvPr id="13390" name="Group 78"/>
          <p:cNvGraphicFramePr>
            <a:graphicFrameLocks noGrp="1"/>
          </p:cNvGraphicFramePr>
          <p:nvPr/>
        </p:nvGraphicFramePr>
        <p:xfrm>
          <a:off x="179388" y="1341438"/>
          <a:ext cx="8784975" cy="2376264"/>
        </p:xfrm>
        <a:graphic>
          <a:graphicData uri="http://schemas.openxmlformats.org/drawingml/2006/table">
            <a:tbl>
              <a:tblPr/>
              <a:tblGrid>
                <a:gridCol w="594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9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85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54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69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образования "Городской округ "Город Нарьян-Мар" по экономике и финансам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061" name="TextBox 4"/>
          <p:cNvSpPr txBox="1">
            <a:spLocks noChangeArrowheads="1"/>
          </p:cNvSpPr>
          <p:nvPr/>
        </p:nvSpPr>
        <p:spPr bwMode="auto">
          <a:xfrm>
            <a:off x="179388" y="4005263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почтовый адрес: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gorfinup@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adm-nmar.ru</a:t>
            </a: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3"/>
              </a:rPr>
              <a:t>www.adm-nmar.ru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20713"/>
            <a:ext cx="8785225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u="sng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График работы: пн-пт с 8:30 до 17:30; обед с 12:30 до 13:30; сб,вс- выходной день.</a:t>
            </a:r>
            <a:endParaRPr lang="ru-RU" sz="1600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44064" name="Picture 152" descr="герб гор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Рисунок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764704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92896"/>
            <a:ext cx="1944216" cy="191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Стрелка вправо 24"/>
          <p:cNvSpPr/>
          <p:nvPr/>
        </p:nvSpPr>
        <p:spPr>
          <a:xfrm rot="13558027">
            <a:off x="4961902" y="4449590"/>
            <a:ext cx="699096" cy="3086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rot="1836760">
            <a:off x="2957301" y="2845880"/>
            <a:ext cx="699096" cy="3086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76672"/>
            <a:ext cx="8856984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cap="all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1700" b="1" u="sng" cap="all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700" b="1" u="sng" cap="all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уплачиваются жителями города Нарьян-Мар в бюджет города?</a:t>
            </a:r>
          </a:p>
        </p:txBody>
      </p:sp>
      <p:sp>
        <p:nvSpPr>
          <p:cNvPr id="21510" name="Прямоугольник 11"/>
          <p:cNvSpPr>
            <a:spLocks noChangeArrowheads="1"/>
          </p:cNvSpPr>
          <p:nvPr/>
        </p:nvSpPr>
        <p:spPr bwMode="auto">
          <a:xfrm>
            <a:off x="5796136" y="2852936"/>
            <a:ext cx="2952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 физических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(гл. 32 Налогового кодекса РФ + решение органа местного самоуправления)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Прямоугольник 13"/>
          <p:cNvSpPr>
            <a:spLocks noChangeArrowheads="1"/>
          </p:cNvSpPr>
          <p:nvPr/>
        </p:nvSpPr>
        <p:spPr bwMode="auto">
          <a:xfrm>
            <a:off x="1835696" y="5373216"/>
            <a:ext cx="2448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налог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гл. 31 Налогового кодекса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РФ +постановление органа местного самоуправления)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НДФЛ — что это такое, зачем нужна справка 2-НДФЛ, когда и кому нужно  заполнять декларацию 3-НДФЛ | KtoNaNovenkogo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3024336" cy="189323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563888" y="3429000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/>
              <a:t>Бюджет города Нарьян-Мар</a:t>
            </a:r>
            <a:endParaRPr lang="ru-RU" sz="1500" b="1" i="1" dirty="0"/>
          </a:p>
        </p:txBody>
      </p:sp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107504" y="3212976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доходы физических лиц (гл. 23 Налогового кодекса РФ) </a:t>
            </a:r>
          </a:p>
        </p:txBody>
      </p:sp>
      <p:pic>
        <p:nvPicPr>
          <p:cNvPr id="39943" name="Picture 7" descr="Минфин рассказал, как рассчитать земельный налог за неполный г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25144"/>
            <a:ext cx="2952328" cy="1771398"/>
          </a:xfrm>
          <a:prstGeom prst="rect">
            <a:avLst/>
          </a:prstGeom>
          <a:noFill/>
        </p:spPr>
      </p:pic>
      <p:sp>
        <p:nvSpPr>
          <p:cNvPr id="24" name="Стрелка вправо 23"/>
          <p:cNvSpPr/>
          <p:nvPr/>
        </p:nvSpPr>
        <p:spPr>
          <a:xfrm rot="8678748">
            <a:off x="5321943" y="2361357"/>
            <a:ext cx="699096" cy="3086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941" name="Picture 5" descr="Налог на имущество физлиц: почему изменился порядок исчисл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96752"/>
            <a:ext cx="2940482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76672"/>
            <a:ext cx="8856984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НОРМАТИВНЫЕ  </a:t>
            </a:r>
            <a:r>
              <a:rPr lang="ru-RU" sz="17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ДОКУМЕНТЫ РОССИЙСКОЙ </a:t>
            </a:r>
            <a:r>
              <a:rPr lang="ru-RU" sz="1700" b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700" b="1" u="sng" cap="all" dirty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67544" y="1052736"/>
            <a:ext cx="8208912" cy="2233372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(часть вторая гл.31 «Земельный налог») от 05.08.2000    № 117-ФЗ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(принят ГД ФС РФ 19.07.2000).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(часть вторая гл.23 «Налог на доходы физических лиц») от 05.08.2000    № 117-ФЗ (принят ГД ФС РФ 19.07.2000).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Земельный кодекс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Российской Федерации от 25.10.2001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136-ФЗ (принят ГД ФС РФ 28.09.2001).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(часть вторая гл.32 «Налог на имущество физических лиц ») от 05.08.2000    № 117-ФЗ (принят ГД ФС РФ 19.07.2000).</a:t>
            </a:r>
            <a:endParaRPr lang="ru-RU" sz="1600" dirty="0">
              <a:solidFill>
                <a:schemeClr val="tx2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425828"/>
            <a:ext cx="8784976" cy="651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</a:t>
            </a:r>
            <a:r>
              <a:rPr lang="ru-RU" sz="1700" b="1" u="sng" dirty="0" smtClean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700" b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"ГОРОДСКОЙ ОКРУГ "ГОРОД НАРЬЯН-МАР</a:t>
            </a:r>
            <a:r>
              <a:rPr lang="ru-RU" sz="1600" b="1" u="sng" dirty="0">
                <a:solidFill>
                  <a:srgbClr val="8C254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700" b="1" u="sng" cap="all" dirty="0">
              <a:solidFill>
                <a:srgbClr val="8C25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539552" y="4149080"/>
            <a:ext cx="8136904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Постановление Совета городского округа "Город Нарьян-Мар"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28.10.2005   N 4 (ред.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28.11.2019)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"Об утверждении Положения "О порядке исчисления и уплаты земельного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налога"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Решение Совета городского округа "Город Нарьян-Мар"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26.10.2016 N 282-р ( ред. от 02.10.2018)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налоге на имущество физических лиц"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3356992"/>
            <a:ext cx="828675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48"/>
          <p:cNvSpPr>
            <a:spLocks noChangeArrowheads="1"/>
          </p:cNvSpPr>
          <p:nvPr/>
        </p:nvSpPr>
        <p:spPr bwMode="auto">
          <a:xfrm>
            <a:off x="395288" y="6381751"/>
            <a:ext cx="8208963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2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4008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79388" y="117475"/>
            <a:ext cx="8828087" cy="358775"/>
          </a:xfrm>
          <a:prstGeom prst="rect">
            <a:avLst/>
          </a:prstGeom>
          <a:solidFill>
            <a:srgbClr val="5E0231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"Городской округ "Город Нарьян-Мар"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572000" y="6367463"/>
            <a:ext cx="3887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i="1" dirty="0"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"Городской округ "Город Нарьян-Мар"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11166</TotalTime>
  <Words>7470</Words>
  <Application>Microsoft Office PowerPoint</Application>
  <PresentationFormat>Экран (4:3)</PresentationFormat>
  <Paragraphs>1450</Paragraphs>
  <Slides>60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образования "Городской округ "Город Нарьян-Мар"</vt:lpstr>
      <vt:lpstr>Бюджет муниципального образования "Городской округ "Город Нарьян-Мар"</vt:lpstr>
      <vt:lpstr>Параметры городского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Собственные доходы городского бюджета</vt:lpstr>
      <vt:lpstr>Презентация PowerPoint</vt:lpstr>
      <vt:lpstr>Безвозмездные поступления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получения субсидий необходимо ознакомится: </vt:lpstr>
      <vt:lpstr>Предоставление места под размещение нестационарного  торгового объекта: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 для граждан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термины и понятия</dc:title>
  <dc:creator>Alex</dc:creator>
  <cp:lastModifiedBy>Alex</cp:lastModifiedBy>
  <cp:revision>1214</cp:revision>
  <dcterms:created xsi:type="dcterms:W3CDTF">2016-02-18T11:57:44Z</dcterms:created>
  <dcterms:modified xsi:type="dcterms:W3CDTF">2021-06-24T12:10:55Z</dcterms:modified>
</cp:coreProperties>
</file>