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55" r:id="rId2"/>
    <p:sldId id="346" r:id="rId3"/>
    <p:sldId id="317" r:id="rId4"/>
    <p:sldId id="318" r:id="rId5"/>
    <p:sldId id="347" r:id="rId6"/>
    <p:sldId id="348" r:id="rId7"/>
    <p:sldId id="350" r:id="rId8"/>
    <p:sldId id="349" r:id="rId9"/>
    <p:sldId id="351" r:id="rId10"/>
    <p:sldId id="311" r:id="rId11"/>
    <p:sldId id="312" r:id="rId12"/>
    <p:sldId id="313" r:id="rId13"/>
    <p:sldId id="352" r:id="rId14"/>
    <p:sldId id="314" r:id="rId15"/>
    <p:sldId id="315" r:id="rId16"/>
    <p:sldId id="316" r:id="rId17"/>
    <p:sldId id="297" r:id="rId18"/>
    <p:sldId id="343" r:id="rId19"/>
    <p:sldId id="319" r:id="rId20"/>
    <p:sldId id="320" r:id="rId21"/>
    <p:sldId id="321" r:id="rId22"/>
    <p:sldId id="322" r:id="rId23"/>
    <p:sldId id="323" r:id="rId24"/>
    <p:sldId id="270" r:id="rId25"/>
    <p:sldId id="280" r:id="rId26"/>
    <p:sldId id="282" r:id="rId27"/>
    <p:sldId id="295" r:id="rId28"/>
    <p:sldId id="291" r:id="rId29"/>
    <p:sldId id="281" r:id="rId30"/>
    <p:sldId id="306" r:id="rId31"/>
    <p:sldId id="326" r:id="rId32"/>
    <p:sldId id="327" r:id="rId33"/>
    <p:sldId id="354" r:id="rId34"/>
    <p:sldId id="328" r:id="rId35"/>
    <p:sldId id="329" r:id="rId36"/>
    <p:sldId id="330" r:id="rId37"/>
    <p:sldId id="331" r:id="rId38"/>
    <p:sldId id="271" r:id="rId39"/>
    <p:sldId id="333" r:id="rId40"/>
    <p:sldId id="334" r:id="rId41"/>
    <p:sldId id="335" r:id="rId42"/>
    <p:sldId id="356" r:id="rId43"/>
    <p:sldId id="336" r:id="rId44"/>
    <p:sldId id="337" r:id="rId45"/>
    <p:sldId id="338" r:id="rId46"/>
    <p:sldId id="357" r:id="rId47"/>
    <p:sldId id="339" r:id="rId48"/>
    <p:sldId id="340" r:id="rId49"/>
    <p:sldId id="341" r:id="rId50"/>
    <p:sldId id="358" r:id="rId51"/>
    <p:sldId id="360" r:id="rId52"/>
    <p:sldId id="361" r:id="rId53"/>
    <p:sldId id="362" r:id="rId54"/>
    <p:sldId id="310" r:id="rId55"/>
  </p:sldIdLst>
  <p:sldSz cx="9144000" cy="5143500" type="screen16x9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E6E"/>
    <a:srgbClr val="16786E"/>
    <a:srgbClr val="DCF0F0"/>
    <a:srgbClr val="16738C"/>
    <a:srgbClr val="16648C"/>
    <a:srgbClr val="055A5A"/>
    <a:srgbClr val="3CA0A0"/>
    <a:srgbClr val="C8F0F0"/>
    <a:srgbClr val="64C8C8"/>
    <a:srgbClr val="16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2" autoAdjust="0"/>
    <p:restoredTop sz="94664" autoAdjust="0"/>
  </p:normalViewPr>
  <p:slideViewPr>
    <p:cSldViewPr>
      <p:cViewPr varScale="1">
        <p:scale>
          <a:sx n="94" d="100"/>
          <a:sy n="94" d="100"/>
        </p:scale>
        <p:origin x="-114" y="-10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67576596899644E-3"/>
          <c:y val="3.3069242306410396E-2"/>
          <c:w val="0.97945267999248609"/>
          <c:h val="0.7328369764470614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67373"/>
            </a:solidFill>
          </c:spPr>
          <c:invertIfNegative val="0"/>
          <c:dLbls>
            <c:dLbl>
              <c:idx val="0"/>
              <c:layout>
                <c:manualLayout>
                  <c:x val="1.1660779656254906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74775913669742E-2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0626614474388E-2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74775913669742E-2"/>
                  <c:y val="-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1687</c:v>
                </c:pt>
                <c:pt idx="1">
                  <c:v>539.29999999999995</c:v>
                </c:pt>
                <c:pt idx="2">
                  <c:v>350.9</c:v>
                </c:pt>
                <c:pt idx="3">
                  <c:v>331.6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DCF0F0"/>
            </a:solidFill>
          </c:spPr>
          <c:invertIfNegative val="0"/>
          <c:dLbls>
            <c:dLbl>
              <c:idx val="0"/>
              <c:layout>
                <c:manualLayout>
                  <c:x val="1.3146413048628696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15979199215024E-2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0779656254906E-2"/>
                  <c:y val="-2.5260934945365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467024173827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55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1008.5</c:v>
                </c:pt>
                <c:pt idx="1">
                  <c:v>1021.6</c:v>
                </c:pt>
                <c:pt idx="2">
                  <c:v>1057.8</c:v>
                </c:pt>
                <c:pt idx="3">
                  <c:v>1099.5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2657536"/>
        <c:axId val="274036352"/>
        <c:axId val="0"/>
      </c:bar3DChart>
      <c:catAx>
        <c:axId val="4626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5505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74036352"/>
        <c:crosses val="autoZero"/>
        <c:auto val="1"/>
        <c:lblAlgn val="ctr"/>
        <c:lblOffset val="100"/>
        <c:noMultiLvlLbl val="0"/>
      </c:catAx>
      <c:valAx>
        <c:axId val="274036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626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DCF0F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3287121242277964E-2"/>
                  <c:y val="3.5273858460171093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55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63115543496581E-2"/>
                  <c:y val="-3.5273858460172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84895854066039E-2"/>
                  <c:y val="-3.5273858460172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044507764235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55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172.8</c:v>
                </c:pt>
                <c:pt idx="1">
                  <c:v>172.8</c:v>
                </c:pt>
                <c:pt idx="2">
                  <c:v>172.8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167373"/>
            </a:solidFill>
            <a:ln>
              <a:noFill/>
            </a:ln>
          </c:spPr>
          <c:invertIfNegative val="1"/>
          <c:dLbls>
            <c:dLbl>
              <c:idx val="0"/>
              <c:layout>
                <c:manualLayout>
                  <c:x val="3.328712124227796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65340931708491E-2"/>
                  <c:y val="-3.5273858460171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84895854066039E-2"/>
                  <c:y val="-1.058215753805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04286961850698E-2"/>
                  <c:y val="-1.410954338406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303.39999999999998</c:v>
                </c:pt>
                <c:pt idx="1">
                  <c:v>171.6</c:v>
                </c:pt>
                <c:pt idx="2">
                  <c:v>152.30000000000001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DCF0F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9126231086993238E-2"/>
                  <c:y val="-4.177174758360183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55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28292660632063E-2"/>
                  <c:y val="-4.882651927563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448011397562736E-2"/>
                  <c:y val="-3.824436173758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84895854065963E-2"/>
                  <c:y val="-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55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63.1</c:v>
                </c:pt>
                <c:pt idx="1">
                  <c:v>6.5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0"/>
        <c:shape val="cylinder"/>
        <c:axId val="464206848"/>
        <c:axId val="464158720"/>
        <c:axId val="0"/>
      </c:bar3DChart>
      <c:catAx>
        <c:axId val="46420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158720"/>
        <c:crosses val="autoZero"/>
        <c:auto val="1"/>
        <c:lblAlgn val="ctr"/>
        <c:lblOffset val="100"/>
        <c:noMultiLvlLbl val="0"/>
      </c:catAx>
      <c:valAx>
        <c:axId val="464158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64206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35" cy="4968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26" y="0"/>
            <a:ext cx="2946934" cy="4968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41C03B97-AE97-44D8-A479-2AF718634A52}" type="datetimeFigureOut">
              <a:rPr lang="ru-RU" smtClean="0"/>
              <a:t>13.02.2026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325"/>
            <a:ext cx="2946935" cy="496890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26" y="9431325"/>
            <a:ext cx="2946934" cy="496890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FEDFF541-78EF-4806-85CD-68BF75683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35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6491"/>
          </a:xfrm>
          <a:prstGeom prst="rect">
            <a:avLst/>
          </a:prstGeom>
        </p:spPr>
        <p:txBody>
          <a:bodyPr vert="horz" lIns="92133" tIns="46066" rIns="92133" bIns="4606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8" cy="496491"/>
          </a:xfrm>
          <a:prstGeom prst="rect">
            <a:avLst/>
          </a:prstGeom>
        </p:spPr>
        <p:txBody>
          <a:bodyPr vert="horz" lIns="92133" tIns="46066" rIns="92133" bIns="46066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13.02.2026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3" tIns="46066" rIns="92133" bIns="4606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2133" tIns="46066" rIns="92133" bIns="460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6491"/>
          </a:xfrm>
          <a:prstGeom prst="rect">
            <a:avLst/>
          </a:prstGeom>
        </p:spPr>
        <p:txBody>
          <a:bodyPr vert="horz" lIns="92133" tIns="46066" rIns="92133" bIns="4606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6491"/>
          </a:xfrm>
          <a:prstGeom prst="rect">
            <a:avLst/>
          </a:prstGeom>
        </p:spPr>
        <p:txBody>
          <a:bodyPr vert="horz" lIns="92133" tIns="46066" rIns="92133" bIns="46066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68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9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6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027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41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96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09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76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9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34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50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4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590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98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98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64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07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48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0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26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63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867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534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47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434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75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51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46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081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62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431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5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42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02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28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186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895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40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682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403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85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584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173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8379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013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583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1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5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8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1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13.02.2026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53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#P758"/><Relationship Id="rId4" Type="http://schemas.openxmlformats.org/officeDocument/2006/relationships/hyperlink" Target="#P65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850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84A728C4367F7D5F43A45B8CF5DD066F20C9A8B391896777E8CDEF38D7D7A840051D88FB24B8FB52CE491A3F84D4DC68DF9CFBFBBE52652Fh8C4G" TargetMode="External"/><Relationship Id="rId4" Type="http://schemas.openxmlformats.org/officeDocument/2006/relationships/hyperlink" Target="consultantplus://offline/ref=84A728C4367F7D5F43A44581E3B1516327C6F4BA908E6820B092B46580DEA2174252D1AB60EDF454C95C4F6FDE83D168hDCC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P176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#P599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#P278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P450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#P589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753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hyperlink" Target="#P328"/><Relationship Id="rId4" Type="http://schemas.openxmlformats.org/officeDocument/2006/relationships/hyperlink" Target="consultantplus://offline/ref=1EED0CC6278EA52F4D86C770CF61F0CFDB4C18912EE6CEBD84DC525E7597EB05FE5FEB1F12B37C3A721A32C5B4mCp5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P473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365" y="899884"/>
            <a:ext cx="6883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Проект бюджета муниципального образования "Городской округ "Город Нарьян-Мар" на </a:t>
            </a:r>
            <a:r>
              <a:rPr lang="ru-RU" sz="28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2026 </a:t>
            </a:r>
            <a:r>
              <a:rPr lang="ru-RU" sz="28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год и </a:t>
            </a:r>
            <a:r>
              <a:rPr lang="ru-RU" sz="28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плановый </a:t>
            </a:r>
            <a:r>
              <a:rPr lang="ru-RU" sz="28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период 2027 </a:t>
            </a:r>
            <a:r>
              <a:rPr lang="ru-RU" sz="28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2028 годов </a:t>
            </a:r>
            <a:endParaRPr lang="ru-RU" sz="28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9" y="123478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6800" y="123478"/>
            <a:ext cx="326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8" name="Picture 6" descr="https://www.adm-nmar.ru/upload/iblock/cc3/nmeep3sh9a463s05gp7oq7wfyo3qkiuj/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00740"/>
            <a:ext cx="2300856" cy="153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adm-nmar.ru/upload/iblock/960/hnxiwugfm4132fkd4tffa53m5ciofnp0/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3" y="3123595"/>
            <a:ext cx="2266553" cy="1510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01816"/>
            <a:ext cx="2675027" cy="153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22871"/>
              </p:ext>
            </p:extLst>
          </p:nvPr>
        </p:nvGraphicFramePr>
        <p:xfrm>
          <a:off x="140701" y="483518"/>
          <a:ext cx="8967803" cy="4164675"/>
        </p:xfrm>
        <a:graphic>
          <a:graphicData uri="http://schemas.openxmlformats.org/drawingml/2006/table">
            <a:tbl>
              <a:tblPr/>
              <a:tblGrid>
                <a:gridCol w="5935396"/>
                <a:gridCol w="1088193"/>
                <a:gridCol w="1006652"/>
                <a:gridCol w="9375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1 021 571,3</a:t>
                      </a:r>
                      <a:endParaRPr lang="ru-RU" sz="12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1 057 836,8</a:t>
                      </a:r>
                      <a:endParaRPr lang="ru-RU" sz="12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1 099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468,5</a:t>
                      </a:r>
                      <a:endParaRPr lang="ru-RU" sz="12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767 586,4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796 732,9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834 948,7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9 738,8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13 252,6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13 823,7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5 188,6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7 060,7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7 365,0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26,6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37,8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5 330,9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7 254,3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7 566,9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- 807,3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- 1 098,7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- 1 146,0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138 277,0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140 179,6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141 940,7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130 801,0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132 370,6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826,7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122 560,5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r>
                        <a:rPr lang="ru-RU" sz="1000" b="0" i="1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031,3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125 395,6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8 240,5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8 339,3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8 431,1</a:t>
                      </a:r>
                      <a:endParaRPr lang="ru-RU" sz="1000" b="0" i="1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4 638,0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4 741,0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4 806,0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2 838,0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3 068,0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3 308,0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94" y="-2214"/>
            <a:ext cx="216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ДОХОДЫ 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90095"/>
              </p:ext>
            </p:extLst>
          </p:nvPr>
        </p:nvGraphicFramePr>
        <p:xfrm>
          <a:off x="107504" y="483518"/>
          <a:ext cx="8856663" cy="4032448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2800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342402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32 679,8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33 184,8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33 700,2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5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12 791,8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13 098,8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13 413,2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58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19 888,0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20 086,0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20 287,0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59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34 745,0 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35 495,0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36 153,0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75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36 375,8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36 879,3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36 845,5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65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16 895,5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17 436,2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17 436,0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283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по соглашениям об установлении сервитута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75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19 480,3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19 443,1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19 409,5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432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111,8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894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2 056,7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2 056,7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2 056,7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94" y="-2214"/>
            <a:ext cx="216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ДОХОДЫ 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4006"/>
              </p:ext>
            </p:extLst>
          </p:nvPr>
        </p:nvGraphicFramePr>
        <p:xfrm>
          <a:off x="45742" y="464560"/>
          <a:ext cx="9062761" cy="4077242"/>
        </p:xfrm>
        <a:graphic>
          <a:graphicData uri="http://schemas.openxmlformats.org/drawingml/2006/table">
            <a:tbl>
              <a:tblPr/>
              <a:tblGrid>
                <a:gridCol w="6139291"/>
                <a:gridCol w="979255"/>
                <a:gridCol w="994088"/>
                <a:gridCol w="950127"/>
              </a:tblGrid>
              <a:tr h="50012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257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539 350,4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350 886,1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331 634,2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1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172 846,5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172 846,5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172 846,5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303 357,9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171 595,9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r>
                        <a:rPr lang="ru-RU" sz="1200" b="1" i="0" u="sng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299,0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77 679,9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17 914,2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19 296,9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8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103 092,8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103 092,8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092,8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104 671,0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49 206,2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49 206,2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63 146,0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6 443,7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6 488,7</a:t>
                      </a:r>
                      <a:endParaRPr lang="ru-RU" sz="12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63 013,8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6 439,8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6 484,8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132,2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2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  <a:endParaRPr lang="ru-RU" sz="1300" b="1" i="0" u="none" strike="noStrike" cap="all" baseline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1 560 921,7</a:t>
                      </a:r>
                      <a:endParaRPr lang="ru-RU" sz="13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1 408 722,9</a:t>
                      </a:r>
                      <a:endParaRPr lang="ru-RU" sz="13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1 431 102,7</a:t>
                      </a:r>
                      <a:endParaRPr lang="ru-RU" sz="13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94" y="-2214"/>
            <a:ext cx="216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ДОХОДЫ 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Капля 55"/>
          <p:cNvSpPr/>
          <p:nvPr/>
        </p:nvSpPr>
        <p:spPr>
          <a:xfrm rot="8211728">
            <a:off x="6893263" y="1365783"/>
            <a:ext cx="432000" cy="432000"/>
          </a:xfrm>
          <a:prstGeom prst="teardrop">
            <a:avLst>
              <a:gd name="adj" fmla="val 121458"/>
            </a:avLst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Капля 56"/>
          <p:cNvSpPr/>
          <p:nvPr/>
        </p:nvSpPr>
        <p:spPr>
          <a:xfrm rot="8211728">
            <a:off x="6929264" y="1400091"/>
            <a:ext cx="360000" cy="360000"/>
          </a:xfrm>
          <a:prstGeom prst="teardrop">
            <a:avLst>
              <a:gd name="adj" fmla="val 121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Капля 53"/>
          <p:cNvSpPr/>
          <p:nvPr/>
        </p:nvSpPr>
        <p:spPr>
          <a:xfrm rot="8211728">
            <a:off x="4733317" y="1375047"/>
            <a:ext cx="432000" cy="432000"/>
          </a:xfrm>
          <a:prstGeom prst="teardrop">
            <a:avLst>
              <a:gd name="adj" fmla="val 121458"/>
            </a:avLst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Капля 54"/>
          <p:cNvSpPr/>
          <p:nvPr/>
        </p:nvSpPr>
        <p:spPr>
          <a:xfrm rot="8211728">
            <a:off x="4769318" y="1409355"/>
            <a:ext cx="360000" cy="360000"/>
          </a:xfrm>
          <a:prstGeom prst="teardrop">
            <a:avLst>
              <a:gd name="adj" fmla="val 121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Капля 40"/>
          <p:cNvSpPr/>
          <p:nvPr/>
        </p:nvSpPr>
        <p:spPr>
          <a:xfrm rot="8211728">
            <a:off x="2141029" y="1366367"/>
            <a:ext cx="432000" cy="432000"/>
          </a:xfrm>
          <a:prstGeom prst="teardrop">
            <a:avLst>
              <a:gd name="adj" fmla="val 121458"/>
            </a:avLst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Капля 52"/>
          <p:cNvSpPr/>
          <p:nvPr/>
        </p:nvSpPr>
        <p:spPr>
          <a:xfrm rot="8211728">
            <a:off x="2177030" y="1400675"/>
            <a:ext cx="360000" cy="360000"/>
          </a:xfrm>
          <a:prstGeom prst="teardrop">
            <a:avLst>
              <a:gd name="adj" fmla="val 121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rot="8211728">
            <a:off x="124805" y="1415560"/>
            <a:ext cx="432000" cy="432000"/>
          </a:xfrm>
          <a:prstGeom prst="teardrop">
            <a:avLst>
              <a:gd name="adj" fmla="val 121458"/>
            </a:avLst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8211728">
            <a:off x="160806" y="1449868"/>
            <a:ext cx="360000" cy="360000"/>
          </a:xfrm>
          <a:prstGeom prst="teardrop">
            <a:avLst>
              <a:gd name="adj" fmla="val 121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355" y="4860850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3" y="1521868"/>
            <a:ext cx="24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5" y="1483047"/>
            <a:ext cx="219086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ikasatkina\Desktop\Бюджеты\24-26\Фон\Обще гос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37" y="1481356"/>
            <a:ext cx="275586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4" y="-2214"/>
            <a:ext cx="216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РАСХОДЫ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76070"/>
            <a:ext cx="1261884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ЖКХ  </a:t>
            </a:r>
          </a:p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(39%)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617,4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481,3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2028– 468,6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276070"/>
            <a:ext cx="2141933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55050"/>
                </a:solidFill>
                <a:latin typeface="Monotype Corsiva" pitchFamily="66" charset="0"/>
              </a:rPr>
              <a:t>Общегосударственные </a:t>
            </a:r>
            <a:endParaRPr lang="ru-RU" b="1" dirty="0" smtClean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055050"/>
                </a:solidFill>
                <a:latin typeface="Monotype Corsiva" pitchFamily="66" charset="0"/>
              </a:rPr>
              <a:t>в</a:t>
            </a:r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опросы  (29%)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 414,9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 446,1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 – 450,9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276070"/>
            <a:ext cx="1718740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Национальная</a:t>
            </a:r>
          </a:p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Экономика  (27%)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421,7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371,</a:t>
            </a:r>
            <a:r>
              <a:rPr lang="en-US" sz="1400" b="1" dirty="0" smtClean="0">
                <a:solidFill>
                  <a:srgbClr val="16648C"/>
                </a:solidFill>
                <a:latin typeface="Monotype Corsiva" pitchFamily="66" charset="0"/>
              </a:rPr>
              <a:t>9</a:t>
            </a:r>
            <a:endParaRPr lang="ru-RU" sz="1400" b="1" dirty="0" smtClean="0">
              <a:solidFill>
                <a:srgbClr val="16648C"/>
              </a:solidFill>
              <a:latin typeface="Monotype Corsiva" pitchFamily="66" charset="0"/>
            </a:endParaRP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 – 391,3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pic>
        <p:nvPicPr>
          <p:cNvPr id="2057" name="Picture 9" descr="C:\Users\ikasatkina\Desktop\Бюджеты\24-26\Фон\Соц. полити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29" y="1472092"/>
            <a:ext cx="24387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35492" y="1277058"/>
            <a:ext cx="1505540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55050"/>
                </a:solidFill>
                <a:latin typeface="Monotype Corsiva" pitchFamily="66" charset="0"/>
              </a:rPr>
              <a:t>Социальная </a:t>
            </a:r>
            <a:endParaRPr lang="ru-RU" b="1" dirty="0" smtClean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Политика (5%)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82,4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72,4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 – 52,4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2903029"/>
            <a:ext cx="1266693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Образование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6,3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5,3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 – 5,3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640" y="2903029"/>
            <a:ext cx="1500732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Национальная </a:t>
            </a:r>
          </a:p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безопасность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26,</a:t>
            </a:r>
            <a:r>
              <a:rPr lang="en-US" b="1" u="sng" dirty="0" smtClean="0">
                <a:solidFill>
                  <a:srgbClr val="16648C"/>
                </a:solidFill>
                <a:latin typeface="Monotype Corsiva" pitchFamily="66" charset="0"/>
              </a:rPr>
              <a:t>0</a:t>
            </a:r>
            <a:endParaRPr lang="ru-RU" b="1" u="sng" dirty="0" smtClean="0">
              <a:solidFill>
                <a:srgbClr val="16648C"/>
              </a:solidFill>
              <a:latin typeface="Monotype Corsiva" pitchFamily="66" charset="0"/>
            </a:endParaRP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2027 – 5,1</a:t>
            </a:r>
          </a:p>
          <a:p>
            <a:r>
              <a:rPr lang="ru-RU" sz="1400" b="1" dirty="0" smtClean="0">
                <a:solidFill>
                  <a:srgbClr val="16648C"/>
                </a:solidFill>
                <a:latin typeface="Monotype Corsiva" pitchFamily="66" charset="0"/>
              </a:rPr>
              <a:t>2028 – 5,2</a:t>
            </a:r>
            <a:endParaRPr lang="ru-RU" sz="14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9952" y="2935272"/>
            <a:ext cx="21516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55050"/>
                </a:solidFill>
                <a:latin typeface="Monotype Corsiva" pitchFamily="66" charset="0"/>
              </a:rPr>
              <a:t>Обслуживание </a:t>
            </a:r>
            <a:endParaRPr lang="ru-RU" b="1" dirty="0" smtClean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мун.долга</a:t>
            </a:r>
            <a:endParaRPr lang="ru-RU" b="1" dirty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0,00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2027 – 0,00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2028 – 0,2</a:t>
            </a:r>
            <a:endParaRPr lang="ru-RU" sz="12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5816" y="2933806"/>
            <a:ext cx="105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СМИ</a:t>
            </a: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0,7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2027 – 0,7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2028 – 0,7</a:t>
            </a:r>
            <a:endParaRPr lang="ru-RU" sz="12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00261" y="13535"/>
            <a:ext cx="5437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2709" y="2839252"/>
            <a:ext cx="8657763" cy="0"/>
          </a:xfrm>
          <a:prstGeom prst="line">
            <a:avLst/>
          </a:prstGeom>
          <a:ln w="19050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309916" y="4516834"/>
            <a:ext cx="5854372" cy="0"/>
          </a:xfrm>
          <a:prstGeom prst="line">
            <a:avLst/>
          </a:prstGeom>
          <a:ln w="19050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42" y="4878847"/>
            <a:ext cx="3945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55050"/>
                </a:solidFill>
                <a:latin typeface="Monotype Corsiva" pitchFamily="66" charset="0"/>
                <a:cs typeface="Arial" pitchFamily="34" charset="0"/>
              </a:rPr>
              <a:t>Условно утвержденные расходы : 2027 год – 30,9 </a:t>
            </a:r>
            <a:r>
              <a:rPr lang="ru-RU" sz="1000" b="1" dirty="0">
                <a:solidFill>
                  <a:srgbClr val="055050"/>
                </a:solidFill>
                <a:latin typeface="Monotype Corsiva" pitchFamily="66" charset="0"/>
                <a:cs typeface="Arial" pitchFamily="34" charset="0"/>
              </a:rPr>
              <a:t>млн </a:t>
            </a:r>
            <a:r>
              <a:rPr lang="ru-RU" sz="1000" b="1" dirty="0" smtClean="0">
                <a:solidFill>
                  <a:srgbClr val="055050"/>
                </a:solidFill>
                <a:latin typeface="Monotype Corsiva" pitchFamily="66" charset="0"/>
                <a:cs typeface="Arial" pitchFamily="34" charset="0"/>
              </a:rPr>
              <a:t>₽, 2028 год </a:t>
            </a:r>
            <a:r>
              <a:rPr lang="ru-RU" sz="1000" b="1" dirty="0">
                <a:solidFill>
                  <a:srgbClr val="055050"/>
                </a:solidFill>
                <a:latin typeface="Monotype Corsiva" pitchFamily="66" charset="0"/>
                <a:cs typeface="Arial" pitchFamily="34" charset="0"/>
              </a:rPr>
              <a:t>– </a:t>
            </a:r>
            <a:r>
              <a:rPr lang="ru-RU" sz="1000" b="1" dirty="0" smtClean="0">
                <a:solidFill>
                  <a:srgbClr val="055050"/>
                </a:solidFill>
                <a:latin typeface="Monotype Corsiva" pitchFamily="66" charset="0"/>
                <a:cs typeface="Arial" pitchFamily="34" charset="0"/>
              </a:rPr>
              <a:t>64,1млн ₽</a:t>
            </a:r>
            <a:endParaRPr lang="ru-RU" sz="1000" b="1" dirty="0">
              <a:solidFill>
                <a:srgbClr val="05505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0000" y="720000"/>
            <a:ext cx="2516874" cy="432050"/>
          </a:xfrm>
          <a:prstGeom prst="roundRect">
            <a:avLst/>
          </a:prstGeom>
          <a:solidFill>
            <a:srgbClr val="05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–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1 570,9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40000" y="720000"/>
            <a:ext cx="2516874" cy="432050"/>
          </a:xfrm>
          <a:prstGeom prst="roundRect">
            <a:avLst/>
          </a:prstGeom>
          <a:solidFill>
            <a:srgbClr val="05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–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1 415,2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120000" y="720000"/>
            <a:ext cx="2516874" cy="432050"/>
          </a:xfrm>
          <a:prstGeom prst="roundRect">
            <a:avLst/>
          </a:prstGeom>
          <a:solidFill>
            <a:srgbClr val="05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–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1 440,2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2931790"/>
            <a:ext cx="1711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Культура</a:t>
            </a:r>
            <a:endParaRPr lang="ru-RU" b="1" dirty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0,6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2027 – 0,6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2028 – 0,6</a:t>
            </a:r>
            <a:endParaRPr lang="ru-RU" sz="12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78437" y="2981878"/>
            <a:ext cx="1711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55050"/>
                </a:solidFill>
                <a:latin typeface="Monotype Corsiva" pitchFamily="66" charset="0"/>
              </a:rPr>
              <a:t>Спорт</a:t>
            </a:r>
            <a:endParaRPr lang="ru-RU" b="1" dirty="0">
              <a:solidFill>
                <a:srgbClr val="055050"/>
              </a:solidFill>
              <a:latin typeface="Monotype Corsiva" pitchFamily="66" charset="0"/>
            </a:endParaRPr>
          </a:p>
          <a:p>
            <a:r>
              <a:rPr lang="ru-RU" b="1" u="sng" dirty="0" smtClean="0">
                <a:solidFill>
                  <a:srgbClr val="16648C"/>
                </a:solidFill>
                <a:latin typeface="Monotype Corsiva" pitchFamily="66" charset="0"/>
              </a:rPr>
              <a:t>2026 – 0,9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2027 – 0,9</a:t>
            </a:r>
          </a:p>
          <a:p>
            <a:r>
              <a:rPr lang="ru-RU" sz="1200" b="1" dirty="0" smtClean="0">
                <a:solidFill>
                  <a:srgbClr val="16648C"/>
                </a:solidFill>
                <a:latin typeface="Monotype Corsiva" pitchFamily="66" charset="0"/>
              </a:rPr>
              <a:t>2028 – 0,9</a:t>
            </a:r>
            <a:endParaRPr lang="ru-RU" sz="1200" b="1" dirty="0">
              <a:solidFill>
                <a:srgbClr val="16648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50986"/>
              </p:ext>
            </p:extLst>
          </p:nvPr>
        </p:nvGraphicFramePr>
        <p:xfrm>
          <a:off x="107506" y="699542"/>
          <a:ext cx="8857231" cy="4109538"/>
        </p:xfrm>
        <a:graphic>
          <a:graphicData uri="http://schemas.openxmlformats.org/drawingml/2006/table">
            <a:tbl>
              <a:tblPr/>
              <a:tblGrid>
                <a:gridCol w="4573687"/>
                <a:gridCol w="508187"/>
                <a:gridCol w="508187"/>
                <a:gridCol w="1088973"/>
                <a:gridCol w="1161571"/>
                <a:gridCol w="1016626"/>
              </a:tblGrid>
              <a:tr h="4825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228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sng" strike="noStrike" cap="all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300" b="1" i="0" u="sng" strike="noStrike" cap="all" baseline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1 570 939,6</a:t>
                      </a:r>
                      <a:endParaRPr lang="ru-RU" sz="13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1 415 239,3</a:t>
                      </a:r>
                      <a:endParaRPr lang="ru-RU" sz="13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1 440 223,4</a:t>
                      </a:r>
                      <a:endParaRPr lang="ru-RU" sz="13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414 948,6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446 064,4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450 855,3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6 690,6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6 630,6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6 690,6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42 434,6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41 754,9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41 853,9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208 319,0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208 214,6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208 214,6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132,2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53 119,6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51 083,8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51 617,9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360,0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372,0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380,0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10 000,0 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10 000,0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93 892,6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128 004,6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132 094,4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94" y="-2214"/>
            <a:ext cx="540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РАСХОДЫ (раздел, подраздел)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0528"/>
              </p:ext>
            </p:extLst>
          </p:nvPr>
        </p:nvGraphicFramePr>
        <p:xfrm>
          <a:off x="107504" y="470536"/>
          <a:ext cx="8929342" cy="4487011"/>
        </p:xfrm>
        <a:graphic>
          <a:graphicData uri="http://schemas.openxmlformats.org/drawingml/2006/table">
            <a:tbl>
              <a:tblPr/>
              <a:tblGrid>
                <a:gridCol w="4718924"/>
                <a:gridCol w="508154"/>
                <a:gridCol w="508154"/>
                <a:gridCol w="1177359"/>
                <a:gridCol w="1008152"/>
                <a:gridCol w="1008599"/>
              </a:tblGrid>
              <a:tr h="4867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432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26 049,9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5 129,9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5 200,9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655,9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25 086,2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4 821,8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4 892,5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4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307,8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308,1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308,4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421 663,2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371 854,9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391 285,2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Топливно-энергетический комплекс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81 768,4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77 161,8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80 248,3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80 248,3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257 380,0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286 253,7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305 684,0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5 353,0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5 352,9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5 352,9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617 398,5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481 281,5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468 581,5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Жилищное хозяйство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56 406,8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99 829,0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56 417,7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58 476,5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213 075,9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209 440,4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207 034,4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248 086,8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r>
                        <a:rPr lang="en-US" sz="11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423,4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203 070,6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94" y="-2214"/>
            <a:ext cx="540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РАСХОДЫ (раздел, подраздел)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30975"/>
              </p:ext>
            </p:extLst>
          </p:nvPr>
        </p:nvGraphicFramePr>
        <p:xfrm>
          <a:off x="107504" y="459451"/>
          <a:ext cx="8940732" cy="4467453"/>
        </p:xfrm>
        <a:graphic>
          <a:graphicData uri="http://schemas.openxmlformats.org/drawingml/2006/table">
            <a:tbl>
              <a:tblPr/>
              <a:tblGrid>
                <a:gridCol w="4855532"/>
                <a:gridCol w="504056"/>
                <a:gridCol w="551737"/>
                <a:gridCol w="1021710"/>
                <a:gridCol w="1021710"/>
                <a:gridCol w="985987"/>
              </a:tblGrid>
              <a:tr h="5314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6 312,3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5 324,5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5 337,3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1 330,9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410 ,1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422,9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616,5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616,5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616,5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4 364,9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4 297,9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4 297,9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625,3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629,3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629,1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82 364,1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72 418,2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52 372,7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45 397,0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45 397,0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en-US" sz="11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397,0</a:t>
                      </a:r>
                      <a:endParaRPr lang="ru-RU" sz="1100" b="0" i="0" u="none" strike="noStrike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17 797,3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6 395,9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6 669,5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18 857,1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20 312,6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312,7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312,7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306,2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915,3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915,3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915,3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662,0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691,1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718,8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255,5</a:t>
                      </a:r>
                      <a:endParaRPr lang="ru-RU" sz="11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30 930,0</a:t>
                      </a:r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64 071,8</a:t>
                      </a:r>
                      <a:endParaRPr lang="ru-RU" sz="11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96066" y="396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cap="all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3CA0A0"/>
                </a:solidFill>
                <a:latin typeface="Arial" pitchFamily="34" charset="0"/>
                <a:cs typeface="Arial" pitchFamily="34" charset="0"/>
              </a:rPr>
              <a:t> ₽</a:t>
            </a:r>
            <a:endParaRPr lang="ru-RU" sz="1200" dirty="0">
              <a:solidFill>
                <a:srgbClr val="3CA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94" y="-2214"/>
            <a:ext cx="540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РАСХОДЫ (раздел, подраздел)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467544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811" y="6121"/>
            <a:ext cx="561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32" y="627534"/>
            <a:ext cx="1933480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Программные расходы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7638" y="1717183"/>
            <a:ext cx="2088232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 год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1 436,4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7638" y="2833829"/>
            <a:ext cx="2088234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 год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1 213,5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Соединительная линия уступом 7"/>
          <p:cNvCxnSpPr>
            <a:stCxn id="4" idx="2"/>
            <a:endCxn id="5" idx="1"/>
          </p:cNvCxnSpPr>
          <p:nvPr/>
        </p:nvCxnSpPr>
        <p:spPr>
          <a:xfrm rot="16200000" flipH="1">
            <a:off x="861505" y="1643097"/>
            <a:ext cx="657601" cy="354666"/>
          </a:xfrm>
          <a:prstGeom prst="bentConnector2">
            <a:avLst/>
          </a:prstGeom>
          <a:ln w="19050">
            <a:solidFill>
              <a:srgbClr val="16737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31985" y="2530220"/>
            <a:ext cx="1116644" cy="354670"/>
          </a:xfrm>
          <a:prstGeom prst="bentConnector2">
            <a:avLst/>
          </a:prstGeom>
          <a:ln w="19050">
            <a:solidFill>
              <a:srgbClr val="16737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>
            <a:spLocks/>
          </p:cNvSpPr>
          <p:nvPr/>
        </p:nvSpPr>
        <p:spPr>
          <a:xfrm>
            <a:off x="3960000" y="4428000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молодежной политики, физической культуры и спорта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3960000" y="732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</a:t>
            </a: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960000" y="1254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предпринимательства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960000" y="1776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</a:t>
            </a: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3960000" y="2298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</a:t>
            </a: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60000" y="2820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</a:t>
            </a: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3960000" y="3342709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66703" y="3939135"/>
            <a:ext cx="2088234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 год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1 200,6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16200000" flipH="1">
            <a:off x="631982" y="3646866"/>
            <a:ext cx="1116645" cy="354667"/>
          </a:xfrm>
          <a:prstGeom prst="bentConnector3">
            <a:avLst>
              <a:gd name="adj1" fmla="val 99946"/>
            </a:avLst>
          </a:prstGeom>
          <a:ln w="19050">
            <a:solidFill>
              <a:srgbClr val="16737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3960000" y="3875086"/>
            <a:ext cx="5100304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 сохранение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336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76522"/>
              </p:ext>
            </p:extLst>
          </p:nvPr>
        </p:nvGraphicFramePr>
        <p:xfrm>
          <a:off x="0" y="519522"/>
          <a:ext cx="9144000" cy="448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3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600" b="1" dirty="0" smtClean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2026 год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2027 год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2028 год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478,6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487,2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475,0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715,5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49,8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495,3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497,7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167,5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167,5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164,2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63,0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51,6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51,9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 сохранение культуры на территории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молодежной политики, физической культуры и спорта на территории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1 436,4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1 213,4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1 200,6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5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97429"/>
              </p:ext>
            </p:extLst>
          </p:nvPr>
        </p:nvGraphicFramePr>
        <p:xfrm>
          <a:off x="32109" y="0"/>
          <a:ext cx="9108504" cy="502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8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доступными жилищно-коммунальными и бытовыми услугами населения города;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увеличение площади снесенного жилищного фонда, непригодного для проживания;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снижение риска возникновения чрезвычайных ситуаций для населения;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населения коммунальными услугами нормативного качества;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уровня обеспеченности жильем молодых семей и иных категорий граждан;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деятельности МКУ "Чистый город"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32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Text 0"/>
          <p:cNvSpPr/>
          <p:nvPr/>
        </p:nvSpPr>
        <p:spPr>
          <a:xfrm>
            <a:off x="327947" y="153297"/>
            <a:ext cx="8492525" cy="832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6786E"/>
                </a:solidFill>
                <a:effectLst/>
                <a:uLnTx/>
                <a:uFillTx/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Главный принцип — реалистичность и сбалансированность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6786E"/>
              </a:solidFill>
              <a:effectLst/>
              <a:uLnTx/>
              <a:uFillTx/>
            </a:endParaRPr>
          </a:p>
        </p:txBody>
      </p:sp>
      <p:sp>
        <p:nvSpPr>
          <p:cNvPr id="8" name="Text 1"/>
          <p:cNvSpPr/>
          <p:nvPr/>
        </p:nvSpPr>
        <p:spPr>
          <a:xfrm>
            <a:off x="832003" y="873377"/>
            <a:ext cx="7556421" cy="1842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Бюджет города сформирован на основе консервативного прогноза доходов и реального налогового потенциала. В 2024–2025 годах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удалось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A6E6E"/>
              </a:solidFill>
              <a:effectLst/>
              <a:uLnTx/>
              <a:uFillTx/>
              <a:ea typeface="Geist" pitchFamily="34" charset="-122"/>
              <a:cs typeface="Geist" pitchFamily="34" charset="-120"/>
            </a:endParaRPr>
          </a:p>
          <a:p>
            <a:pPr marL="285750" marR="0" lvl="0" indent="-28575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сохранить устойчивость 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сбалансированность системы</a:t>
            </a:r>
          </a:p>
          <a:p>
            <a:pPr marL="285750" marR="0" lvl="0" indent="-28575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нулевой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уровень просроченной задолженности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A6E6E"/>
              </a:solidFill>
              <a:effectLst/>
              <a:uLnTx/>
              <a:uFillTx/>
              <a:ea typeface="Geist" pitchFamily="34" charset="-122"/>
              <a:cs typeface="Geist" pitchFamily="34" charset="-120"/>
            </a:endParaRPr>
          </a:p>
          <a:p>
            <a:pPr marL="285750" marR="0" lvl="0" indent="-28575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ea typeface="Geist" pitchFamily="34" charset="-122"/>
                <a:cs typeface="Geist" pitchFamily="34" charset="-120"/>
              </a:rPr>
              <a:t>высокий рейтинг долговой устойчивости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A6E6E"/>
              </a:solidFill>
              <a:effectLst/>
              <a:uLnTx/>
              <a:uFillTx/>
            </a:endParaRPr>
          </a:p>
        </p:txBody>
      </p:sp>
      <p:sp>
        <p:nvSpPr>
          <p:cNvPr id="9" name="Shape 2"/>
          <p:cNvSpPr/>
          <p:nvPr/>
        </p:nvSpPr>
        <p:spPr>
          <a:xfrm>
            <a:off x="836980" y="2427734"/>
            <a:ext cx="2986122" cy="1185267"/>
          </a:xfrm>
          <a:prstGeom prst="roundRect">
            <a:avLst>
              <a:gd name="adj" fmla="val 12103"/>
            </a:avLst>
          </a:prstGeom>
          <a:solidFill>
            <a:srgbClr val="DCF0F0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0" name="Text 3"/>
          <p:cNvSpPr/>
          <p:nvPr/>
        </p:nvSpPr>
        <p:spPr>
          <a:xfrm>
            <a:off x="908571" y="2457261"/>
            <a:ext cx="291453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Сбалансированность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A6E6E"/>
              </a:solidFill>
              <a:effectLst/>
              <a:uLnTx/>
              <a:uFillTx/>
            </a:endParaRPr>
          </a:p>
        </p:txBody>
      </p:sp>
      <p:sp>
        <p:nvSpPr>
          <p:cNvPr id="11" name="Shape 5"/>
          <p:cNvSpPr/>
          <p:nvPr/>
        </p:nvSpPr>
        <p:spPr>
          <a:xfrm>
            <a:off x="4717227" y="2427734"/>
            <a:ext cx="2701856" cy="1185267"/>
          </a:xfrm>
          <a:prstGeom prst="roundRect">
            <a:avLst>
              <a:gd name="adj" fmla="val 12103"/>
            </a:avLst>
          </a:prstGeom>
          <a:solidFill>
            <a:srgbClr val="DCF0F0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2" name="Text 6"/>
          <p:cNvSpPr/>
          <p:nvPr/>
        </p:nvSpPr>
        <p:spPr>
          <a:xfrm>
            <a:off x="4749561" y="245506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Обязательства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A6E6E"/>
              </a:solidFill>
              <a:effectLst/>
              <a:uLnTx/>
              <a:uFillTx/>
            </a:endParaRPr>
          </a:p>
        </p:txBody>
      </p:sp>
      <p:sp>
        <p:nvSpPr>
          <p:cNvPr id="13" name="Shape 8"/>
          <p:cNvSpPr/>
          <p:nvPr/>
        </p:nvSpPr>
        <p:spPr>
          <a:xfrm>
            <a:off x="836980" y="3867894"/>
            <a:ext cx="6582103" cy="816293"/>
          </a:xfrm>
          <a:prstGeom prst="roundRect">
            <a:avLst>
              <a:gd name="adj" fmla="val 15422"/>
            </a:avLst>
          </a:prstGeom>
          <a:solidFill>
            <a:srgbClr val="DCF0F0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927786" y="3903210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Долг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A6E6E"/>
              </a:solidFill>
              <a:effectLst/>
              <a:uLnTx/>
              <a:uFillTx/>
            </a:endParaRPr>
          </a:p>
        </p:txBody>
      </p:sp>
      <p:sp>
        <p:nvSpPr>
          <p:cNvPr id="15" name="Text 10"/>
          <p:cNvSpPr/>
          <p:nvPr/>
        </p:nvSpPr>
        <p:spPr>
          <a:xfrm>
            <a:off x="895350" y="4215386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6E6E"/>
                </a:solidFill>
                <a:effectLst/>
                <a:uLnTx/>
                <a:uFillTx/>
                <a:latin typeface="Geist" pitchFamily="34" charset="0"/>
                <a:ea typeface="Geist" pitchFamily="34" charset="-122"/>
                <a:cs typeface="Geist" pitchFamily="34" charset="-120"/>
              </a:rPr>
              <a:t>Минимизирована долговая нагрузка и расходы на её обслуживание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6E6E"/>
              </a:solidFill>
              <a:effectLst/>
              <a:uLnTx/>
              <a:uFillTx/>
            </a:endParaRPr>
          </a:p>
        </p:txBody>
      </p:sp>
      <p:sp>
        <p:nvSpPr>
          <p:cNvPr id="16" name="Text 4"/>
          <p:cNvSpPr/>
          <p:nvPr/>
        </p:nvSpPr>
        <p:spPr>
          <a:xfrm>
            <a:off x="927786" y="2797310"/>
            <a:ext cx="325278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200" dirty="0">
                <a:solidFill>
                  <a:srgbClr val="0A6E6E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Устойчивая бюджетная система города</a:t>
            </a:r>
            <a:endParaRPr lang="en-US" sz="1200" dirty="0">
              <a:solidFill>
                <a:srgbClr val="0A6E6E"/>
              </a:solidFill>
            </a:endParaRPr>
          </a:p>
        </p:txBody>
      </p:sp>
      <p:sp>
        <p:nvSpPr>
          <p:cNvPr id="17" name="Text 7"/>
          <p:cNvSpPr/>
          <p:nvPr/>
        </p:nvSpPr>
        <p:spPr>
          <a:xfrm>
            <a:off x="4751695" y="2797310"/>
            <a:ext cx="302742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200" dirty="0">
                <a:solidFill>
                  <a:srgbClr val="0A6E6E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Все социальные обязательства выполняются в полном объёме</a:t>
            </a:r>
            <a:endParaRPr lang="en-US" sz="1200" dirty="0">
              <a:solidFill>
                <a:srgbClr val="0A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1509591"/>
              </p:ext>
            </p:extLst>
          </p:nvPr>
        </p:nvGraphicFramePr>
        <p:xfrm>
          <a:off x="35503" y="483523"/>
          <a:ext cx="9108502" cy="4326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2"/>
                <a:gridCol w="576064"/>
                <a:gridCol w="576064"/>
                <a:gridCol w="576064"/>
                <a:gridCol w="576064"/>
                <a:gridCol w="576064"/>
                <a:gridCol w="504056"/>
                <a:gridCol w="555244"/>
                <a:gridCol w="496210"/>
                <a:gridCol w="496210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5528" marR="5528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800" u="none" strike="noStrike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"Повышение уровня жизнеобеспечения и безопасности жизнедеятельности населения </a:t>
                      </a:r>
                      <a:endParaRPr lang="en-US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муниципального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2 548,8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4 265,3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11 662,4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5 915,4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8 421,1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  <a:endParaRPr lang="ru-RU" sz="800" dirty="0" smtClean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2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71859"/>
              </p:ext>
            </p:extLst>
          </p:nvPr>
        </p:nvGraphicFramePr>
        <p:xfrm>
          <a:off x="-2" y="483518"/>
          <a:ext cx="9108508" cy="3872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1550"/>
                <a:gridCol w="726595"/>
                <a:gridCol w="478414"/>
                <a:gridCol w="464670"/>
                <a:gridCol w="464670"/>
                <a:gridCol w="542115"/>
                <a:gridCol w="542115"/>
                <a:gridCol w="414385"/>
                <a:gridCol w="462197"/>
                <a:gridCol w="371797"/>
              </a:tblGrid>
              <a:tr h="1440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домов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2750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54548"/>
              </p:ext>
            </p:extLst>
          </p:nvPr>
        </p:nvGraphicFramePr>
        <p:xfrm>
          <a:off x="86907" y="555526"/>
          <a:ext cx="9036499" cy="4408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0579"/>
                <a:gridCol w="713920"/>
                <a:gridCol w="423658"/>
                <a:gridCol w="508162"/>
                <a:gridCol w="508162"/>
                <a:gridCol w="388718"/>
                <a:gridCol w="471701"/>
                <a:gridCol w="555269"/>
                <a:gridCol w="475945"/>
                <a:gridCol w="43038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86E"/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безопасности эксплуатации автомобильных дорог местного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значения и доступности общественных транспортных услуг"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междворовых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 кв.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предоставления качественных услуг потребителям в сфере жилищно-коммунального хозяйства и степени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реализованных муниципальным образованием в отчетном году мероприятий по подготовке объектов коммунальной инфраструктуры к эксплуатации в осенне-зимний период с участием средств окружного бюджета, от запланированного количества мероприятий, предусмотренных соглашением о предоставлении субсидии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81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рамках реализации регионального проекта "Региональная программа "Модернизация систем коммунальной инфраструктуры Ненецкого автономного округа на 2023 - 2027 годы":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численности населения муниципального образования "Городской округ "Город Нарьян-Мар", для которого улучшится качество предоставляемых коммунальных услуг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6 343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6 343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6 343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6 343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6 343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5</a:t>
                      </a: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неустраненных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6778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40489"/>
              </p:ext>
            </p:extLst>
          </p:nvPr>
        </p:nvGraphicFramePr>
        <p:xfrm>
          <a:off x="6880" y="555526"/>
          <a:ext cx="9018553" cy="4345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723"/>
                <a:gridCol w="686547"/>
                <a:gridCol w="506985"/>
                <a:gridCol w="512236"/>
                <a:gridCol w="512236"/>
                <a:gridCol w="512236"/>
                <a:gridCol w="512236"/>
                <a:gridCol w="439059"/>
                <a:gridCol w="439059"/>
                <a:gridCol w="51223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6</a:t>
                      </a: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"Создание дополнительных условий для обеспечения жилищных прав граждан,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проживающих в МО "Городской округ "Город Нарьян-Мар"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 в соответствии с </a:t>
                      </a:r>
                      <a:r>
                        <a:rPr lang="ru-RU" sz="800" u="none" strike="noStrike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  <a:hlinkClick r:id="rId4"/>
                        </a:rPr>
                        <a:t>законом</a:t>
                      </a: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Ненецкого автономного округа от 29.10.2018 N 3-ОЗ "О создании дополнительных условий для расселения граждан из жилых помещений в домах, признанных аварийными, и порядке наделения органов местного самоуправления отдельными государственными полномочиями Ненецкого автономного округа"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"Обеспечение устойчивого сокращения непригодного для проживания жилищного фонда"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333,7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282,1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помещений/ площадь расселенного непригодного для проживания жилищного фонда в соответствии со </a:t>
                      </a:r>
                      <a:r>
                        <a:rPr lang="ru-RU" sz="800" u="none" strike="noStrike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  <a:hlinkClick r:id="rId5"/>
                        </a:rPr>
                        <a:t>статьей 32</a:t>
                      </a: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Жилищного кодекса Российской Федерации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161,6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371,3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1 670,6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706,3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"Жилье"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шт./ кв. м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976,1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" y="114186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027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adm-nmar.ru/upload/iblock/b18/dj3u3yzvz1wgktnv1gf969jyzlx62c7c/adm_nmar_2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36559"/>
          <a:stretch/>
        </p:blipFill>
        <p:spPr bwMode="auto">
          <a:xfrm>
            <a:off x="6413770" y="0"/>
            <a:ext cx="27302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" y="0"/>
            <a:ext cx="678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</a:t>
            </a:r>
            <a:r>
              <a:rPr lang="ru-RU" sz="1600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600" b="1" cap="all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05501"/>
              </p:ext>
            </p:extLst>
          </p:nvPr>
        </p:nvGraphicFramePr>
        <p:xfrm>
          <a:off x="14286" y="1563638"/>
          <a:ext cx="6609255" cy="35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101,0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56,4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58,5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26,1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334,5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366,5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385,9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5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128,3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50,3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48,1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75,3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323528" y="663141"/>
            <a:ext cx="2016224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715,5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2289076" y="663141"/>
            <a:ext cx="20669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495,3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4306064" y="667034"/>
            <a:ext cx="199412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497,7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8794" y="14672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 для проживания граждан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37142"/>
              </p:ext>
            </p:extLst>
          </p:nvPr>
        </p:nvGraphicFramePr>
        <p:xfrm>
          <a:off x="2829755" y="1923678"/>
          <a:ext cx="6252114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содержания жилищного фонда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(вывоз стоков)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жилищно-коммунальными и бытовыми услугами</a:t>
                      </a:r>
                      <a:endParaRPr lang="ru-RU" sz="14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46,4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49,5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400" b="1" u="none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"Переселение граждан из жилищного фонда, признанного непригодным для проживания и/или с высоким уровнем износа"</a:t>
                      </a:r>
                      <a:endParaRPr lang="ru-RU" sz="14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u="none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47,7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1" u="none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3131840" y="771550"/>
            <a:ext cx="199412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101,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5004048" y="771550"/>
            <a:ext cx="1944216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56,4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1" name="Параллелограмм 10"/>
          <p:cNvSpPr/>
          <p:nvPr/>
        </p:nvSpPr>
        <p:spPr>
          <a:xfrm>
            <a:off x="6876256" y="771550"/>
            <a:ext cx="1944216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58,5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www.adm-nmar.ru/upload/resize_cache/iblock/608/nt623pqfncpf8eu814ekx51vxb5efgvf/773_430_28131593fb84486e66f8caa38cc919c9e/Diana-foto-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8" r="26832"/>
          <a:stretch/>
        </p:blipFill>
        <p:spPr bwMode="auto">
          <a:xfrm>
            <a:off x="-1577" y="0"/>
            <a:ext cx="2629361" cy="51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147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безопасности </a:t>
            </a:r>
            <a:endParaRPr lang="ru-RU" b="1" dirty="0" smtClean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жизнедеятельности </a:t>
            </a:r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84110"/>
              </p:ext>
            </p:extLst>
          </p:nvPr>
        </p:nvGraphicFramePr>
        <p:xfrm>
          <a:off x="107504" y="1995686"/>
          <a:ext cx="6386960" cy="23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72000" indent="-72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744">
                <a:tc>
                  <a:txBody>
                    <a:bodyPr/>
                    <a:lstStyle/>
                    <a:p>
                      <a:pPr marL="72000" indent="-720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 в сфере гражданской обороны и чрезвычайных ситуаций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48">
                <a:tc>
                  <a:txBody>
                    <a:bodyPr/>
                    <a:lstStyle/>
                    <a:p>
                      <a:pPr marL="72000" indent="-72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356">
                <a:tc>
                  <a:txBody>
                    <a:bodyPr/>
                    <a:lstStyle/>
                    <a:p>
                      <a:pPr marL="72000" indent="-72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по предупреждению и ликвидации чрезвычайных ситуаций</a:t>
                      </a:r>
                      <a:endParaRPr lang="ru-RU" sz="14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пожарной безопасности</a:t>
                      </a:r>
                      <a:endParaRPr lang="ru-RU" sz="14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251520" y="663141"/>
            <a:ext cx="18002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26,1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001044" y="663141"/>
            <a:ext cx="1800964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1" name="Параллелограмм 10"/>
          <p:cNvSpPr/>
          <p:nvPr/>
        </p:nvSpPr>
        <p:spPr>
          <a:xfrm>
            <a:off x="3802008" y="663141"/>
            <a:ext cx="1778104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5,2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s://www.adm-nmar.ru/upload/iblock/ba5/sajt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7" r="21954"/>
          <a:stretch/>
        </p:blipFill>
        <p:spPr bwMode="auto">
          <a:xfrm>
            <a:off x="6688665" y="8229"/>
            <a:ext cx="2453797" cy="51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9913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</a:t>
            </a:r>
          </a:p>
          <a:p>
            <a:pPr algn="ctr"/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автомобильных дорог местного значения </a:t>
            </a:r>
          </a:p>
          <a:p>
            <a:pPr algn="ctr"/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и доступности общественных транспортных услуг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3203848" y="1059582"/>
            <a:ext cx="196554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334,5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5116056" y="1059582"/>
            <a:ext cx="1976224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366,5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1" name="Параллелограмм 10"/>
          <p:cNvSpPr/>
          <p:nvPr/>
        </p:nvSpPr>
        <p:spPr>
          <a:xfrm>
            <a:off x="7020272" y="1059582"/>
            <a:ext cx="197546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385,9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31973"/>
              </p:ext>
            </p:extLst>
          </p:nvPr>
        </p:nvGraphicFramePr>
        <p:xfrm>
          <a:off x="3150508" y="1851670"/>
          <a:ext cx="5822931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/>
                <a:gridCol w="1940977"/>
                <a:gridCol w="1940977"/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77,2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80,2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80,2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80868"/>
              </p:ext>
            </p:extLst>
          </p:nvPr>
        </p:nvGraphicFramePr>
        <p:xfrm>
          <a:off x="3172801" y="3507854"/>
          <a:ext cx="5822931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/>
                <a:gridCol w="1940977"/>
                <a:gridCol w="1940977"/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условий для приведения улично-дорожной сети и транспортной инфраструктуры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17,6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50,8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13585"/>
              </p:ext>
            </p:extLst>
          </p:nvPr>
        </p:nvGraphicFramePr>
        <p:xfrm>
          <a:off x="3150508" y="2643758"/>
          <a:ext cx="5822931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/>
                <a:gridCol w="1940977"/>
                <a:gridCol w="1940977"/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подведомственных казенных учреждений</a:t>
                      </a:r>
                      <a:endParaRPr lang="ru-RU" sz="14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201,9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197,6</a:t>
                      </a:r>
                      <a:endParaRPr lang="ru-RU" sz="14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197,9</a:t>
                      </a:r>
                      <a:endParaRPr lang="ru-RU" sz="1400" b="1" u="none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4" descr="https://www.adm-nmar.ru/upload/resize_cache/iblock/0d1/sxbzojspcorbg9xdbz0j5t75t8l798pf/773_430_27ed3219fa91e5b4a52e36970a1e57aba/ADM_04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55872"/>
          <a:stretch/>
        </p:blipFill>
        <p:spPr bwMode="auto">
          <a:xfrm>
            <a:off x="-5841" y="0"/>
            <a:ext cx="29936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97971"/>
              </p:ext>
            </p:extLst>
          </p:nvPr>
        </p:nvGraphicFramePr>
        <p:xfrm>
          <a:off x="3164749" y="4330863"/>
          <a:ext cx="5822931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/>
                <a:gridCol w="1940977"/>
                <a:gridCol w="1940977"/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мероприятий за счет средств муниципального дорожного фонда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37,8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37,9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37,9</a:t>
                      </a:r>
                      <a:endParaRPr lang="ru-RU" sz="14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24" y="2590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</a:t>
            </a:r>
            <a:endParaRPr lang="ru-RU" b="1" dirty="0" smtClean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потребителям </a:t>
            </a: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в сфере </a:t>
            </a:r>
            <a:r>
              <a:rPr lang="ru-RU" b="1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ЖКХ</a:t>
            </a:r>
            <a:endParaRPr lang="ru-RU" b="1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35496" y="987574"/>
            <a:ext cx="1944216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128,3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1835696" y="987574"/>
            <a:ext cx="177886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3491880" y="987574"/>
            <a:ext cx="1778104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66888"/>
              </p:ext>
            </p:extLst>
          </p:nvPr>
        </p:nvGraphicFramePr>
        <p:xfrm>
          <a:off x="35496" y="1779662"/>
          <a:ext cx="5472607" cy="8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/>
              </a:tblGrid>
              <a:tr h="542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 объектов коммунальной инфраструктуры к осенне-зимнему периоду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129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r>
                        <a:rPr lang="ru-RU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 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s://www.adm-nmar.ru/upload/iblock/69b/n2o8q5vv37289e9ptl8rsciv01rhz326/DSC_63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r="33012"/>
          <a:stretch/>
        </p:blipFill>
        <p:spPr bwMode="auto">
          <a:xfrm>
            <a:off x="5637232" y="0"/>
            <a:ext cx="3506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16290"/>
              </p:ext>
            </p:extLst>
          </p:nvPr>
        </p:nvGraphicFramePr>
        <p:xfrm>
          <a:off x="35497" y="2669989"/>
          <a:ext cx="5601736" cy="129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736"/>
              </a:tblGrid>
              <a:tr h="542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инфраструктурных проектов в сфере жилищно-коммунального хозяйства за счет средств, высвобождаемых в результате списания задолженности по бюджетному кредиту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129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  <a:r>
                        <a:rPr lang="ru-RU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 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70447"/>
              </p:ext>
            </p:extLst>
          </p:nvPr>
        </p:nvGraphicFramePr>
        <p:xfrm>
          <a:off x="35496" y="3973411"/>
          <a:ext cx="5544616" cy="107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542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Региональная программа "Модернизация систем коммунальной инфраструктуры Ненецкого автономного округа на 2023 - 2027 годы"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129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81,8</a:t>
                      </a:r>
                      <a:r>
                        <a:rPr lang="ru-RU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 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17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14513"/>
              </p:ext>
            </p:extLst>
          </p:nvPr>
        </p:nvGraphicFramePr>
        <p:xfrm>
          <a:off x="3329608" y="2139702"/>
          <a:ext cx="5400600" cy="235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мероприятий</a:t>
                      </a:r>
                      <a:endParaRPr lang="ru-RU" sz="16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701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и содержание мест захоронения</a:t>
                      </a:r>
                      <a:endParaRPr lang="ru-RU" sz="16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4865671"/>
                  </a:ext>
                </a:extLst>
              </a:tr>
              <a:tr h="70029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 Содержание (эксплуатация) имущества, находящегося в муниципальной собственности</a:t>
                      </a:r>
                      <a:endParaRPr lang="ru-RU" sz="1600" b="1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3131840" y="987574"/>
            <a:ext cx="187220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50,3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5004048" y="987574"/>
            <a:ext cx="187220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47,0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1" name="Параллелограмм 10"/>
          <p:cNvSpPr/>
          <p:nvPr/>
        </p:nvSpPr>
        <p:spPr>
          <a:xfrm>
            <a:off x="6876256" y="987574"/>
            <a:ext cx="1872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48,1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www.adm-nmar.ru/upload/iblock/0f4/74jlhwhgrabpinra30l3k0wyhkum3zr9/ADM_0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r="37735"/>
          <a:stretch/>
        </p:blipFill>
        <p:spPr bwMode="auto">
          <a:xfrm>
            <a:off x="0" y="0"/>
            <a:ext cx="30609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282" y="0"/>
            <a:ext cx="9136451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86521"/>
              </p:ext>
            </p:extLst>
          </p:nvPr>
        </p:nvGraphicFramePr>
        <p:xfrm>
          <a:off x="91472" y="483518"/>
          <a:ext cx="9010069" cy="4353380"/>
        </p:xfrm>
        <a:graphic>
          <a:graphicData uri="http://schemas.openxmlformats.org/drawingml/2006/table">
            <a:tbl>
              <a:tblPr/>
              <a:tblGrid>
                <a:gridCol w="3591177">
                  <a:extLst>
                    <a:ext uri="{9D8B030D-6E8A-4147-A177-3AD203B41FA5}"/>
                  </a:extLst>
                </a:gridCol>
                <a:gridCol w="662091"/>
                <a:gridCol w="864096"/>
                <a:gridCol w="792088"/>
                <a:gridCol w="720080"/>
                <a:gridCol w="836915"/>
                <a:gridCol w="792088"/>
                <a:gridCol w="751534"/>
              </a:tblGrid>
              <a:tr h="610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 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2026г.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2027г.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2028г.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extLst>
                  <a:ext uri="{0D108BD9-81ED-4DB2-BD59-A6C34878D82A}"/>
                </a:extLst>
              </a:tr>
              <a:tr h="27436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sng" strike="noStrike" dirty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23,923</a:t>
                      </a:r>
                      <a:endParaRPr lang="ru-RU" sz="110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24,161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24,018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23,949</a:t>
                      </a:r>
                      <a:endParaRPr lang="ru-RU" sz="110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23,878</a:t>
                      </a:r>
                      <a:endParaRPr lang="ru-RU" sz="110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23,807</a:t>
                      </a:r>
                      <a:endParaRPr lang="ru-RU" sz="110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прирост (убыль) человек</a:t>
                      </a:r>
                      <a:endParaRPr lang="ru-RU" sz="10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0,104</a:t>
                      </a:r>
                      <a:endParaRPr lang="ru-RU" sz="110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-0,027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-0,030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-0,026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-0,028</a:t>
                      </a:r>
                      <a:endParaRPr lang="ru-RU" sz="1100" i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-0,023</a:t>
                      </a:r>
                      <a:endParaRPr lang="ru-RU" sz="1100" i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0,583</a:t>
                      </a:r>
                      <a:endParaRPr lang="ru-RU" sz="110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-0,041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-0,046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-0,037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-0,050</a:t>
                      </a:r>
                      <a:endParaRPr lang="ru-RU" sz="1100" i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-0,041</a:t>
                      </a:r>
                      <a:endParaRPr lang="ru-RU" sz="1100" i="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sng" strike="noStrike" dirty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14,829</a:t>
                      </a:r>
                      <a:endParaRPr lang="ru-RU" sz="110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14,674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14,628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14,589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14,568</a:t>
                      </a:r>
                      <a:endParaRPr lang="ru-RU" sz="110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14,503</a:t>
                      </a:r>
                      <a:endParaRPr lang="ru-RU" sz="110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01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en-US" sz="9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9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15 573,7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16 779,4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19 160,3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19 946,6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20 746,8</a:t>
                      </a:r>
                      <a:endParaRPr lang="ru-RU" sz="1100" b="0" i="0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21 588,6</a:t>
                      </a:r>
                      <a:endParaRPr lang="ru-RU" sz="1100" b="0" i="0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Среднесписочная численность работников (без внешних совместителей)</a:t>
                      </a:r>
                      <a:r>
                        <a:rPr lang="ru-RU" sz="1000" b="1" i="0" u="sng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всех предприятий и организаций</a:t>
                      </a:r>
                      <a:endParaRPr lang="ru-RU" sz="10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13,967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13,694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13,709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13,726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13,732</a:t>
                      </a:r>
                      <a:endParaRPr lang="ru-RU" sz="1100" b="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13,744</a:t>
                      </a:r>
                      <a:endParaRPr lang="ru-RU" sz="1100" b="0" i="0" u="sng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102 791,3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113 701,9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129 833,7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 027,0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140 428,1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146 045,3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Прожиточный минимум на душу населения</a:t>
                      </a:r>
                      <a:endParaRPr lang="ru-RU" sz="1000" b="1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9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26 817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28 024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29 389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sng" strike="noStrik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30 565</a:t>
                      </a:r>
                      <a:endParaRPr lang="ru-RU" sz="1100" b="0" i="0" u="sng" strike="noStrik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31 787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33 059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6046" y="267494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Создание дополнительных условий для обеспечения жилищных прав граждан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61104"/>
              </p:ext>
            </p:extLst>
          </p:nvPr>
        </p:nvGraphicFramePr>
        <p:xfrm>
          <a:off x="251520" y="2621504"/>
          <a:ext cx="849694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77"/>
                <a:gridCol w="20507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жильем молодых семей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2026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18,9</a:t>
                      </a:r>
                      <a:r>
                        <a:rPr lang="en-US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2027год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r>
                        <a:rPr lang="en-US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 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гражданам компенсационных выплат в целях создания дополнительных условий для расселения граждан из жилых помещений в домах, признанных аварийными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56,4</a:t>
                      </a:r>
                      <a:r>
                        <a:rPr lang="ru-RU" sz="1600" b="1" baseline="0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</a:t>
                      </a:r>
                      <a:endParaRPr lang="ru-RU" sz="1600" b="1" dirty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араллелограмм 7"/>
          <p:cNvSpPr/>
          <p:nvPr/>
        </p:nvSpPr>
        <p:spPr>
          <a:xfrm>
            <a:off x="1608281" y="1253352"/>
            <a:ext cx="187220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75,3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3480489" y="1253352"/>
            <a:ext cx="187220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20,3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5352697" y="1253352"/>
            <a:ext cx="1872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96316"/>
              </p:ext>
            </p:extLst>
          </p:nvPr>
        </p:nvGraphicFramePr>
        <p:xfrm>
          <a:off x="35496" y="123478"/>
          <a:ext cx="90730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894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комфортной городской среды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  <a:endParaRPr lang="ru-RU" sz="1100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увеличение количества обустроенных дворовых территорий до 13 ед.;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увеличение количества обустроенных общественных территорий до 39 ед.;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00417"/>
              </p:ext>
            </p:extLst>
          </p:nvPr>
        </p:nvGraphicFramePr>
        <p:xfrm>
          <a:off x="17945" y="483518"/>
          <a:ext cx="9108502" cy="420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91919"/>
                <a:gridCol w="496210"/>
                <a:gridCol w="491991"/>
                <a:gridCol w="145994"/>
                <a:gridCol w="430070"/>
                <a:gridCol w="137027"/>
                <a:gridCol w="439037"/>
                <a:gridCol w="128060"/>
                <a:gridCol w="375996"/>
                <a:gridCol w="120214"/>
                <a:gridCol w="383842"/>
                <a:gridCol w="112368"/>
                <a:gridCol w="425323"/>
                <a:gridCol w="496210"/>
                <a:gridCol w="496210"/>
              </a:tblGrid>
              <a:tr h="22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52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дворовых и общественных территорий)"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5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 благоустроенных дворовых территорий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77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благоустроенных общественных территорий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38 004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50 657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78 657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97 517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111 627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111 627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111 627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111 627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14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благоустроенных дворовых территорий от общего количества дворовых территорий, подлежащих благоустройству в рамках муниципальной программы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45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парков)"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49048"/>
            <a:ext cx="449218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8012" y="2307403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076" y="1584128"/>
            <a:ext cx="65961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Обустройство а/с в районе ДОУ "Теремок"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Пешеходная зоны от ул. Заводской до ул. им. С.Н. Калмыкова"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Общественная территория между "ЦРР "ДС-Солнышко" и "КЦСОН"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013" y="3003798"/>
            <a:ext cx="6480210" cy="815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позволяет жителям самостоятельно определять и отбирать важные для себя проекты, а также осуществлять контроль за </a:t>
            </a:r>
            <a:r>
              <a:rPr lang="ru-RU" sz="1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их реализацией</a:t>
            </a: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u="sng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План по 3 млн.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491" y="5092"/>
            <a:ext cx="906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</a:t>
            </a:r>
            <a:r>
              <a:rPr lang="ru-RU" b="1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среды</a:t>
            </a:r>
            <a:endParaRPr lang="ru-RU" b="1" cap="all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208076" y="374424"/>
            <a:ext cx="1987659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167,5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2412268" y="374424"/>
            <a:ext cx="1943708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167,5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4617140" y="374424"/>
            <a:ext cx="1971083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164,2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076" y="1186480"/>
            <a:ext cx="508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0476" y="2584402"/>
            <a:ext cx="508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Инициативное бюджетирование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017" y="4287885"/>
            <a:ext cx="64802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проведение работ по благоустройству земельного участка многоквартирного дома. </a:t>
            </a:r>
            <a:r>
              <a:rPr lang="ru-RU" sz="1400" b="1" u="sng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План по 4,5 млн. руб.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6480" y="3868489"/>
            <a:ext cx="508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Грант для управляющих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7392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47506"/>
              </p:ext>
            </p:extLst>
          </p:nvPr>
        </p:nvGraphicFramePr>
        <p:xfrm>
          <a:off x="18112" y="123478"/>
          <a:ext cx="9001000" cy="426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58"/>
                <a:gridCol w="7438842"/>
              </a:tblGrid>
              <a:tr h="83560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61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7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90073"/>
              </p:ext>
            </p:extLst>
          </p:nvPr>
        </p:nvGraphicFramePr>
        <p:xfrm>
          <a:off x="35498" y="483518"/>
          <a:ext cx="9108500" cy="4669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2"/>
                <a:gridCol w="576064"/>
                <a:gridCol w="576064"/>
                <a:gridCol w="576064"/>
                <a:gridCol w="576064"/>
                <a:gridCol w="504056"/>
                <a:gridCol w="576064"/>
                <a:gridCol w="527510"/>
                <a:gridCol w="510076"/>
                <a:gridCol w="510076"/>
              </a:tblGrid>
              <a:tr h="452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</a:p>
                  </a:txBody>
                  <a:tcPr marL="5528" marR="5528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59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 служащих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обоснованных жалоб по оказанию муниципальных услуг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праздничных и официальных мероприятий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8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49200"/>
              </p:ext>
            </p:extLst>
          </p:nvPr>
        </p:nvGraphicFramePr>
        <p:xfrm>
          <a:off x="17943" y="383458"/>
          <a:ext cx="9090560" cy="4159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9869"/>
                <a:gridCol w="742901"/>
                <a:gridCol w="511033"/>
                <a:gridCol w="516325"/>
                <a:gridCol w="516326"/>
                <a:gridCol w="516325"/>
                <a:gridCol w="442565"/>
                <a:gridCol w="442565"/>
                <a:gridCol w="516325"/>
                <a:gridCol w="51632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материально-техническое обеспечение Администрации муниципального образования "Городской округ "Город Нарьян-Мар", к общему объему средств, предусмотренных на материально-техническое обеспечение Администрации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опросов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телевизионных эфиров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hlinkClick r:id="rId4" action="ppaction://hlinkfile"/>
                        </a:rPr>
                        <a:t>Подпрограмма 3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A6E6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9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12687"/>
              </p:ext>
            </p:extLst>
          </p:nvPr>
        </p:nvGraphicFramePr>
        <p:xfrm>
          <a:off x="17943" y="383458"/>
          <a:ext cx="9018552" cy="4452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944"/>
                <a:gridCol w="720708"/>
                <a:gridCol w="455393"/>
                <a:gridCol w="460905"/>
                <a:gridCol w="537723"/>
                <a:gridCol w="392064"/>
                <a:gridCol w="476186"/>
                <a:gridCol w="437648"/>
                <a:gridCol w="460905"/>
                <a:gridCol w="47307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endParaRPr lang="ru-RU" sz="800" dirty="0" smtClean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Российской Федерации, муниципального образования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</a:t>
            </a:r>
            <a:r>
              <a:rPr lang="ru-RU" b="1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управления</a:t>
            </a:r>
            <a:endParaRPr lang="ru-RU" b="1" cap="all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5028"/>
              </p:ext>
            </p:extLst>
          </p:nvPr>
        </p:nvGraphicFramePr>
        <p:xfrm>
          <a:off x="107504" y="1995686"/>
          <a:ext cx="5532276" cy="25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218,0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217,0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217,0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167,2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165,9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165,9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37,0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36,7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37,0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56,3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67,6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55,1</a:t>
                      </a:r>
                      <a:endParaRPr lang="ru-RU" sz="1400" b="1" u="none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35496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478,5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197992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487,2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392392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475,0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www.adm-nmar.ru/upload/iblock/f92/gmpxnotdb64xf65ethmdyph0fb5hss4t/Diana-foto_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r="21640"/>
          <a:stretch/>
        </p:blipFill>
        <p:spPr bwMode="auto">
          <a:xfrm>
            <a:off x="5959813" y="0"/>
            <a:ext cx="3184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32651"/>
              </p:ext>
            </p:extLst>
          </p:nvPr>
        </p:nvGraphicFramePr>
        <p:xfrm>
          <a:off x="107504" y="123478"/>
          <a:ext cx="885698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63"/>
                <a:gridCol w="7319821"/>
              </a:tblGrid>
              <a:tr h="60265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95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5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Развитие торговли.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Увеличить количество субъектов малого и среднего предпринимательства до 467 единиц на 10 тыс. человек населения по состоянию на 31.12.2028.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Обеспечить население города Нарьян-Мара нестационарными торговыми объектами в количестве 18 единиц по состоянию на 31.12.2028.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32% за год.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0A6E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Обеспечить долю закупок среди субъектов малого предпринимательства, осуществляемых в соответствии с Федеральным законом от 05.04.2013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68001"/>
              </p:ext>
            </p:extLst>
          </p:nvPr>
        </p:nvGraphicFramePr>
        <p:xfrm>
          <a:off x="107504" y="483518"/>
          <a:ext cx="8940595" cy="4390253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02658"/>
                <a:gridCol w="864096"/>
                <a:gridCol w="720080"/>
                <a:gridCol w="648072"/>
                <a:gridCol w="841729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(отчет)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(отчет)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(оценка)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(прогноз)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(прогноз)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2028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(прогноз)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6E"/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1131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1260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1285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1315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1330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905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934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944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954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964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351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361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366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3 629,6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4 089,3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4 369,0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4 543,8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4 725,5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4 914,6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815,6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843,6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901,3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937,4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974,8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1 013,8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sng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потребительских </a:t>
                      </a:r>
                      <a:r>
                        <a:rPr lang="ru-RU" sz="1000" b="1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цен</a:t>
                      </a:r>
                      <a:endParaRPr lang="ru-RU" sz="1000" b="1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900" b="0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106,3</a:t>
                      </a:r>
                      <a:endParaRPr lang="ru-RU" sz="1200" b="0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106,8</a:t>
                      </a:r>
                      <a:endParaRPr lang="ru-RU" sz="1200" b="0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  <a:endParaRPr lang="ru-RU" sz="1200" b="0" i="0" u="sng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u="sng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u="sng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4,63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4,87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4,99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5,12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5,26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5,40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200" b="0" i="0" u="none" strike="noStrik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200" i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34202"/>
              </p:ext>
            </p:extLst>
          </p:nvPr>
        </p:nvGraphicFramePr>
        <p:xfrm>
          <a:off x="17943" y="383458"/>
          <a:ext cx="9010316" cy="429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9802"/>
                <a:gridCol w="726321"/>
                <a:gridCol w="458940"/>
                <a:gridCol w="434763"/>
                <a:gridCol w="417406"/>
                <a:gridCol w="469113"/>
                <a:gridCol w="479895"/>
                <a:gridCol w="440498"/>
                <a:gridCol w="508081"/>
                <a:gridCol w="435497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800" u="none" strike="noStrike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431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города Нарьян-Мара количеством нестационарных торговых объектов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800" u="none" strike="noStrike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  <a:hlinkClick r:id="rId4"/>
                        </a:rPr>
                        <a:t>законом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от 05.04.2013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1</a:t>
                      </a: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800" dirty="0">
                        <a:solidFill>
                          <a:srgbClr val="1678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объектов муниципального имущества, включенных в Перечень муниципального имущества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59442"/>
              </p:ext>
            </p:extLst>
          </p:nvPr>
        </p:nvGraphicFramePr>
        <p:xfrm>
          <a:off x="17943" y="383458"/>
          <a:ext cx="9018552" cy="242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8069"/>
                <a:gridCol w="697872"/>
                <a:gridCol w="440964"/>
                <a:gridCol w="520685"/>
                <a:gridCol w="520686"/>
                <a:gridCol w="520685"/>
                <a:gridCol w="446302"/>
                <a:gridCol w="446302"/>
                <a:gridCol w="446302"/>
                <a:gridCol w="52068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800" kern="12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9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327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2347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="1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endParaRPr lang="ru-RU" sz="2000" b="1" cap="all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87" y="1559117"/>
            <a:ext cx="5803357" cy="26776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Гранты начинающим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субъектам малого и среднего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предпринимательства – </a:t>
            </a:r>
            <a:r>
              <a:rPr lang="ru-RU" sz="1300" b="1" dirty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1,0 млн ₽</a:t>
            </a:r>
            <a:endParaRPr lang="ru-RU" sz="1300" b="1" dirty="0" smtClean="0">
              <a:solidFill>
                <a:srgbClr val="055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Субсидия на возмещение части затрат на приобретение и доставку расходных материалов</a:t>
            </a:r>
            <a:r>
              <a:rPr lang="en-US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тыс. ₽ 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 Субсидия на возмещение части затрат за подготовку, переподготовку и повышение квалификации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кадров –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ru-RU" sz="1300" b="1" dirty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. ₽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 возмещение части затрат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аренду нежилых зданий и помещений –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0,7 </a:t>
            </a:r>
            <a:r>
              <a:rPr lang="ru-RU" sz="1300" b="1" dirty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300" b="1" dirty="0" smtClean="0">
              <a:solidFill>
                <a:srgbClr val="055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 возмещение части затрат на приобретение и доставку имущества –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1,1 </a:t>
            </a:r>
            <a:r>
              <a:rPr lang="ru-RU" sz="1300" b="1" dirty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300" b="1" dirty="0" smtClean="0">
              <a:solidFill>
                <a:srgbClr val="055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Гранты на 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расширение и развитие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300" b="1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ru-RU" sz="1300" b="1" dirty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млн ₽</a:t>
            </a:r>
            <a:r>
              <a:rPr lang="ru-RU" sz="13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и др</a:t>
            </a:r>
            <a:r>
              <a:rPr lang="ru-RU" sz="13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371950"/>
            <a:ext cx="6264696" cy="556191"/>
          </a:xfrm>
          <a:prstGeom prst="roundRect">
            <a:avLst/>
          </a:prstGeom>
          <a:noFill/>
          <a:ln>
            <a:solidFill>
              <a:srgbClr val="167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1600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"Лучший предприниматель года" </a:t>
            </a:r>
            <a:r>
              <a:rPr lang="ru-RU" sz="16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– 0,3 </a:t>
            </a:r>
            <a:r>
              <a:rPr lang="ru-RU" sz="16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600" b="1" u="sng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www.adm-nmar.ru/upload/iblock/894/7fs02ywqszaa5ol1ai9buingiia9m44w/ADM_3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666"/>
            <a:ext cx="2283652" cy="14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adm-nmar.ru/upload/iblock/54b/72oiagkl3u7l2rql8iw31pcw43264o08/ADM_019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904071"/>
            <a:ext cx="2283652" cy="14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dm-nmar.ru/upload/iblock/e7d/bp7iryhav2pmzybba3mv0zmy6k8ldl6t/IMG_467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435846"/>
            <a:ext cx="2287033" cy="16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35496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197992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6" name="Параллелограмм 15"/>
          <p:cNvSpPr/>
          <p:nvPr/>
        </p:nvSpPr>
        <p:spPr>
          <a:xfrm>
            <a:off x="392392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71392"/>
              </p:ext>
            </p:extLst>
          </p:nvPr>
        </p:nvGraphicFramePr>
        <p:xfrm>
          <a:off x="251520" y="103544"/>
          <a:ext cx="8712968" cy="434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3610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институтов гражданского общества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гражданской активности населения города Нарьян-Мара;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8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Повысить Индекс повседневной гражданской активности в муниципальном образовании до 0,07 единиц по состоянию на 31.12.2028.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15 единиц по состоянию на 31.12.2028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7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467544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25517"/>
              </p:ext>
            </p:extLst>
          </p:nvPr>
        </p:nvGraphicFramePr>
        <p:xfrm>
          <a:off x="17943" y="483518"/>
          <a:ext cx="9018551" cy="4104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919"/>
                <a:gridCol w="715566"/>
                <a:gridCol w="476504"/>
                <a:gridCol w="519294"/>
                <a:gridCol w="453635"/>
                <a:gridCol w="534002"/>
                <a:gridCol w="457716"/>
                <a:gridCol w="455511"/>
                <a:gridCol w="524702"/>
                <a:gridCol w="524702"/>
              </a:tblGrid>
              <a:tr h="232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</a:t>
                      </a: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4459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Индекс повседневной гражданской активности в муниципальном образовании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59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26530"/>
              </p:ext>
            </p:extLst>
          </p:nvPr>
        </p:nvGraphicFramePr>
        <p:xfrm>
          <a:off x="17943" y="483518"/>
          <a:ext cx="9018551" cy="2095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919"/>
                <a:gridCol w="715566"/>
                <a:gridCol w="476504"/>
                <a:gridCol w="519294"/>
                <a:gridCol w="453635"/>
                <a:gridCol w="534002"/>
                <a:gridCol w="457716"/>
                <a:gridCol w="455511"/>
                <a:gridCol w="524702"/>
                <a:gridCol w="52470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</a:t>
                      </a: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"Совершенствование системы территориального общественного самоуправления"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4017" y="123478"/>
            <a:ext cx="65882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</a:t>
            </a:r>
            <a:r>
              <a:rPr lang="ru-RU" sz="1700" b="1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6547"/>
              </p:ext>
            </p:extLst>
          </p:nvPr>
        </p:nvGraphicFramePr>
        <p:xfrm>
          <a:off x="87287" y="1779662"/>
          <a:ext cx="6363033" cy="273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3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  <a:p>
                      <a:pPr marL="285750" indent="-285750" algn="just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организацию деятельности социально ориентированных НКО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r>
                        <a:rPr lang="ru-RU" sz="1100" b="1" baseline="0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100" b="1" dirty="0" smtClean="0">
                        <a:solidFill>
                          <a:srgbClr val="055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реализацию социально значимых проектов социально ориентированных НКО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0,9 </a:t>
                      </a:r>
                      <a:r>
                        <a:rPr lang="ru-RU" sz="1100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100" b="1" dirty="0" smtClean="0">
                        <a:solidFill>
                          <a:srgbClr val="055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endParaRPr lang="ru-RU" sz="1300" b="1" u="none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поддержка ТОС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0,7 млн ₽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организацию деятельности ТОС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0,7 млн ₽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реализацию социально значимых проектов ТОС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1,6 млн ₽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"Лучшее ТОС города Нарьян-Мара" –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r>
                        <a:rPr lang="ru-RU" sz="1100" b="1" baseline="0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 млн </a:t>
                      </a:r>
                      <a:r>
                        <a:rPr lang="ru-RU" sz="1100" b="1" dirty="0" smtClean="0">
                          <a:solidFill>
                            <a:srgbClr val="055050"/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pic>
        <p:nvPicPr>
          <p:cNvPr id="4098" name="Picture 2" descr="https://www.adm-nmar.ru/upload/resize_cache/iblock/99d/ktxa9ent1j7dumqo96ikqq5xhwvwx2ei/773_430_28131593fb84486e66f8caa38cc919c9e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20" y="411510"/>
            <a:ext cx="24389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adm-nmar.ru/upload/resize_cache/iblock/99f/bxt82buzjbhkcp74xjhkz79ifrscsqr4/773_430_28131593fb84486e66f8caa38cc919c9e/M2k_f9lHr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70" y="1923678"/>
            <a:ext cx="2428409" cy="13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dm-nmar.ru/upload/resize_cache/iblock/fff/q1okxka8jjm81u894wym0p3wij6n64hp/773_430_28131593fb84486e66f8caa38cc919c9e/YHrw964Lz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72" y="3435846"/>
            <a:ext cx="2428408" cy="13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араллелограмм 12"/>
          <p:cNvSpPr/>
          <p:nvPr/>
        </p:nvSpPr>
        <p:spPr>
          <a:xfrm>
            <a:off x="395536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6" name="Параллелограмм 15"/>
          <p:cNvSpPr/>
          <p:nvPr/>
        </p:nvSpPr>
        <p:spPr>
          <a:xfrm>
            <a:off x="233996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8" name="Параллелограмм 17"/>
          <p:cNvSpPr/>
          <p:nvPr/>
        </p:nvSpPr>
        <p:spPr>
          <a:xfrm>
            <a:off x="4283968" y="77155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19060"/>
              </p:ext>
            </p:extLst>
          </p:nvPr>
        </p:nvGraphicFramePr>
        <p:xfrm>
          <a:off x="251520" y="12347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538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 сохранение культуры на территории муниципального образования "Городской округ "Город Нарьян-Мар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3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и сохранение культуры города Нарьян-Мара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уровень удовлетворенности граждан проведенными концертными мероприятиями (%);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количество представителей традиционного народного художественного творчества и промыслов муниципального образования "Городской округ "Город Нарьян-Мар", участвующих во всероссийских фестивалях, выставках, конкурсах по направлению "Народные художественные промыслы, ремесла, декоративно-прикладное и изобразительное творчество", организуемых государственными учреждениями (чел.);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количество проведенных мастер-классов по традиционному народному творчеству(ед.)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Уровень удовлетворенности граждан проведенными концертными мероприятиями (%) к 2030 году - 90% положительных отзывов от числа посетителей концертных мероприятий;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количество представителей традиционного народного художественного творчества и промыслов муниципального образования "Городской округ "Город Нарьян-Мар", участвующих во всероссийских фестивалях, выставках, конкурсах по направлению "Народные художественные промыслы, ремесла, декоративно-прикладное и изобразительное творчество", организуемых государственными учреждениями (чел.), к 2030 году - 4 чел. в год;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количество проведенных мастер-классов по традиционному народному творчеству (ед.) к 2030 году - 7 мастер-классов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8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56790"/>
              </p:ext>
            </p:extLst>
          </p:nvPr>
        </p:nvGraphicFramePr>
        <p:xfrm>
          <a:off x="32512" y="339053"/>
          <a:ext cx="9018555" cy="2116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9824"/>
                <a:gridCol w="727890"/>
                <a:gridCol w="537515"/>
                <a:gridCol w="543082"/>
                <a:gridCol w="543082"/>
                <a:gridCol w="543082"/>
                <a:gridCol w="465499"/>
                <a:gridCol w="465499"/>
                <a:gridCol w="543082"/>
              </a:tblGrid>
              <a:tr h="154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35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граждан качеством проведенных концертных мероприятий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мастер-классов по традиционному народному творчеству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представителей традиционного народного художественного творчества и промыслов муниципального образования "Городской округ "Город Нарьян-Мар", участвующих во всероссийских фестивалях, выставках, конкурсах по направлению "народные художественные промыслы, ремесла, декоративно-прикладное и изобразительное творчество", организуемых государственными учреждениям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1619672" y="2499742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0,6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3564104" y="2499742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0,6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5508104" y="2499742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0,6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6446"/>
              </p:ext>
            </p:extLst>
          </p:nvPr>
        </p:nvGraphicFramePr>
        <p:xfrm>
          <a:off x="539551" y="3291831"/>
          <a:ext cx="8136906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0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организации досуга и обеспечения жителей городского округа услугами организаций культуры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3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Создания условий для развития местного традиционного народного художественного творчества, участия в сохранении, возрождении и развитии народных художественных промыслов</a:t>
                      </a:r>
                      <a:endParaRPr lang="ru-RU" sz="1300" b="0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en-US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en-US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1" dirty="0" smtClean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05029"/>
              </p:ext>
            </p:extLst>
          </p:nvPr>
        </p:nvGraphicFramePr>
        <p:xfrm>
          <a:off x="251520" y="145015"/>
          <a:ext cx="8712968" cy="220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120680"/>
              </a:tblGrid>
              <a:tr h="3893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2028 году 298 гражданам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75222"/>
              </p:ext>
            </p:extLst>
          </p:nvPr>
        </p:nvGraphicFramePr>
        <p:xfrm>
          <a:off x="35496" y="2548706"/>
          <a:ext cx="9001001" cy="2399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2"/>
                <a:gridCol w="686569"/>
                <a:gridCol w="562343"/>
                <a:gridCol w="439073"/>
                <a:gridCol w="512252"/>
                <a:gridCol w="512252"/>
                <a:gridCol w="512252"/>
                <a:gridCol w="439073"/>
                <a:gridCol w="512252"/>
                <a:gridCol w="439073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834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299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297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298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отдельных категорий граждан, получивших социальную поддержку, к общему числу граждан, обратившихся за поддержкой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охвата граждан, имеющих право и обратившихся за оказанием разовой материальной помощи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получающих выплаты пенсии (доплаты к пенсии) за выслугу лет, замещавших должности муниципальной службы и выборные должности местного самоуправления, к общему числу обратившихся за выплатой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6" y="9888"/>
            <a:ext cx="7065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600" b="1" u="sng" cap="all" dirty="0" smtClean="0">
                <a:solidFill>
                  <a:srgbClr val="055050"/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rgbClr val="055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25254"/>
              </p:ext>
            </p:extLst>
          </p:nvPr>
        </p:nvGraphicFramePr>
        <p:xfrm>
          <a:off x="251520" y="1131590"/>
          <a:ext cx="8715984" cy="31683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47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3703"/>
                <a:gridCol w="116840"/>
                <a:gridCol w="13595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3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98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65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5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2 695,5</a:t>
                      </a:r>
                    </a:p>
                  </a:txBody>
                  <a:tcPr marT="27000" marB="27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1 560,9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1 408,7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1 431,1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</a:t>
                      </a:r>
                    </a:p>
                    <a:p>
                      <a:pPr algn="r"/>
                      <a:r>
                        <a:rPr lang="ru-RU" sz="1300" b="1" baseline="0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</a:t>
                      </a:r>
                      <a:endParaRPr lang="ru-RU" sz="13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1 008,5</a:t>
                      </a:r>
                    </a:p>
                  </a:txBody>
                  <a:tcPr marT="27000" marB="27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 021,6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1 057,8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1 099,5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</a:t>
                      </a:r>
                    </a:p>
                    <a:p>
                      <a:pPr algn="r"/>
                      <a:r>
                        <a:rPr lang="ru-RU" sz="1300" b="1" kern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</a:t>
                      </a:r>
                      <a:endParaRPr lang="ru-RU" sz="13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1 687,0</a:t>
                      </a:r>
                    </a:p>
                  </a:txBody>
                  <a:tcPr marT="27000" marB="27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539,3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350,9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331,6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2 804,8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1 570,9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1 415,2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1 440,2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lang="ru-RU" sz="12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- 109,3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- 10,0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- 6,5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- 9,1</a:t>
                      </a:r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2026</a:t>
                      </a:r>
                      <a:endParaRPr lang="ru-RU" sz="15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</a:t>
                      </a:r>
                      <a:endParaRPr lang="ru-RU" sz="1500" b="1" dirty="0">
                        <a:solidFill>
                          <a:srgbClr val="16737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</a:t>
                      </a:r>
                      <a:endParaRPr lang="ru-RU" sz="1500" b="1" dirty="0">
                        <a:solidFill>
                          <a:srgbClr val="16737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2029</a:t>
                      </a:r>
                      <a:endParaRPr lang="ru-RU" sz="1500" b="1" dirty="0">
                        <a:solidFill>
                          <a:srgbClr val="167373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918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64,8</a:t>
                      </a:r>
                      <a:endParaRPr lang="ru-RU" sz="15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64,6</a:t>
                      </a:r>
                      <a:endParaRPr lang="ru-RU" sz="15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64,4</a:t>
                      </a:r>
                      <a:endParaRPr lang="ru-RU" sz="15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42,9</a:t>
                      </a:r>
                      <a:endParaRPr lang="ru-RU" sz="15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0261" y="13535"/>
            <a:ext cx="5437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02334"/>
            <a:ext cx="2520280" cy="46568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Показатель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6389" y="502333"/>
            <a:ext cx="1440160" cy="45844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502332"/>
            <a:ext cx="1440160" cy="458448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02331"/>
            <a:ext cx="1440160" cy="459431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502334"/>
            <a:ext cx="1440160" cy="45844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(оценка)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218191"/>
            <a:ext cx="8692618" cy="28966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Муниципальный долг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40851" y="1059582"/>
            <a:ext cx="1414425" cy="1943357"/>
          </a:xfrm>
          <a:prstGeom prst="roundRect">
            <a:avLst/>
          </a:prstGeom>
          <a:noFill/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50" y="-20538"/>
            <a:ext cx="6981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2666" y="2427734"/>
            <a:ext cx="57825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Подписка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газету "</a:t>
            </a:r>
            <a:r>
              <a:rPr lang="ru-RU" sz="1400" dirty="0" err="1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Няръяна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вындер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Меры поддержки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в связи с проведением 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СВО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     после прохождения службы в ВС РФ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Почетная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грамота МО "Городской округ "Город Нарьян-Мар"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Звание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"Ветеран города Нарьян-Мар"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Звание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"Почетный гражданин города Нарьян-Мара"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Знак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отличия "За заслуги перед городом 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Нарьян-Маром"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4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4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1400" dirty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www.adm-nmar.ru/upload/iblock/0e1/jtdwoj71zkf9l043vhc94u2ve65w9vu5/RnMw4cdxcx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r="39038"/>
          <a:stretch/>
        </p:blipFill>
        <p:spPr bwMode="auto">
          <a:xfrm>
            <a:off x="6625007" y="0"/>
            <a:ext cx="25189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>
            <a:off x="323528" y="41151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63,0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2" name="Параллелограмм 11"/>
          <p:cNvSpPr/>
          <p:nvPr/>
        </p:nvSpPr>
        <p:spPr>
          <a:xfrm>
            <a:off x="2267960" y="41151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51,6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4211960" y="41151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51,9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19196"/>
              </p:ext>
            </p:extLst>
          </p:nvPr>
        </p:nvGraphicFramePr>
        <p:xfrm>
          <a:off x="218940" y="1203598"/>
          <a:ext cx="6096000" cy="11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17,6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2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 отдельных категорий граждан</a:t>
                      </a:r>
                      <a:endParaRPr lang="ru-RU" sz="1600" b="0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  <a:endParaRPr lang="ru-RU" sz="12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01742"/>
              </p:ext>
            </p:extLst>
          </p:nvPr>
        </p:nvGraphicFramePr>
        <p:xfrm>
          <a:off x="251520" y="123479"/>
          <a:ext cx="8712968" cy="285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264696"/>
              </a:tblGrid>
              <a:tr h="83070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молодежной политики, физической культуры и спорта на территории муниципального образования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15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молодежной политики, продвижение физической культуры и спорта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возможности в полной мере реализовать потенциал молодежи в интересах Российской Федерации.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культуры здорового и активного образа жизни, ответственной позиции за сохранение и укрепление собственного физического и духовного здоровья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16786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Программы позволит достичь следующих результатов: увеличение количества молодежи, принявшей участие в проводимых мероприятиях, до 480 человек, увеличение количества проведенных спортивных мероприятий до 15 (ед.)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1162"/>
              </p:ext>
            </p:extLst>
          </p:nvPr>
        </p:nvGraphicFramePr>
        <p:xfrm>
          <a:off x="1475656" y="3795886"/>
          <a:ext cx="6480720" cy="116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7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молодежной политики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7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 и спорта</a:t>
                      </a:r>
                      <a:endParaRPr lang="ru-RU" sz="1300" b="0" u="none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300" b="1" dirty="0">
                        <a:solidFill>
                          <a:srgbClr val="0A6E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A6E6E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1907920" y="293179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3852352" y="293179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 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5796352" y="2931790"/>
            <a:ext cx="1944000" cy="720080"/>
          </a:xfrm>
          <a:prstGeom prst="parallelogram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 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02042"/>
              </p:ext>
            </p:extLst>
          </p:nvPr>
        </p:nvGraphicFramePr>
        <p:xfrm>
          <a:off x="17943" y="483518"/>
          <a:ext cx="9018554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7769"/>
                <a:gridCol w="774531"/>
                <a:gridCol w="571957"/>
                <a:gridCol w="577881"/>
                <a:gridCol w="577881"/>
                <a:gridCol w="577881"/>
                <a:gridCol w="495327"/>
                <a:gridCol w="495327"/>
              </a:tblGrid>
              <a:tr h="2030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78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6786E"/>
                    </a:solidFill>
                  </a:tcPr>
                </a:tc>
              </a:tr>
              <a:tr h="46306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муниципального образования "Городской округ "Город Нарьян-Мар" "Развитие и сохранение культуры на территории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молодежи, принявшей участие в проводимых мероприятиях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спортивных мероприятий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50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1 "Развитие молодежной политики на территории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военно-патриотических мероприятий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проведенных информационных и консультационных мероприятий в рамках развития института наставничества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молодых семей, у которых возраст каждого из супругов в диапазоне от 19 до 25 лет, в общем количестве молодых семей, принимающих участие в мероприятиях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50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"Развитие физической культуры и спорта на территории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участников спортивных мероприятий, проведенных Администрацией муниципального образования "Городской округ "Город Нарьян-Мар"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спортивных команд муниципального образования "Городской округ "Город Нарьян-Мар", принявших участие в межмуниципальных, региональных, федеральных спортивных соревнованиях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A6E6E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800" dirty="0">
                        <a:solidFill>
                          <a:srgbClr val="0A6E6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7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147" y="4869656"/>
            <a:ext cx="442392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Сведения о социально-значимых проектах предусмотренных к финансированию за счет бюджета муниципального </a:t>
            </a:r>
            <a:endParaRPr lang="ru-RU" b="1" u="sng" dirty="0" smtClean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2026 </a:t>
            </a:r>
            <a:r>
              <a:rPr lang="ru-RU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2027-2028</a:t>
            </a:r>
            <a:endParaRPr lang="ru-RU" b="1" u="sng" dirty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61101"/>
              </p:ext>
            </p:extLst>
          </p:nvPr>
        </p:nvGraphicFramePr>
        <p:xfrm>
          <a:off x="193399" y="971538"/>
          <a:ext cx="8788837" cy="2900946"/>
        </p:xfrm>
        <a:graphic>
          <a:graphicData uri="http://schemas.openxmlformats.org/drawingml/2006/table">
            <a:tbl>
              <a:tblPr/>
              <a:tblGrid>
                <a:gridCol w="3226473"/>
                <a:gridCol w="1872208"/>
                <a:gridCol w="3690156"/>
              </a:tblGrid>
              <a:tr h="516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Объём финансирования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 </a:t>
                      </a:r>
                    </a:p>
                  </a:txBody>
                  <a:tcPr marL="0" marR="0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</a:tr>
              <a:tr h="108471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Гранты в форме субсидий на реализацию социально значимых проектов социально ориентированных некоммерческих организаций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 млн ₽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на конкурсной основе грантов на реализацию проектов социально ориентированных некоммерческих организаций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место 400 000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место 300 000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место 200 000 руб.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71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Гранты в форме субсидий на реализацию социально значимых проектов, направленных на развитие территориального общественного самоуправления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0,9 </a:t>
                      </a:r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территориальным общественным самоуправлениям на конкурсной основе грантов в форме субсидий на реализацию социально значимых проектов, направленных на развитие территориального общественного самоуправления :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место 400 000 руб.,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место 300 000 руб.,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место 200 000 руб.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rgbClr val="0A6E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19879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6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587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u="sng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2400" b="1" u="sng" cap="all" dirty="0" smtClean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о муниципальных заимствованиях </a:t>
            </a:r>
            <a:endParaRPr lang="ru-RU" sz="2400" b="1" u="sng" cap="all" dirty="0">
              <a:solidFill>
                <a:srgbClr val="0A6E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88277"/>
              </p:ext>
            </p:extLst>
          </p:nvPr>
        </p:nvGraphicFramePr>
        <p:xfrm>
          <a:off x="35497" y="1203598"/>
          <a:ext cx="9033040" cy="875988"/>
        </p:xfrm>
        <a:graphic>
          <a:graphicData uri="http://schemas.openxmlformats.org/drawingml/2006/table">
            <a:tbl>
              <a:tblPr/>
              <a:tblGrid>
                <a:gridCol w="4544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4537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1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A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- 109,3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- 6,5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- 9,1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A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02384"/>
              </p:ext>
            </p:extLst>
          </p:nvPr>
        </p:nvGraphicFramePr>
        <p:xfrm>
          <a:off x="0" y="3122790"/>
          <a:ext cx="8928991" cy="60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9"/>
                <a:gridCol w="2251007"/>
                <a:gridCol w="2251007"/>
                <a:gridCol w="2326038"/>
              </a:tblGrid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2026</a:t>
                      </a:r>
                      <a:endParaRPr lang="ru-RU" sz="15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</a:t>
                      </a:r>
                      <a:endParaRPr lang="ru-RU" sz="1500" b="1" dirty="0">
                        <a:solidFill>
                          <a:srgbClr val="3CA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</a:t>
                      </a:r>
                      <a:endParaRPr lang="ru-RU" sz="1500" b="1" dirty="0">
                        <a:solidFill>
                          <a:srgbClr val="3CA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rgbClr val="3CA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2029</a:t>
                      </a:r>
                      <a:endParaRPr lang="ru-RU" sz="1500" b="1" dirty="0">
                        <a:solidFill>
                          <a:srgbClr val="3CA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64,8</a:t>
                      </a:r>
                      <a:endParaRPr lang="ru-RU" sz="15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64,6</a:t>
                      </a:r>
                      <a:endParaRPr lang="ru-RU" sz="15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64,4</a:t>
                      </a:r>
                      <a:endParaRPr lang="ru-RU" sz="15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3CA0A0"/>
                          </a:solidFill>
                          <a:latin typeface="Arial" pitchFamily="34" charset="0"/>
                          <a:cs typeface="Arial" pitchFamily="34" charset="0"/>
                        </a:rPr>
                        <a:t>42,9</a:t>
                      </a:r>
                      <a:endParaRPr lang="ru-RU" sz="1500" b="1" dirty="0">
                        <a:solidFill>
                          <a:srgbClr val="3CA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02647" y="-5587"/>
            <a:ext cx="580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cap="all" dirty="0">
                <a:solidFill>
                  <a:srgbClr val="0A6E6E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000" dirty="0">
              <a:solidFill>
                <a:srgbClr val="0A6E6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698" y="2762750"/>
            <a:ext cx="8807790" cy="28966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Муниципальный долг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2000" y="502333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46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2084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(оценка)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0000" y="502334"/>
            <a:ext cx="4247984" cy="46568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4445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-3239"/>
            <a:ext cx="8572500" cy="696516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7623" y="22199"/>
            <a:ext cx="914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cap="all" dirty="0" smtClean="0">
                <a:solidFill>
                  <a:srgbClr val="055A5A"/>
                </a:solidFill>
                <a:effectLst>
                  <a:glow>
                    <a:schemeClr val="accent1"/>
                  </a:glow>
                  <a:reflection blurRad="12700" endPos="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ДОХОДЫ</a:t>
            </a:r>
            <a:endParaRPr lang="ru-RU" sz="2200" b="1" cap="all" dirty="0">
              <a:solidFill>
                <a:srgbClr val="055A5A"/>
              </a:solidFill>
              <a:effectLst>
                <a:glow>
                  <a:schemeClr val="accent1"/>
                </a:glow>
                <a:reflection blurRad="12700" endPos="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95274"/>
              </p:ext>
            </p:extLst>
          </p:nvPr>
        </p:nvGraphicFramePr>
        <p:xfrm>
          <a:off x="81880" y="998098"/>
          <a:ext cx="8954616" cy="1285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0000"/>
                <a:gridCol w="1368152"/>
                <a:gridCol w="1440160"/>
                <a:gridCol w="1512168"/>
                <a:gridCol w="1224136"/>
              </a:tblGrid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800" b="1" u="sng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endParaRPr lang="ru-RU" sz="1800" b="1" u="sng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64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2 695,5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1 560,9</a:t>
                      </a:r>
                      <a:endParaRPr lang="ru-RU" sz="1800" b="1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1 408,7</a:t>
                      </a:r>
                      <a:endParaRPr lang="ru-RU" sz="1800" b="1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1 431,1</a:t>
                      </a:r>
                      <a:endParaRPr lang="ru-RU" sz="1800" b="1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</a:t>
                      </a:r>
                      <a:r>
                        <a:rPr lang="ru-RU" sz="1400" b="1" u="none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 доходы</a:t>
                      </a:r>
                      <a:endParaRPr lang="ru-RU" sz="1400" b="1" u="non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1 008,5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 021,6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1 057,8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1 099,5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1 687,0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539,3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350,9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331,6</a:t>
                      </a:r>
                      <a:endParaRPr lang="ru-RU" sz="1400" b="1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4248" y="485269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6765" y="22199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00" dirty="0">
              <a:solidFill>
                <a:srgbClr val="055A5A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6013017"/>
              </p:ext>
            </p:extLst>
          </p:nvPr>
        </p:nvGraphicFramePr>
        <p:xfrm>
          <a:off x="251519" y="2643758"/>
          <a:ext cx="8884857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112000" y="1021875"/>
            <a:ext cx="1008112" cy="1296144"/>
          </a:xfrm>
          <a:prstGeom prst="roundRect">
            <a:avLst/>
          </a:prstGeom>
          <a:noFill/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92000" y="502333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5200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1200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7200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(оценка)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0000" y="502334"/>
            <a:ext cx="3240360" cy="46568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2467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248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22"/>
            <a:ext cx="446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СОБСТВЕННЫЕ ДОХОДЫ</a:t>
            </a:r>
            <a:endParaRPr lang="ru-RU" sz="2400" b="1" u="sng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35862"/>
              </p:ext>
            </p:extLst>
          </p:nvPr>
        </p:nvGraphicFramePr>
        <p:xfrm>
          <a:off x="81880" y="998098"/>
          <a:ext cx="8964994" cy="3127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2128"/>
                <a:gridCol w="1080120"/>
                <a:gridCol w="1152128"/>
                <a:gridCol w="1080120"/>
                <a:gridCol w="1090498"/>
              </a:tblGrid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6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749,8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767,6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796,7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835,0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16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139,1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138,3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140,2</a:t>
                      </a:r>
                      <a:endParaRPr lang="ru-RU" sz="1600" b="1" u="non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141,9</a:t>
                      </a:r>
                      <a:endParaRPr lang="ru-RU" sz="1600" b="1" u="non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600" b="1" u="none" dirty="0">
                        <a:solidFill>
                          <a:srgbClr val="16737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30,7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32,7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33,7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34,0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36,2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гос. и  мун. собственности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167373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доходы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15,8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15,3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15,9</a:t>
                      </a:r>
                      <a:endParaRPr lang="ru-RU" sz="16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r>
                        <a:rPr lang="ru-RU" sz="1800" b="1" u="sng" baseline="0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 собственных доходов:</a:t>
                      </a:r>
                      <a:endParaRPr lang="ru-RU" sz="1800" b="1" u="sng" dirty="0" smtClean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64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1 008,5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64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1 021,6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1 057,8</a:t>
                      </a:r>
                      <a:endParaRPr lang="ru-RU" sz="1800" b="1" u="sng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1 099,5</a:t>
                      </a:r>
                      <a:endParaRPr lang="ru-RU" sz="1800" b="1" u="sng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783972" y="1059582"/>
            <a:ext cx="1008112" cy="2664296"/>
          </a:xfrm>
          <a:prstGeom prst="roundRect">
            <a:avLst/>
          </a:prstGeom>
          <a:noFill/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2000" y="502333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246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2084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504000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(оценка)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0000" y="502334"/>
            <a:ext cx="4247984" cy="465683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Показатель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46765" y="22199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00" dirty="0">
              <a:solidFill>
                <a:srgbClr val="05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8112248"/>
              </p:ext>
            </p:extLst>
          </p:nvPr>
        </p:nvGraphicFramePr>
        <p:xfrm>
          <a:off x="2937613" y="627534"/>
          <a:ext cx="61044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459099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78" y="-14777"/>
            <a:ext cx="5845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3229114"/>
            <a:ext cx="11579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Дотации</a:t>
            </a:r>
            <a:endParaRPr lang="ru-RU" b="1" dirty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9" y="2139702"/>
            <a:ext cx="1321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Субсидии</a:t>
            </a:r>
            <a:endParaRPr lang="ru-RU" b="1" dirty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987574"/>
            <a:ext cx="145764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00261" y="13535"/>
            <a:ext cx="5437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000" dirty="0"/>
          </a:p>
        </p:txBody>
      </p:sp>
      <p:cxnSp>
        <p:nvCxnSpPr>
          <p:cNvPr id="9" name="Прямая со стрелкой 8"/>
          <p:cNvCxnSpPr>
            <a:stCxn id="18" idx="3"/>
          </p:cNvCxnSpPr>
          <p:nvPr/>
        </p:nvCxnSpPr>
        <p:spPr>
          <a:xfrm>
            <a:off x="1481474" y="3413780"/>
            <a:ext cx="1957884" cy="0"/>
          </a:xfrm>
          <a:prstGeom prst="straightConnector1">
            <a:avLst/>
          </a:prstGeom>
          <a:ln w="19050">
            <a:solidFill>
              <a:srgbClr val="1678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2" idx="3"/>
          </p:cNvCxnSpPr>
          <p:nvPr/>
        </p:nvCxnSpPr>
        <p:spPr>
          <a:xfrm>
            <a:off x="1644916" y="2324368"/>
            <a:ext cx="1794442" cy="186"/>
          </a:xfrm>
          <a:prstGeom prst="straightConnector1">
            <a:avLst/>
          </a:prstGeom>
          <a:ln w="19050">
            <a:solidFill>
              <a:srgbClr val="1678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4" idx="3"/>
          </p:cNvCxnSpPr>
          <p:nvPr/>
        </p:nvCxnSpPr>
        <p:spPr>
          <a:xfrm>
            <a:off x="1781171" y="1172240"/>
            <a:ext cx="1638703" cy="0"/>
          </a:xfrm>
          <a:prstGeom prst="straightConnector1">
            <a:avLst/>
          </a:prstGeom>
          <a:ln w="19050">
            <a:solidFill>
              <a:srgbClr val="1678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43158"/>
              </p:ext>
            </p:extLst>
          </p:nvPr>
        </p:nvGraphicFramePr>
        <p:xfrm>
          <a:off x="323529" y="4316666"/>
          <a:ext cx="8098591" cy="617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1"/>
                <a:gridCol w="1656184"/>
                <a:gridCol w="1656184"/>
                <a:gridCol w="1617872"/>
              </a:tblGrid>
              <a:tr h="42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безвозмездных поступлений: 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64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539,3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64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350,9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6648C"/>
                          </a:solidFill>
                          <a:latin typeface="Arial" pitchFamily="34" charset="0"/>
                          <a:cs typeface="Arial" pitchFamily="34" charset="0"/>
                        </a:rPr>
                        <a:t>331,6</a:t>
                      </a:r>
                      <a:endParaRPr lang="ru-RU" sz="2400" b="1" dirty="0">
                        <a:solidFill>
                          <a:srgbClr val="1664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164288" y="449624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2028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453078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453078"/>
            <a:ext cx="1080000" cy="46800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32109</TotalTime>
  <Words>8150</Words>
  <Application>Microsoft Office PowerPoint</Application>
  <PresentationFormat>Экран (16:9)</PresentationFormat>
  <Paragraphs>2427</Paragraphs>
  <Slides>54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Касаткина Ирина Сергеевна</cp:lastModifiedBy>
  <cp:revision>1419</cp:revision>
  <cp:lastPrinted>2025-11-28T06:19:34Z</cp:lastPrinted>
  <dcterms:created xsi:type="dcterms:W3CDTF">2021-09-29T09:18:46Z</dcterms:created>
  <dcterms:modified xsi:type="dcterms:W3CDTF">2026-02-13T06:25:45Z</dcterms:modified>
</cp:coreProperties>
</file>