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notesMasterIdLst>
    <p:notesMasterId r:id="rId4"/>
  </p:notesMasterIdLst>
  <p:sldIdLst>
    <p:sldId id="261" r:id="rId2"/>
    <p:sldId id="262" r:id="rId3"/>
  </p:sldIdLst>
  <p:sldSz cx="9144000" cy="6858000" type="screen4x3"/>
  <p:notesSz cx="6799263" cy="9929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2540"/>
    <a:srgbClr val="5E02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059" autoAdjust="0"/>
    <p:restoredTop sz="94667" autoAdjust="0"/>
  </p:normalViewPr>
  <p:slideViewPr>
    <p:cSldViewPr>
      <p:cViewPr>
        <p:scale>
          <a:sx n="100" d="100"/>
          <a:sy n="100" d="100"/>
        </p:scale>
        <p:origin x="-252" y="-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1836027324518809E-2"/>
          <c:y val="0.24297705573962075"/>
          <c:w val="0.4594735134306544"/>
          <c:h val="0.661557743343397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4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C950-48CF-A396-31BAD69533C4}"/>
              </c:ext>
            </c:extLst>
          </c:dPt>
          <c:dPt>
            <c:idx val="1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-0.14561902537592128"/>
                  <c:y val="-0.14487516046953192"/>
                </c:manualLayout>
              </c:layout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1648871335631681E-2"/>
                  <c:y val="5.18253428190518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7944340062211037E-3"/>
                  <c:y val="8.69514248157002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950-48CF-A396-31BAD69533C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4290899922032859E-2"/>
                  <c:y val="-4.22097327173353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950-48CF-A396-31BAD69533C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0321082848507878E-2"/>
                  <c:y val="-6.1846110679775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delete val="1"/>
            </c:dLbl>
            <c:dLbl>
              <c:idx val="6"/>
              <c:layout>
                <c:manualLayout>
                  <c:x val="-4.7986507385962898E-2"/>
                  <c:y val="-0.106892406620184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950-48CF-A396-31BAD69533C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delete val="1"/>
            </c:dLbl>
            <c:dLbl>
              <c:idx val="8"/>
              <c:layout>
                <c:manualLayout>
                  <c:x val="1.0668135376978662E-2"/>
                  <c:y val="-0.154201368498738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950-48CF-A396-31BAD69533C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7.8686503551513506E-2"/>
                  <c:y val="-0.154410422651451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C950-48CF-A396-31BAD69533C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delete val="1"/>
            </c:dLbl>
            <c:dLbl>
              <c:idx val="11"/>
              <c:layout>
                <c:manualLayout>
                  <c:x val="0.13153823004140044"/>
                  <c:y val="-0.101185681749646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delete val="1"/>
            </c:dLbl>
            <c:dLbl>
              <c:idx val="13"/>
              <c:layout>
                <c:manualLayout>
                  <c:x val="0.10943890385873424"/>
                  <c:y val="-4.394102600567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accent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Лист1!$A$2:$A$13</c:f>
              <c:strCache>
                <c:ptCount val="12"/>
                <c:pt idx="0">
                  <c:v>Налоги на прибыль, доходы</c:v>
                </c:pt>
                <c:pt idx="1">
                  <c:v>Налоги на товары (работы, услуги), реализуемые на территории Российской Федерации</c:v>
                </c:pt>
                <c:pt idx="2">
                  <c:v>Налоги на совокупный доход</c:v>
                </c:pt>
                <c:pt idx="3">
                  <c:v>Налоги на имущество</c:v>
                </c:pt>
                <c:pt idx="4">
                  <c:v>Государственная пошлина</c:v>
                </c:pt>
                <c:pt idx="5">
                  <c:v>Задолженность и перерасчеты по отмененным налогам, сборам и иным обязательным платежам </c:v>
                </c:pt>
                <c:pt idx="6">
                  <c:v>Доходы от использования имущества, находящегося в государственной и муниципальной собственности </c:v>
                </c:pt>
                <c:pt idx="7">
                  <c:v>Платежи при пользовании природными ресурсами</c:v>
                </c:pt>
                <c:pt idx="8">
                  <c:v>Доходы от оказания платных услуг (работ) и компенсации затрат государства </c:v>
                </c:pt>
                <c:pt idx="9">
                  <c:v>Доходы от продажи метериальных и нематериальных активов</c:v>
                </c:pt>
                <c:pt idx="11">
                  <c:v>Штрафы, санкции, возмещение ущерба</c:v>
                </c:pt>
              </c:strCache>
            </c:strRef>
          </c:cat>
          <c:val>
            <c:numRef>
              <c:f>Лист1!$B$2:$B$13</c:f>
              <c:numCache>
                <c:formatCode>#,##0.0</c:formatCode>
                <c:ptCount val="12"/>
                <c:pt idx="0">
                  <c:v>166406.20000000001</c:v>
                </c:pt>
                <c:pt idx="1">
                  <c:v>2203</c:v>
                </c:pt>
                <c:pt idx="2">
                  <c:v>19391.7</c:v>
                </c:pt>
                <c:pt idx="3">
                  <c:v>3888.7</c:v>
                </c:pt>
                <c:pt idx="4">
                  <c:v>7025.4</c:v>
                </c:pt>
                <c:pt idx="5">
                  <c:v>0</c:v>
                </c:pt>
                <c:pt idx="6">
                  <c:v>11937.7</c:v>
                </c:pt>
                <c:pt idx="7">
                  <c:v>0</c:v>
                </c:pt>
                <c:pt idx="8">
                  <c:v>269.7</c:v>
                </c:pt>
                <c:pt idx="9">
                  <c:v>1036.5999999999999</c:v>
                </c:pt>
                <c:pt idx="11">
                  <c:v>1500.1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C950-48CF-A396-31BAD6953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8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9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0"/>
        <c:delete val="1"/>
      </c:legendEntry>
      <c:legendEntry>
        <c:idx val="11"/>
        <c:txPr>
          <a:bodyPr/>
          <a:lstStyle/>
          <a:p>
            <a:pPr>
              <a:defRPr sz="1000" b="1" baseline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46758763169300238"/>
          <c:y val="3.8414436108143012E-2"/>
          <c:w val="0.50289396353090043"/>
          <c:h val="0.94246596608313349"/>
        </c:manualLayout>
      </c:layout>
      <c:overlay val="1"/>
      <c:spPr>
        <a:ln w="9525"/>
      </c:spPr>
      <c:txPr>
        <a:bodyPr/>
        <a:lstStyle/>
        <a:p>
          <a:pPr>
            <a:defRPr sz="1000" b="1" baseline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60"/>
      <c:rAngAx val="0"/>
      <c:perspective val="5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5353690235965775"/>
          <c:w val="0.52358964026584554"/>
          <c:h val="0.7536271366025933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9"/>
          <c:dLbls>
            <c:dLbl>
              <c:idx val="0"/>
              <c:layout>
                <c:manualLayout>
                  <c:x val="-0.16310520781748641"/>
                  <c:y val="-0.1056436242723652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9A0-49F8-9B1F-D04AE335833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2770215970836113E-2"/>
                  <c:y val="7.2837056247481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3959409489094977E-2"/>
                  <c:y val="5.86133049893295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0705586042970197"/>
                  <c:y val="-2.82134903750329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4304619986883043E-2"/>
                  <c:y val="-0.104687580318604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3.818076341791736E-2"/>
                  <c:y val="-9.43696968993495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</c:v>
                </c:pt>
                <c:pt idx="6">
                  <c:v>Социальная политика</c:v>
                </c:pt>
                <c:pt idx="7">
                  <c:v>Физическая культура и спорт </c:v>
                </c:pt>
                <c:pt idx="8">
                  <c:v>Средства массовой информации 0,0 тыс. ₽</c:v>
                </c:pt>
                <c:pt idx="9">
                  <c:v>Обслуживание государственного и муниципального долга 0,0 тыс. ₽</c:v>
                </c:pt>
              </c:strCache>
            </c:strRef>
          </c:cat>
          <c:val>
            <c:numRef>
              <c:f>Лист1!$B$2:$B$11</c:f>
              <c:numCache>
                <c:formatCode>#,##0.0</c:formatCode>
                <c:ptCount val="10"/>
                <c:pt idx="0">
                  <c:v>59564.7</c:v>
                </c:pt>
                <c:pt idx="1">
                  <c:v>1326.8</c:v>
                </c:pt>
                <c:pt idx="2">
                  <c:v>70164.899999999994</c:v>
                </c:pt>
                <c:pt idx="3">
                  <c:v>96861.5</c:v>
                </c:pt>
                <c:pt idx="4">
                  <c:v>1102.9000000000001</c:v>
                </c:pt>
                <c:pt idx="5">
                  <c:v>10</c:v>
                </c:pt>
                <c:pt idx="6">
                  <c:v>15808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9A0-49F8-9B1F-D04AE33583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6539844937189598"/>
          <c:y val="0"/>
          <c:w val="0.43460155062810379"/>
          <c:h val="1"/>
        </c:manualLayout>
      </c:layout>
      <c:overlay val="0"/>
      <c:txPr>
        <a:bodyPr/>
        <a:lstStyle/>
        <a:p>
          <a:pPr>
            <a:defRPr sz="1400" b="1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0.4918</cdr:x>
      <cdr:y>0.07018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-71438" y="0"/>
          <a:ext cx="4286280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600" b="1" u="sng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ВСЕГО ДОХОДОВ: </a:t>
          </a:r>
          <a:r>
            <a:rPr lang="ru-RU" sz="1600" b="1" u="sng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291 173,1 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тыс. 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rPr>
            <a:t>₽</a:t>
          </a:r>
          <a:endParaRPr lang="ru-RU" sz="1600" b="1" dirty="0" smtClean="0">
            <a:solidFill>
              <a:srgbClr val="5E023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0.4918</cdr:x>
      <cdr:y>0.07018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-71438" y="0"/>
          <a:ext cx="4286280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600" b="1" u="sng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ВСЕГО РАСХОДОВ:  </a:t>
          </a:r>
          <a:r>
            <a:rPr lang="ru-RU" sz="1600" b="1" u="sng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244 838,8 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тыс. 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rPr>
            <a:t>₽</a:t>
          </a:r>
          <a:endParaRPr lang="ru-RU" sz="1600" b="1" dirty="0" smtClean="0">
            <a:solidFill>
              <a:srgbClr val="5E023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347" cy="496490"/>
          </a:xfrm>
          <a:prstGeom prst="rect">
            <a:avLst/>
          </a:prstGeom>
        </p:spPr>
        <p:txBody>
          <a:bodyPr vert="horz" lIns="93011" tIns="46505" rIns="93011" bIns="46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1342" y="2"/>
            <a:ext cx="2946347" cy="496490"/>
          </a:xfrm>
          <a:prstGeom prst="rect">
            <a:avLst/>
          </a:prstGeom>
        </p:spPr>
        <p:txBody>
          <a:bodyPr vert="horz" lIns="93011" tIns="46505" rIns="93011" bIns="46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0C0C178-2806-4881-A3D1-3008CBD06017}" type="datetimeFigureOut">
              <a:rPr lang="ru-RU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7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11" tIns="46505" rIns="93011" bIns="4650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7" y="4716662"/>
            <a:ext cx="5439410" cy="4468416"/>
          </a:xfrm>
          <a:prstGeom prst="rect">
            <a:avLst/>
          </a:prstGeom>
        </p:spPr>
        <p:txBody>
          <a:bodyPr vert="horz" lIns="93011" tIns="46505" rIns="93011" bIns="46505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6490"/>
          </a:xfrm>
          <a:prstGeom prst="rect">
            <a:avLst/>
          </a:prstGeom>
        </p:spPr>
        <p:txBody>
          <a:bodyPr vert="horz" lIns="93011" tIns="46505" rIns="93011" bIns="46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6490"/>
          </a:xfrm>
          <a:prstGeom prst="rect">
            <a:avLst/>
          </a:prstGeom>
        </p:spPr>
        <p:txBody>
          <a:bodyPr vert="horz" lIns="93011" tIns="46505" rIns="93011" bIns="46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146E5C2-AC3E-48A2-A874-A11CA0F23B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4195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46E5C2-AC3E-48A2-A874-A11CA0F23B41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836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9F90E9-7001-4D91-8296-A9CF3172EA65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7F0567-74EF-470B-B8CD-2A72335144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D28776-4ED0-4BB6-828C-F370D4429B21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5D1771-3435-4148-AF20-C3376165E5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93B666-C47C-40FE-B8A5-211A0A9D2D20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B702B8-EEB9-4CFC-A49B-91CB941AFE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C786D7-3363-47C9-8F25-3A4F50069166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7A4EB4-B6E3-4D92-A94C-28D95A579C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7D50A5-51D0-4161-9EEC-1901DB18B470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E208E8-65B4-4C37-B555-5D9B385A7C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3592D1-37C3-4A6D-8E6E-4BE7742C44DD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10398E-29E1-4375-814B-6C4BF9B087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A23249-F785-4FB9-A6B0-F2C14B019E43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B249D5-615F-4D56-B751-BF4692C40C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F2ADC5-B494-467A-ADC2-16C95AB76C22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D57EF7-0D57-4E93-869E-BD84BC9A04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F27AAA-ACB3-4EBD-B5FC-B9B0A31BF0AC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67E45A-C016-414D-82F8-C7B375980A4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75488-3D1F-45B9-AB88-D7383A9A5E33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F65986-CC05-4E7A-9EAD-3635B0F9AE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3A61B2-9C9B-4971-99E2-6A6C149A4BD2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27A3DE-AE2D-47AA-BC28-61F3BA1D0E1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B2C1D9-B687-4731-BE2E-F495CB6897C6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1B5D47-0482-480F-9D52-7A9388501B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57188" y="-71438"/>
            <a:ext cx="8572500" cy="9286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0" y="1"/>
            <a:ext cx="9144000" cy="620687"/>
          </a:xfrm>
          <a:prstGeom prst="rect">
            <a:avLst/>
          </a:prstGeom>
          <a:solidFill>
            <a:schemeClr val="accent1">
              <a:lumMod val="50000"/>
            </a:schemeClr>
          </a:solidFill>
          <a:ln cap="flat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4000">
                  <a:schemeClr val="accent1">
                    <a:tint val="44500"/>
                    <a:satMod val="160000"/>
                  </a:schemeClr>
                </a:gs>
                <a:gs pos="100000">
                  <a:schemeClr val="bg1"/>
                </a:gs>
              </a:gsLst>
              <a:lin ang="5400000" scaled="0"/>
            </a:gradFill>
            <a:miter lim="800000"/>
          </a:ln>
          <a:effectLst>
            <a:outerShdw blurRad="50800" dist="114300" dir="4920000" sx="109000" sy="109000" algn="ctr" rotWithShape="0">
              <a:srgbClr val="000000">
                <a:alpha val="0"/>
              </a:srgbClr>
            </a:outerShdw>
          </a:effectLst>
        </p:spPr>
        <p:txBody>
          <a:bodyPr anchor="ctr"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Сведения о ходе исполнения городского бюджета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4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по доходам за 1 квартал </a:t>
            </a:r>
            <a:r>
              <a:rPr lang="ru-RU" sz="24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2026 </a:t>
            </a:r>
            <a:r>
              <a:rPr lang="ru-RU" sz="24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года</a:t>
            </a:r>
            <a:endParaRPr lang="ru-RU" sz="2400" b="1" cap="all" dirty="0">
              <a:solidFill>
                <a:schemeClr val="bg1"/>
              </a:solidFill>
              <a:effectLst>
                <a:reflection blurRad="12700" stA="48000" endA="300" endPos="55000" dir="5400000" sy="-90000" algn="bl" rotWithShape="0"/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586104036"/>
              </p:ext>
            </p:extLst>
          </p:nvPr>
        </p:nvGraphicFramePr>
        <p:xfrm>
          <a:off x="179512" y="692696"/>
          <a:ext cx="8606190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399854"/>
              </p:ext>
            </p:extLst>
          </p:nvPr>
        </p:nvGraphicFramePr>
        <p:xfrm>
          <a:off x="107504" y="4725144"/>
          <a:ext cx="8928992" cy="1578055"/>
        </p:xfrm>
        <a:graphic>
          <a:graphicData uri="http://schemas.openxmlformats.org/drawingml/2006/table">
            <a:tbl>
              <a:tblPr/>
              <a:tblGrid>
                <a:gridCol w="66860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429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06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Безвозмездные поступления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latin typeface="Times New Roman"/>
                        </a:rPr>
                        <a:t>77 514,0</a:t>
                      </a:r>
                      <a:endParaRPr lang="ru-RU" sz="1400" b="1" i="0" u="none" strike="noStrike" dirty="0" smtClean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33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Безвозмездные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 поступления от других бюджетов бюджетной системы РФ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80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 881,4</a:t>
                      </a:r>
                      <a:endParaRPr lang="ru-RU" sz="1100" b="1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469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Дотации бюджетам бюджетной системы РФ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43 211,6</a:t>
                      </a:r>
                      <a:endParaRPr lang="ru-RU" sz="10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526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Субсидии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 бюджетам бюджетной системы РФ (межбюджетные субсидии)</a:t>
                      </a:r>
                      <a:endParaRPr lang="ru-RU" sz="10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3 207,6</a:t>
                      </a:r>
                      <a:endParaRPr lang="ru-RU" sz="10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197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Субвенции бюджетам бюджетной системы РФ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34 462,2</a:t>
                      </a:r>
                      <a:endParaRPr lang="ru-RU" sz="1000" b="0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21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Возврат остатков субсидий, субвенций и иных межбюджетных трансфертов, имеющих целевое назначение, прошлых лет</a:t>
                      </a:r>
                      <a:endParaRPr lang="ru-RU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</a:rPr>
                        <a:t>- 3 367,4</a:t>
                      </a:r>
                      <a:endParaRPr lang="ru-RU" sz="1200" b="1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57188" y="-71438"/>
            <a:ext cx="8572500" cy="9286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0" y="1"/>
            <a:ext cx="9144000" cy="69269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Сведения о ходе исполнения городского бюджета по расходам за 1 квартал </a:t>
            </a:r>
            <a:r>
              <a:rPr lang="ru-RU" sz="20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cs typeface="Arial" pitchFamily="34" charset="0"/>
              </a:rPr>
              <a:t>2026 </a:t>
            </a:r>
            <a:r>
              <a:rPr lang="ru-RU" sz="2000" b="1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cs typeface="Arial" pitchFamily="34" charset="0"/>
              </a:rPr>
              <a:t>года</a:t>
            </a:r>
            <a:endParaRPr lang="ru-RU" sz="2000" b="1" cap="all" dirty="0">
              <a:solidFill>
                <a:schemeClr val="bg1"/>
              </a:solidFill>
              <a:effectLst>
                <a:reflection blurRad="12700" stA="48000" endA="300" endPos="55000" dir="5400000" sy="-9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28167734"/>
              </p:ext>
            </p:extLst>
          </p:nvPr>
        </p:nvGraphicFramePr>
        <p:xfrm>
          <a:off x="107504" y="980728"/>
          <a:ext cx="871543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5154</TotalTime>
  <Words>131</Words>
  <Application>Microsoft Office PowerPoint</Application>
  <PresentationFormat>Экран (4:3)</PresentationFormat>
  <Paragraphs>34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термины и понятия</dc:title>
  <dc:creator>Alex</dc:creator>
  <cp:lastModifiedBy>Касаткина Ирина Сергеевна</cp:lastModifiedBy>
  <cp:revision>576</cp:revision>
  <cp:lastPrinted>2023-06-08T10:29:59Z</cp:lastPrinted>
  <dcterms:created xsi:type="dcterms:W3CDTF">2016-02-18T11:57:44Z</dcterms:created>
  <dcterms:modified xsi:type="dcterms:W3CDTF">2026-07-23T13:39:35Z</dcterms:modified>
</cp:coreProperties>
</file>