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99263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40"/>
    <a:srgbClr val="5E0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9" autoAdjust="0"/>
    <p:restoredTop sz="94667" autoAdjust="0"/>
  </p:normalViewPr>
  <p:slideViewPr>
    <p:cSldViewPr>
      <p:cViewPr varScale="1">
        <p:scale>
          <a:sx n="117" d="100"/>
          <a:sy n="117" d="100"/>
        </p:scale>
        <p:origin x="-233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809E-2"/>
          <c:y val="0.24297705573962075"/>
          <c:w val="0.4594735134306544"/>
          <c:h val="0.6615577433433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4561902537592128"/>
                  <c:y val="-0.1448751604695319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930009679079831E-2"/>
                  <c:y val="5.18253428190517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944340062211037E-3"/>
                  <c:y val="8.6951424815700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290899922032859E-2"/>
                  <c:y val="-4.2209732717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321082848507878E-2"/>
                  <c:y val="-6.184611067977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4.7986507385962898E-2"/>
                  <c:y val="-0.10689240662018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781454976011452E-2"/>
                  <c:y val="-0.15386385639690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668135376978662E-2"/>
                  <c:y val="-0.15420136849873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7.8686503551513506E-2"/>
                  <c:y val="-0.15441042265145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dLbl>
              <c:idx val="11"/>
              <c:layout>
                <c:manualLayout>
                  <c:x val="0.13153823004140044"/>
                  <c:y val="-0.101185681749646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delete val="1"/>
            </c:dLbl>
            <c:dLbl>
              <c:idx val="13"/>
              <c:layout>
                <c:manualLayout>
                  <c:x val="0.10943890385873424"/>
                  <c:y val="-4.39410260056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 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1">
                  <c:v>Штрафы, санкции, возмещение ущерба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131845.70000000001</c:v>
                </c:pt>
                <c:pt idx="1">
                  <c:v>2060.9</c:v>
                </c:pt>
                <c:pt idx="2">
                  <c:v>12413.3</c:v>
                </c:pt>
                <c:pt idx="3">
                  <c:v>2392</c:v>
                </c:pt>
                <c:pt idx="4">
                  <c:v>1682.8</c:v>
                </c:pt>
                <c:pt idx="5">
                  <c:v>0</c:v>
                </c:pt>
                <c:pt idx="6">
                  <c:v>8804.1</c:v>
                </c:pt>
                <c:pt idx="7">
                  <c:v>188.1</c:v>
                </c:pt>
                <c:pt idx="8">
                  <c:v>548.79999999999995</c:v>
                </c:pt>
                <c:pt idx="9">
                  <c:v>346.2</c:v>
                </c:pt>
                <c:pt idx="11">
                  <c:v>316.8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6758763169300238"/>
          <c:y val="3.8414436108143012E-2"/>
          <c:w val="0.50289396353090043"/>
          <c:h val="0.94246596608313349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656903452678675E-2"/>
                  <c:y val="6.493994255678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2525583344310024E-2"/>
                  <c:y val="-9.152551308506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5347776060772555E-3"/>
                  <c:y val="-9.4369571127811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 0,0 тыс. ₽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Средства массовой информации 0,0 тыс. ₽</c:v>
                </c:pt>
                <c:pt idx="8">
                  <c:v>Обслуживание государственного и муниципального долга 0,0 тыс. ₽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52551.4</c:v>
                </c:pt>
                <c:pt idx="1">
                  <c:v>892</c:v>
                </c:pt>
                <c:pt idx="2">
                  <c:v>66328.100000000006</c:v>
                </c:pt>
                <c:pt idx="3">
                  <c:v>54184.800000000003</c:v>
                </c:pt>
                <c:pt idx="4">
                  <c:v>0</c:v>
                </c:pt>
                <c:pt idx="5">
                  <c:v>586</c:v>
                </c:pt>
                <c:pt idx="6">
                  <c:v>24228.799999999999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6539844937189598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ДОХОДОВ: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204 872,1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РАСХОДОВ: 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198 771,1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2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1" tIns="46505" rIns="93011" bIns="4650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3011" tIns="46505" rIns="93011" bIns="4650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20687"/>
          </a:xfrm>
          <a:prstGeom prst="rect">
            <a:avLst/>
          </a:prstGeom>
          <a:solidFill>
            <a:schemeClr val="accent1">
              <a:lumMod val="50000"/>
            </a:schemeClr>
          </a:solidFill>
          <a:ln cap="flat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4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50800" dist="114300" dir="4920000" sx="109000" sy="109000" algn="ctr" rotWithShape="0">
              <a:srgbClr val="000000">
                <a:alpha val="0"/>
              </a:srgbClr>
            </a:outerShdw>
          </a:effectLst>
        </p:spPr>
        <p:txBody>
          <a:bodyPr anchor="ctr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по доходам за 1 квартал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2024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года</a:t>
            </a:r>
            <a:endParaRPr lang="ru-RU" sz="24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740881214"/>
              </p:ext>
            </p:extLst>
          </p:nvPr>
        </p:nvGraphicFramePr>
        <p:xfrm>
          <a:off x="179512" y="692696"/>
          <a:ext cx="860619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94876"/>
              </p:ext>
            </p:extLst>
          </p:nvPr>
        </p:nvGraphicFramePr>
        <p:xfrm>
          <a:off x="107504" y="4725144"/>
          <a:ext cx="8928992" cy="1578055"/>
        </p:xfrm>
        <a:graphic>
          <a:graphicData uri="http://schemas.openxmlformats.org/drawingml/2006/table">
            <a:tbl>
              <a:tblPr/>
              <a:tblGrid>
                <a:gridCol w="6686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2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44 273,4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49 410,6</a:t>
                      </a:r>
                      <a:endParaRPr lang="ru-RU" sz="11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6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35 676,5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11 202,7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9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2 531,4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-5 137,2</a:t>
                      </a:r>
                      <a:endParaRPr lang="ru-RU" sz="12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926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по расходам за 1 квартал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2024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года</a:t>
            </a:r>
            <a:endParaRPr lang="ru-RU" sz="20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871199394"/>
              </p:ext>
            </p:extLst>
          </p:nvPr>
        </p:nvGraphicFramePr>
        <p:xfrm>
          <a:off x="107504" y="980728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5093</TotalTime>
  <Words>127</Words>
  <Application>Microsoft Office PowerPoint</Application>
  <PresentationFormat>Экран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Касаткина Ирина Сергеевна</cp:lastModifiedBy>
  <cp:revision>569</cp:revision>
  <cp:lastPrinted>2023-06-08T10:29:59Z</cp:lastPrinted>
  <dcterms:created xsi:type="dcterms:W3CDTF">2016-02-18T11:57:44Z</dcterms:created>
  <dcterms:modified xsi:type="dcterms:W3CDTF">2024-05-22T06:42:40Z</dcterms:modified>
</cp:coreProperties>
</file>