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4667" autoAdjust="0"/>
  </p:normalViewPr>
  <p:slideViewPr>
    <p:cSldViewPr>
      <p:cViewPr>
        <p:scale>
          <a:sx n="100" d="100"/>
          <a:sy n="100" d="100"/>
        </p:scale>
        <p:origin x="-281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4561902537592128"/>
                  <c:y val="-0.1448751604695319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173189297470777E-2"/>
                  <c:y val="3.9227536226133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944340062211037E-3"/>
                  <c:y val="8.69514248157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290899922032859E-2"/>
                  <c:y val="-4.2209732717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21082848507878E-2"/>
                  <c:y val="-6.184611067977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4.7986507385962898E-2"/>
                  <c:y val="-0.10689240662018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7657848595022884E-2"/>
                  <c:y val="-0.16646167564783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894025114481566E-2"/>
                  <c:y val="-0.1384542171777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13490406323823E-2"/>
                  <c:y val="-0.17645666938279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7.251094851496423E-2"/>
                  <c:y val="-0.16732407927002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11148533787889879"/>
                  <c:y val="-0.11439411701399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10943890385873424"/>
                  <c:y val="-4.39410260056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(67,47 ₽)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1">
                  <c:v>Штрафы, санкции, возмещение ущерба</c:v>
                </c:pt>
                <c:pt idx="12">
                  <c:v>Прочие неналоговые доходы 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583126.5</c:v>
                </c:pt>
                <c:pt idx="1">
                  <c:v>7882.3</c:v>
                </c:pt>
                <c:pt idx="2">
                  <c:v>72497.3</c:v>
                </c:pt>
                <c:pt idx="3">
                  <c:v>22707.4</c:v>
                </c:pt>
                <c:pt idx="4">
                  <c:v>7322.3</c:v>
                </c:pt>
                <c:pt idx="5">
                  <c:v>0</c:v>
                </c:pt>
                <c:pt idx="6">
                  <c:v>39002.800000000003</c:v>
                </c:pt>
                <c:pt idx="7">
                  <c:v>633.9</c:v>
                </c:pt>
                <c:pt idx="8">
                  <c:v>2628</c:v>
                </c:pt>
                <c:pt idx="9">
                  <c:v>3760.1</c:v>
                </c:pt>
                <c:pt idx="11">
                  <c:v>2570.1</c:v>
                </c:pt>
                <c:pt idx="1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6758763169300238"/>
          <c:y val="3.8414436108143012E-2"/>
          <c:w val="0.50289396353090043"/>
          <c:h val="0.94246596608313349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56903452678675E-2"/>
                  <c:y val="6.493994255678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090125611616"/>
                  <c:y val="-7.033504768344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839074029113403E-2"/>
                  <c:y val="-0.12472616001840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122642630844913E-3"/>
                  <c:y val="-8.33026888166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060087871679627E-2"/>
                  <c:y val="5.533223303542796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 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266028.7</c:v>
                </c:pt>
                <c:pt idx="1">
                  <c:v>3935.7</c:v>
                </c:pt>
                <c:pt idx="2">
                  <c:v>344480.7</c:v>
                </c:pt>
                <c:pt idx="3">
                  <c:v>626725.69999999995</c:v>
                </c:pt>
                <c:pt idx="4">
                  <c:v>5276.4</c:v>
                </c:pt>
                <c:pt idx="5">
                  <c:v>61032.3</c:v>
                </c:pt>
                <c:pt idx="6">
                  <c:v>628.1</c:v>
                </c:pt>
                <c:pt idx="7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38276272122255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ДОХОДОВ: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1 289 531,8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РАСХОДОВ: 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1 308 172,6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20687"/>
          </a:xfrm>
          <a:prstGeom prst="rect">
            <a:avLst/>
          </a:prstGeom>
          <a:solidFill>
            <a:schemeClr val="accent1">
              <a:lumMod val="50000"/>
            </a:schemeClr>
          </a:soli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4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50800" dist="114300" dir="4920000" sx="109000" sy="109000" algn="ctr" rotWithShape="0">
              <a:srgbClr val="000000">
                <a:alpha val="0"/>
              </a:srgbClr>
            </a:outerShdw>
          </a:effectLst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по доходам за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2023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года</a:t>
            </a:r>
            <a:endParaRPr lang="ru-RU" sz="24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685504714"/>
              </p:ext>
            </p:extLst>
          </p:nvPr>
        </p:nvGraphicFramePr>
        <p:xfrm>
          <a:off x="179512" y="692696"/>
          <a:ext cx="860619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1050"/>
              </p:ext>
            </p:extLst>
          </p:nvPr>
        </p:nvGraphicFramePr>
        <p:xfrm>
          <a:off x="107504" y="4725144"/>
          <a:ext cx="8928992" cy="1766926"/>
        </p:xfrm>
        <a:graphic>
          <a:graphicData uri="http://schemas.openxmlformats.org/drawingml/2006/table">
            <a:tbl>
              <a:tblPr/>
              <a:tblGrid>
                <a:gridCol w="6686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2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547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397,4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549 490,5</a:t>
                      </a:r>
                      <a:endParaRPr lang="ru-RU" sz="11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6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142 706,1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401 562,8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5 021,6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8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200,0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-2 093,1</a:t>
                      </a:r>
                      <a:endParaRPr lang="ru-RU" sz="12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расходам за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2023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года</a:t>
            </a:r>
            <a:endParaRPr lang="ru-RU" sz="20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739052436"/>
              </p:ext>
            </p:extLst>
          </p:nvPr>
        </p:nvGraphicFramePr>
        <p:xfrm>
          <a:off x="107504" y="980728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5034</TotalTime>
  <Words>138</Words>
  <Application>Microsoft Office PowerPoint</Application>
  <PresentationFormat>Экран (4:3)</PresentationFormat>
  <Paragraphs>40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Касаткина Ирина Сергеевна</cp:lastModifiedBy>
  <cp:revision>564</cp:revision>
  <dcterms:created xsi:type="dcterms:W3CDTF">2016-02-18T11:57:44Z</dcterms:created>
  <dcterms:modified xsi:type="dcterms:W3CDTF">2024-05-22T06:20:16Z</dcterms:modified>
</cp:coreProperties>
</file>