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540"/>
    <a:srgbClr val="AD423D"/>
    <a:srgbClr val="5E0231"/>
    <a:srgbClr val="42FCD4"/>
    <a:srgbClr val="2D91FF"/>
    <a:srgbClr val="6FFDDF"/>
    <a:srgbClr val="D0D8E8"/>
    <a:srgbClr val="CCFF66"/>
    <a:srgbClr val="FFFF85"/>
    <a:srgbClr val="B9BB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5400600" cy="62068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8C2540"/>
                </a:solidFill>
                <a:latin typeface="Arial" pitchFamily="34" charset="0"/>
                <a:cs typeface="Arial" pitchFamily="34" charset="0"/>
              </a:rPr>
              <a:t>Этапы бюджетного процесса</a:t>
            </a:r>
            <a:endParaRPr lang="ru-RU" sz="3000" b="1" dirty="0">
              <a:solidFill>
                <a:srgbClr val="8C254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357523" cy="23214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bg2"/>
                  </a:innerShdw>
                </a:effectLst>
                <a:tableStyleId>{5C22544A-7EE6-4342-B048-85BDC9FD1C3A}</a:tableStyleId>
              </a:tblPr>
              <a:tblGrid>
                <a:gridCol w="2234275"/>
                <a:gridCol w="254757"/>
                <a:gridCol w="259080"/>
                <a:gridCol w="208280"/>
                <a:gridCol w="259080"/>
                <a:gridCol w="208280"/>
                <a:gridCol w="259080"/>
                <a:gridCol w="244976"/>
                <a:gridCol w="259080"/>
                <a:gridCol w="259080"/>
                <a:gridCol w="259080"/>
                <a:gridCol w="259080"/>
                <a:gridCol w="259080"/>
                <a:gridCol w="259080"/>
                <a:gridCol w="259080"/>
                <a:gridCol w="259080"/>
                <a:gridCol w="259080"/>
                <a:gridCol w="261506"/>
                <a:gridCol w="259080"/>
                <a:gridCol w="271214"/>
                <a:gridCol w="259080"/>
                <a:gridCol w="259080"/>
                <a:gridCol w="259080"/>
                <a:gridCol w="259080"/>
                <a:gridCol w="269875"/>
              </a:tblGrid>
              <a:tr h="276014">
                <a:tc>
                  <a:txBody>
                    <a:bodyPr/>
                    <a:lstStyle/>
                    <a:p>
                      <a:pPr>
                        <a:tabLst/>
                      </a:pP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</a:tr>
              <a:tr h="531701">
                <a:tc>
                  <a:txBody>
                    <a:bodyPr/>
                    <a:lstStyle/>
                    <a:p>
                      <a:pPr algn="r"/>
                      <a:r>
                        <a:rPr lang="ru-RU" sz="850" dirty="0" smtClean="0"/>
                        <a:t>                                                              Месяц</a:t>
                      </a:r>
                    </a:p>
                    <a:p>
                      <a:endParaRPr lang="ru-RU" sz="850" dirty="0" smtClean="0"/>
                    </a:p>
                    <a:p>
                      <a:r>
                        <a:rPr lang="ru-RU" sz="850" dirty="0" smtClean="0"/>
                        <a:t>Этапы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77800" algn="l"/>
                        </a:tabLst>
                      </a:pPr>
                      <a:r>
                        <a:rPr lang="ru-RU" sz="850" dirty="0" smtClean="0"/>
                        <a:t>Январь</a:t>
                      </a:r>
                    </a:p>
                    <a:p>
                      <a:pPr>
                        <a:tabLst>
                          <a:tab pos="177800" algn="l"/>
                        </a:tabLst>
                      </a:pPr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Февраль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Март</a:t>
                      </a:r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Апрель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Май</a:t>
                      </a:r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Июнь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Июль</a:t>
                      </a:r>
                    </a:p>
                    <a:p>
                      <a:endParaRPr lang="ru-RU" sz="60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Август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Сентябрь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Октябрь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Ноябрь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Декабрь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Январь</a:t>
                      </a:r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Февраль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Март</a:t>
                      </a:r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Апрель</a:t>
                      </a:r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Май</a:t>
                      </a:r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Июнь</a:t>
                      </a:r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Июль</a:t>
                      </a:r>
                      <a:endParaRPr lang="ru-RU" sz="800" dirty="0"/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Августа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Сентябрь</a:t>
                      </a:r>
                      <a:endParaRPr lang="ru-RU" sz="850" dirty="0"/>
                    </a:p>
                    <a:p>
                      <a:endParaRPr lang="ru-RU" sz="850" dirty="0" smtClean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Октябрь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Ноябрь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50" dirty="0" smtClean="0"/>
                        <a:t>Декабрь</a:t>
                      </a:r>
                    </a:p>
                    <a:p>
                      <a:endParaRPr lang="ru-RU" sz="850" dirty="0"/>
                    </a:p>
                  </a:txBody>
                  <a:tcPr marL="0" marR="0" marT="0" marB="72000" vert="vert27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7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2021-2023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2022-2024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35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 smtClean="0"/>
                        <a:t>Публичные слушания к проекту</a:t>
                      </a:r>
                      <a:r>
                        <a:rPr lang="ru-RU" sz="600" baseline="0" dirty="0" smtClean="0"/>
                        <a:t> бюджета</a:t>
                      </a:r>
                      <a:endParaRPr lang="ru-RU" sz="600" dirty="0" smtClean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342">
                <a:tc>
                  <a:txBody>
                    <a:bodyPr/>
                    <a:lstStyle/>
                    <a:p>
                      <a:r>
                        <a:rPr lang="en-US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II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ассмотрение и утверждение городского бюджета</a:t>
                      </a:r>
                      <a:endParaRPr lang="ru-RU" sz="6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2021-2023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6000" marR="36000" marT="36000" marB="36000">
                    <a:solidFill>
                      <a:srgbClr val="000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2022-2024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4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  <a:defRPr/>
                      </a:pPr>
                      <a:r>
                        <a:rPr lang="en-US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III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городского бюджета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6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IV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оставление, внешняя проверка, рассмотрение и утверждение годового отчета об исполнении городского бюджета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205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 smtClean="0"/>
                        <a:t>Публичные слушания </a:t>
                      </a:r>
                      <a:r>
                        <a:rPr lang="ru-RU" sz="600" dirty="0" smtClean="0"/>
                        <a:t>по</a:t>
                      </a:r>
                      <a:r>
                        <a:rPr lang="ru-RU" sz="600" baseline="0" dirty="0" smtClean="0"/>
                        <a:t> исполнению бюджета</a:t>
                      </a:r>
                      <a:endParaRPr lang="ru-RU" sz="600" dirty="0" smtClean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V</a:t>
                      </a:r>
                      <a:r>
                        <a:rPr lang="ru-RU" sz="600" b="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</a:t>
                      </a:r>
                      <a:r>
                        <a:rPr lang="ru-RU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Осуществление муниципального финансового контроля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2020-2022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bg1"/>
                          </a:solidFill>
                        </a:rPr>
                        <a:t>2021-2023</a:t>
                      </a:r>
                      <a:endParaRPr lang="ru-RU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25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3068960"/>
          <a:ext cx="8352928" cy="3246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tableStyleId>{5C22544A-7EE6-4342-B048-85BDC9FD1C3A}</a:tableStyleId>
              </a:tblPr>
              <a:tblGrid>
                <a:gridCol w="2335988"/>
                <a:gridCol w="1628113"/>
                <a:gridCol w="1486538"/>
                <a:gridCol w="1769689"/>
                <a:gridCol w="1132600"/>
              </a:tblGrid>
              <a:tr h="489654">
                <a:tc>
                  <a:txBody>
                    <a:bodyPr/>
                    <a:lstStyle/>
                    <a:p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</a:t>
                      </a:r>
                    </a:p>
                    <a:p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Апрель - октябрь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II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и утверждение городского бюджета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Ноябрь - декабрь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III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городского бюджета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Январь - декабрь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IV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 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Составление, внешняя проверка, рассмотрение и утверждение годового отчета об исполнении городского бюджета               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Февраль – май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V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Angsana New"/>
                        </a:rPr>
                        <a:t>.</a:t>
                      </a:r>
                      <a:r>
                        <a:rPr lang="ru-RU" sz="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Осуществление муниципального финансового контроля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Январь - декабрь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</a:tr>
              <a:tr h="8374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Начальный этап бюджетного</a:t>
                      </a:r>
                      <a:r>
                        <a:rPr lang="ru-RU" sz="700" baseline="0" dirty="0" smtClean="0"/>
                        <a:t> процесса, на этом этапе составляется прогноз социально-экономического развития, определяются основные характеристики бюджета, налоговая и бюджетная политика на очередной финансовый год и плановый период, источники покрытия дефицита бюджета.</a:t>
                      </a:r>
                      <a:endParaRPr lang="ru-RU" sz="7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/>
                        <a:t>Проект обсуждается на публичных слушаниях.</a:t>
                      </a:r>
                      <a:r>
                        <a:rPr lang="ru-RU" sz="700" baseline="0" dirty="0" smtClean="0"/>
                        <a:t> Глава вносит проект решения на рассмотрение в Совет города не позднее 15 ноября. После утверждения городским Советом  решение направляется на подпись главе города. 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/>
                        <a:t>Исполнение городского бюджета организуется на основе сводной бюджетной росписи и кассового плана. Бюджет исполняется по доходам расходам и источникам финансирования дефицита бюджета. 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/>
                        <a:t>По итогом года составляется</a:t>
                      </a:r>
                      <a:r>
                        <a:rPr lang="ru-RU" sz="700" baseline="0" dirty="0" smtClean="0"/>
                        <a:t> бюджетная отчетность об исполнении бюджета, направляется для проверки в КСП. На рассмотрение и утверждение в городской Совет, не позднее 1 мая текущего года, направляется проект решения об исполнении бюджета. Отчет об исполнении бюджета обсуждается с населением города на публичных слушаниях.  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dirty="0" smtClean="0"/>
                        <a:t>Осуществляется</a:t>
                      </a:r>
                      <a:r>
                        <a:rPr lang="ru-RU" sz="700" baseline="0" dirty="0" smtClean="0"/>
                        <a:t> на всех этапах бюджетного процесса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Участники:</a:t>
                      </a:r>
                    </a:p>
                    <a:p>
                      <a:r>
                        <a:rPr lang="ru-RU" sz="700" dirty="0" smtClean="0"/>
                        <a:t>- Глава города Нарьян-Мар;</a:t>
                      </a:r>
                    </a:p>
                    <a:p>
                      <a:r>
                        <a:rPr lang="ru-RU" sz="700" dirty="0" smtClean="0"/>
                        <a:t>- Управление финансов;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dirty="0" smtClean="0"/>
                        <a:t>Главные администраторы доходов бюджета (ГАДБ);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dirty="0" smtClean="0"/>
                        <a:t> Администраторы доходов бюджета (АДБ);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Главные администраторы источников финансирования дефицита городского бюджета (ГАИФДБ);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Главные распорядители городского бюджета (ГРБС);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Распорядители бюджетных средств (РБС);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Получатели бюджетных средств (ПБС).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Участники: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Контрольно-счетная палата города Нарьян-Мара (КСП);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Совет городского округа «Город Нарьян-Мар»;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Глава города Нарьян-Мар.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Участники:</a:t>
                      </a:r>
                      <a:endParaRPr lang="ru-RU" sz="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baseline="0" dirty="0" smtClean="0"/>
                        <a:t>ГАДБ;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 ГРБС;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ГАИФДБ;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 АДБ;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РБС;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700" baseline="0" dirty="0" smtClean="0"/>
                        <a:t>- ПБС.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Участники: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baseline="0" dirty="0" smtClean="0"/>
                        <a:t>ГАДБ;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 ГРБС;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ГАИФДБ;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 АДБ;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РБС;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baseline="0" dirty="0" smtClean="0"/>
                        <a:t>ПБС;</a:t>
                      </a:r>
                      <a:endParaRPr lang="ru-RU" sz="700" dirty="0" smtClean="0"/>
                    </a:p>
                    <a:p>
                      <a:r>
                        <a:rPr lang="ru-RU" sz="700" dirty="0" smtClean="0"/>
                        <a:t>- КСП.</a:t>
                      </a:r>
                      <a:endParaRPr lang="ru-RU" sz="7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Участники: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700" dirty="0" smtClean="0"/>
                        <a:t>Внешний муниципальный контроль КСП;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700" dirty="0" smtClean="0"/>
                        <a:t> Внутренний муниципальный контроль  </a:t>
                      </a:r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внутреннего муниципального финансового контроля.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422</Words>
  <Application>Microsoft Office PowerPoint</Application>
  <PresentationFormat>Экран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Этапы бюджетного процесса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бюджетного процесса</dc:title>
  <dc:creator>Finkon4</dc:creator>
  <cp:lastModifiedBy>Finkon4</cp:lastModifiedBy>
  <cp:revision>86</cp:revision>
  <dcterms:created xsi:type="dcterms:W3CDTF">2020-07-21T07:04:17Z</dcterms:created>
  <dcterms:modified xsi:type="dcterms:W3CDTF">2020-10-21T06:31:47Z</dcterms:modified>
</cp:coreProperties>
</file>