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38"/>
  </p:notesMasterIdLst>
  <p:handoutMasterIdLst>
    <p:handoutMasterId r:id="rId39"/>
  </p:handoutMasterIdLst>
  <p:sldIdLst>
    <p:sldId id="381" r:id="rId2"/>
    <p:sldId id="258" r:id="rId3"/>
    <p:sldId id="382" r:id="rId4"/>
    <p:sldId id="356" r:id="rId5"/>
    <p:sldId id="357" r:id="rId6"/>
    <p:sldId id="376" r:id="rId7"/>
    <p:sldId id="392" r:id="rId8"/>
    <p:sldId id="377" r:id="rId9"/>
    <p:sldId id="378" r:id="rId10"/>
    <p:sldId id="379" r:id="rId11"/>
    <p:sldId id="380" r:id="rId12"/>
    <p:sldId id="303" r:id="rId13"/>
    <p:sldId id="329" r:id="rId14"/>
    <p:sldId id="371" r:id="rId15"/>
    <p:sldId id="351" r:id="rId16"/>
    <p:sldId id="394" r:id="rId17"/>
    <p:sldId id="315" r:id="rId18"/>
    <p:sldId id="337" r:id="rId19"/>
    <p:sldId id="393" r:id="rId20"/>
    <p:sldId id="331" r:id="rId21"/>
    <p:sldId id="332" r:id="rId22"/>
    <p:sldId id="339" r:id="rId23"/>
    <p:sldId id="341" r:id="rId24"/>
    <p:sldId id="334" r:id="rId25"/>
    <p:sldId id="372" r:id="rId26"/>
    <p:sldId id="354" r:id="rId27"/>
    <p:sldId id="374" r:id="rId28"/>
    <p:sldId id="386" r:id="rId29"/>
    <p:sldId id="387" r:id="rId30"/>
    <p:sldId id="388" r:id="rId31"/>
    <p:sldId id="389" r:id="rId32"/>
    <p:sldId id="391" r:id="rId33"/>
    <p:sldId id="390" r:id="rId34"/>
    <p:sldId id="385" r:id="rId35"/>
    <p:sldId id="384" r:id="rId36"/>
    <p:sldId id="383" r:id="rId37"/>
  </p:sldIdLst>
  <p:sldSz cx="9144000" cy="5143500" type="screen16x9"/>
  <p:notesSz cx="6799263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AFF"/>
    <a:srgbClr val="5E0231"/>
    <a:srgbClr val="8C2540"/>
    <a:srgbClr val="7C4B3B"/>
    <a:srgbClr val="4E3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6" autoAdjust="0"/>
    <p:restoredTop sz="94469" autoAdjust="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96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321984065262589E-2"/>
          <c:y val="3.1123992758974494E-2"/>
          <c:w val="0.96535603186947483"/>
          <c:h val="0.735956217283046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2989032964591241E-2"/>
                  <c:y val="-1.037466425299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5115403844017329E-2"/>
                  <c:y val="-3.6311324885470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264855492246838E-2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8264855492247011E-2"/>
                  <c:y val="-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9839581316361676E-2"/>
                  <c:y val="-3.6311733336818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616.70000000000005</c:v>
                </c:pt>
                <c:pt idx="1">
                  <c:v>649.70000000000005</c:v>
                </c:pt>
                <c:pt idx="2">
                  <c:v>733.4</c:v>
                </c:pt>
                <c:pt idx="3">
                  <c:v>718.9</c:v>
                </c:pt>
                <c:pt idx="4">
                  <c:v>777.6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200.1</c:v>
                </c:pt>
                <c:pt idx="1">
                  <c:v>556.9</c:v>
                </c:pt>
                <c:pt idx="2">
                  <c:v>128.30000000000001</c:v>
                </c:pt>
                <c:pt idx="3">
                  <c:v>200.6</c:v>
                </c:pt>
                <c:pt idx="4">
                  <c:v>586.9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657536"/>
        <c:axId val="115024448"/>
        <c:axId val="0"/>
      </c:bar3DChart>
      <c:catAx>
        <c:axId val="13465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5024448"/>
        <c:crosses val="autoZero"/>
        <c:auto val="1"/>
        <c:lblAlgn val="ctr"/>
        <c:lblOffset val="100"/>
        <c:noMultiLvlLbl val="0"/>
      </c:catAx>
      <c:valAx>
        <c:axId val="115024448"/>
        <c:scaling>
          <c:orientation val="minMax"/>
        </c:scaling>
        <c:delete val="1"/>
        <c:axPos val="l"/>
        <c:majorGridlines/>
        <c:numFmt formatCode="0.0" sourceLinked="1"/>
        <c:majorTickMark val="none"/>
        <c:minorTickMark val="none"/>
        <c:tickLblPos val="nextTo"/>
        <c:crossAx val="134657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66872261755174E-2"/>
          <c:y val="3.4294029058499674E-2"/>
          <c:w val="0.97292367432562898"/>
          <c:h val="0.857723563122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041380295720436E-3"/>
                  <c:y val="-3.8303807293016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832581324452553E-2"/>
                  <c:y val="-0.14077371032848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5676066888953264E-2"/>
                  <c:y val="-5.085873946104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4240622366911789E-2"/>
                  <c:y val="-0.1308519732375415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8</a:t>
                    </a:r>
                    <a:r>
                      <a:rPr lang="ru-RU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4566975081554802E-2"/>
                  <c:y val="-4.7796772580824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4122392950567705"/>
                  <c:y val="-0.1057721981508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6570198549039028"/>
                  <c:y val="-3.4771985211519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Гос. Пошлина</c:v>
                </c:pt>
                <c:pt idx="5">
                  <c:v>Доходы от использования имущества
</c:v>
                </c:pt>
                <c:pt idx="6">
                  <c:v>Доходы от продажи материальных и нематериальных активов 
</c:v>
                </c:pt>
                <c:pt idx="7">
                  <c:v>Иные доходы
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617.70000000000005</c:v>
                </c:pt>
                <c:pt idx="1">
                  <c:v>6.6</c:v>
                </c:pt>
                <c:pt idx="2">
                  <c:v>64.3</c:v>
                </c:pt>
                <c:pt idx="3">
                  <c:v>20.5</c:v>
                </c:pt>
                <c:pt idx="4">
                  <c:v>8</c:v>
                </c:pt>
                <c:pt idx="5">
                  <c:v>35.5</c:v>
                </c:pt>
                <c:pt idx="6">
                  <c:v>7.9</c:v>
                </c:pt>
                <c:pt idx="7">
                  <c:v>17.100000000000001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9564257701136224E-2"/>
          <c:y val="0.57121469528077129"/>
          <c:w val="0.96043574229886375"/>
          <c:h val="0.42878523077972341"/>
        </c:manualLayout>
      </c:layout>
      <c:overlay val="0"/>
      <c:spPr>
        <a:ln w="6350"/>
      </c:spPr>
      <c:txPr>
        <a:bodyPr/>
        <a:lstStyle/>
        <a:p>
          <a:pPr>
            <a:defRPr sz="9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004285254274959E-2"/>
          <c:y val="0.25521683181442584"/>
          <c:w val="0.78161741756999326"/>
          <c:h val="0.68853308719821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3.490685285453541E-2"/>
                  <c:y val="-0.1008199452322804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41,2</a:t>
                    </a:r>
                    <a:endParaRPr lang="en-US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351040786528925"/>
                  <c:y val="-0.30995870545355009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6007145734002601E-2"/>
                  <c:y val="-0.23743159448818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139120969649761E-2"/>
                  <c:y val="-0.19580019685039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102008366582773E-2"/>
                  <c:y val="-0.11755820332263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5880774232348893E-3"/>
                  <c:y val="-0.162184055118110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316889422928386E-2"/>
                  <c:y val="-4.9595964566929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4134312271899718"/>
                  <c:y val="-9.0220964566929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Дотации 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
</c:v>
                </c:pt>
                <c:pt idx="4">
                  <c:v>Прочие безвозмездные поступления
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41.2</c:v>
                </c:pt>
                <c:pt idx="1">
                  <c:v>370.4</c:v>
                </c:pt>
                <c:pt idx="2">
                  <c:v>135.80000000000001</c:v>
                </c:pt>
                <c:pt idx="3">
                  <c:v>0.5</c:v>
                </c:pt>
                <c:pt idx="4">
                  <c:v>40.5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018087004100911"/>
          <c:y val="1.6324803149606291E-2"/>
          <c:w val="0.34132005259440606"/>
          <c:h val="0.96109990157480318"/>
        </c:manualLayout>
      </c:layout>
      <c:overlay val="0"/>
      <c:spPr>
        <a:ln w="6350"/>
      </c:spPr>
      <c:txPr>
        <a:bodyPr/>
        <a:lstStyle/>
        <a:p>
          <a:pPr>
            <a:defRPr sz="12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348933970494172E-3"/>
          <c:y val="0.26495435692330488"/>
          <c:w val="0.69832104750829749"/>
          <c:h val="0.665769544124726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23"/>
          </c:dPt>
          <c:dPt>
            <c:idx val="3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4.8066504940642872E-2"/>
                  <c:y val="9.2986195978224648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590378173662715E-2"/>
                  <c:y val="-8.6522628438110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0303597703236227E-2"/>
                  <c:y val="-0.19057303593441841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4671129585420951E-2"/>
                  <c:y val="-1.965208831097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977134428604592E-2"/>
                  <c:y val="-7.6554929814321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651987128076005E-2"/>
                  <c:y val="-0.11904828034980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2119573209293261E-2"/>
                  <c:y val="-5.2492183408192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 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Социальная политика</c:v>
                </c:pt>
                <c:pt idx="6">
                  <c:v>Средства массовой информации </c:v>
                </c:pt>
                <c:pt idx="7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262.39999999999998</c:v>
                </c:pt>
                <c:pt idx="1">
                  <c:v>3.4</c:v>
                </c:pt>
                <c:pt idx="2">
                  <c:v>420.5</c:v>
                </c:pt>
                <c:pt idx="3">
                  <c:v>492.6</c:v>
                </c:pt>
                <c:pt idx="4">
                  <c:v>5</c:v>
                </c:pt>
                <c:pt idx="5">
                  <c:v>56.2</c:v>
                </c:pt>
                <c:pt idx="6">
                  <c:v>0.6</c:v>
                </c:pt>
                <c:pt idx="7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815383789567305"/>
          <c:y val="0"/>
          <c:w val="0.46295352376587678"/>
          <c:h val="1"/>
        </c:manualLayout>
      </c:layout>
      <c:overlay val="0"/>
      <c:txPr>
        <a:bodyPr/>
        <a:lstStyle/>
        <a:p>
          <a:pPr>
            <a:defRPr sz="1000" b="1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935" cy="496891"/>
          </a:xfrm>
          <a:prstGeom prst="rect">
            <a:avLst/>
          </a:prstGeom>
        </p:spPr>
        <p:txBody>
          <a:bodyPr vert="horz" lIns="92125" tIns="46062" rIns="92125" bIns="4606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26" y="0"/>
            <a:ext cx="2946934" cy="496891"/>
          </a:xfrm>
          <a:prstGeom prst="rect">
            <a:avLst/>
          </a:prstGeom>
        </p:spPr>
        <p:txBody>
          <a:bodyPr vert="horz" lIns="92125" tIns="46062" rIns="92125" bIns="46062" rtlCol="0"/>
          <a:lstStyle>
            <a:lvl1pPr algn="r">
              <a:defRPr sz="1200"/>
            </a:lvl1pPr>
          </a:lstStyle>
          <a:p>
            <a:fld id="{A775DC0D-F00A-4B4E-977A-7E2A0C58AF0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325"/>
            <a:ext cx="2946935" cy="496890"/>
          </a:xfrm>
          <a:prstGeom prst="rect">
            <a:avLst/>
          </a:prstGeom>
        </p:spPr>
        <p:txBody>
          <a:bodyPr vert="horz" lIns="92125" tIns="46062" rIns="92125" bIns="4606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25" tIns="46062" rIns="92125" bIns="46062" rtlCol="0" anchor="b"/>
          <a:lstStyle>
            <a:lvl1pPr algn="r">
              <a:defRPr sz="1200"/>
            </a:lvl1pPr>
          </a:lstStyle>
          <a:p>
            <a:fld id="{BE2A4D3F-8168-4D12-AB7E-869FD85E2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43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935" cy="496891"/>
          </a:xfrm>
          <a:prstGeom prst="rect">
            <a:avLst/>
          </a:prstGeom>
        </p:spPr>
        <p:txBody>
          <a:bodyPr vert="horz" lIns="92116" tIns="46058" rIns="92116" bIns="460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726" y="1"/>
            <a:ext cx="2946934" cy="496891"/>
          </a:xfrm>
          <a:prstGeom prst="rect">
            <a:avLst/>
          </a:prstGeom>
        </p:spPr>
        <p:txBody>
          <a:bodyPr vert="horz" lIns="92116" tIns="46058" rIns="92116" bIns="4605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0437C4-A86C-4CB3-8D54-552F6C2BB2E2}" type="datetimeFigureOut">
              <a:rPr lang="ru-RU"/>
              <a:pPr>
                <a:defRPr/>
              </a:pPr>
              <a:t>31.05.2023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6" tIns="46058" rIns="92116" bIns="46058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46" y="4716462"/>
            <a:ext cx="5440372" cy="4468815"/>
          </a:xfrm>
          <a:prstGeom prst="rect">
            <a:avLst/>
          </a:prstGeom>
        </p:spPr>
        <p:txBody>
          <a:bodyPr vert="horz" lIns="92116" tIns="46058" rIns="92116" bIns="4605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325"/>
            <a:ext cx="2946935" cy="496890"/>
          </a:xfrm>
          <a:prstGeom prst="rect">
            <a:avLst/>
          </a:prstGeom>
        </p:spPr>
        <p:txBody>
          <a:bodyPr vert="horz" lIns="92116" tIns="46058" rIns="92116" bIns="460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16" tIns="46058" rIns="92116" bIns="4605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02AAEE-FCB0-4233-9E17-1FB3F17009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4106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2AAEE-FCB0-4233-9E17-1FB3F17009B9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5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2AAEE-FCB0-4233-9E17-1FB3F17009B9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2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66284B-F767-4463-AF33-16B9677023E1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539CFF-10D4-47E9-9B81-C1DF9EA8C334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52E9BA-47CE-48FB-B5E6-7034A5A0015A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14F2F-94BE-4350-9DE3-5AE4E8F5B83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E758F1-2110-42AB-B971-DE44B6F59FBD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9FF15A-7A42-4A9B-80A0-68A7F4E508F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97AEE9-26E1-4188-A455-6F14F3BD819D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0EECA2-BEAD-4A20-8296-C3C3E649A963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9FED2-F735-41AB-A819-9EF1742A0AB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AB27F-123E-4146-8066-EA6187A0B56D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C9D09-7CC2-4AFB-A7FF-843BF7619F9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29CC-847F-4074-B64F-7165F1DF4F9C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A376A-61D6-4C5D-A41D-6486943C61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B556A-C3E3-4537-A62B-A516497BEE19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990317-C8D2-499E-A7D9-B1F77A1B11B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37ED33-68F6-4EDB-8A18-94432C20F4C9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CD6300-ABF6-41F7-9CA8-45A9B05D87EB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FB75B-AA51-447D-A308-D19312EBEAC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173E7-172F-48F2-AF38-BE2387340233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421C4-1BA1-447F-9A12-9F2D8E6E327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CE96BB-33DF-4A02-B50D-127E3CC2A420}" type="datetime1">
              <a:rPr lang="ru-RU" smtClean="0"/>
              <a:t>31.05.2023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2A2409-318C-4416-859A-C28DBFFD64F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-nmar.ru/" TargetMode="External"/><Relationship Id="rId2" Type="http://schemas.openxmlformats.org/officeDocument/2006/relationships/hyperlink" Target="mailto:gorfinup@at.r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36841" y="1851670"/>
            <a:ext cx="9108504" cy="1584176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Решение Совета Городского округа "Город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Нарьян-Мар" </a:t>
            </a:r>
            <a:r>
              <a:rPr lang="ru-RU" sz="25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 25.05.2023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№ 465-р "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 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исполнении бюджета муниципального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"Городской округ </a:t>
            </a:r>
            <a:endParaRPr lang="ru-RU" sz="25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Город Нарьян-Мар" за 2022 год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38179"/>
            <a:ext cx="398587" cy="41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38179"/>
            <a:ext cx="325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Администрация муниципального образования </a:t>
            </a: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"Городской округ "Город Нарьян-Мар"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1292"/>
            <a:ext cx="2232248" cy="123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95" y="3657465"/>
            <a:ext cx="2218812" cy="123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s://www.adm-nmar.ru/upload/iblock/e94/bbxhsa98p31583e0puc49o2wncldl1t4/ADM_65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6" b="14996"/>
          <a:stretch/>
        </p:blipFill>
        <p:spPr bwMode="auto">
          <a:xfrm>
            <a:off x="971600" y="3647658"/>
            <a:ext cx="2232248" cy="123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8" r="12980" b="11047"/>
          <a:stretch/>
        </p:blipFill>
        <p:spPr bwMode="auto">
          <a:xfrm>
            <a:off x="5724128" y="475467"/>
            <a:ext cx="2229294" cy="12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https://www.adm-nmar.ru/upload/iblock/d1e/f0x0mrnyqbmn048khdld5kb1ikai09c5/adm_nmar20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1" b="10227"/>
          <a:stretch/>
        </p:blipFill>
        <p:spPr bwMode="auto">
          <a:xfrm>
            <a:off x="3331995" y="475467"/>
            <a:ext cx="2218812" cy="125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7" b="17217"/>
          <a:stretch/>
        </p:blipFill>
        <p:spPr bwMode="auto">
          <a:xfrm>
            <a:off x="5724128" y="3647657"/>
            <a:ext cx="2229294" cy="124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5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75760"/>
              </p:ext>
            </p:extLst>
          </p:nvPr>
        </p:nvGraphicFramePr>
        <p:xfrm>
          <a:off x="33271" y="771550"/>
          <a:ext cx="9097581" cy="4197002"/>
        </p:xfrm>
        <a:graphic>
          <a:graphicData uri="http://schemas.openxmlformats.org/drawingml/2006/table">
            <a:tbl>
              <a:tblPr/>
              <a:tblGrid>
                <a:gridCol w="19687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896544"/>
              </a:tblGrid>
              <a:tr h="4424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234,0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586,9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2,5 раза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 показателя объема безвозмездных поступлений обусловлено увеличением  плановых показателей окружного бюджета и зачислением прочих безвозмездных поступлений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 ОТ ДРУГИХ БЮДЖЕТОВ БЮДЖЕТНОЙ СИСТЕМЫ РФ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234,0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547,9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2,3 раза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 показателя объема безвозмездных поступлений обусловлено изменением плановых показателей окружного бюджета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9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182,5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370,4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2,0 раза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 показателя объема прочих субсидий обусловлено изменением плановых показателей окружного бюджета. В бюджет муниципального образования зачислены следующие субсидии:</a:t>
                      </a:r>
                    </a:p>
                    <a:p>
                      <a:pPr algn="just" fontAlgn="b"/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содержанию на территории НАО мест захоронения участников ВОВ, ветеранов боевых действий, участников локальных войн и вооруженных конфликтов;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выкуп жилых помещений собственников в соответствии со статьёй 32 ЖК РФ;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организацию в границах поселения электро-, тепло- и водоснабжения населения, водоотведения в части подготовки объектов коммунальной инфраструктуры к осенне-зимнему периоду;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благоустройству территорий (Реализация мероприятий по благоустройству территорий);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участию в организации деятельности по сбору (в том числе раздельному сбору), транспортированию, обработке, утилизации, обезвреживанию, захоронению ТКО;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проведение мероприятий по сносу домов, признанных в установленном порядке ветхими или аварийными и непригодными для проживания;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муниципальных образований НАО на реализацию проектов по поддержке местных инициатив;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осуществлению дорожной деятельности;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по обеспечению устойчивого сокращения непригодного для проживания жилищного фонда за счет средств государственной корпорации - Фонда содействия реформированию ЖКХ;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обеспечению устойчивого сокращения непригодного для проживания жилищного фонда за счет средств государственной корпорации - за счет средств окружного бюджета</a:t>
                      </a:r>
                      <a:endParaRPr lang="ru-RU" sz="7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11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19090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42629"/>
              </p:ext>
            </p:extLst>
          </p:nvPr>
        </p:nvGraphicFramePr>
        <p:xfrm>
          <a:off x="72704" y="915566"/>
          <a:ext cx="9035800" cy="3927952"/>
        </p:xfrm>
        <a:graphic>
          <a:graphicData uri="http://schemas.openxmlformats.org/drawingml/2006/table">
            <a:tbl>
              <a:tblPr/>
              <a:tblGrid>
                <a:gridCol w="2791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11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7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84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66936"/>
              </a:tblGrid>
              <a:tr h="5024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4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13 раз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показателя обусловлено изменением плановых показателей окружного бюджета за счет предоставления субвенции местным бюджетам на осуществление отдельных государственных полномочий Ненецкого автономного округа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проектировании бюджета на 2022 год и плановый период 2023 и 2024 годов предоставление иного межбюджетного трансферта бюджету муниципального образования "Городской округ "Город Нарьян-Мар" не предусматривалось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9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безвозмездные поступления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Зачисление денежных средств от граждан на добровольной основе на реализацию проектов по поддержке местных инициатив, а также  поступление денежных средств на финансирование мероприятия "Реализация проекта "Стена Памяти" (установка конструкции, обустройство пространства у памятного знака "Обелиск Победы", благоустройство территории по ул. Победы г. Нарьян-Мара, материально-техническое оснащение и (или) иные работы)"  в рамках Соглашения о сотрудничестве между Администрацией Ненецкого автономного округа и ООО "Совместная Компания "РУСВЬЕТПЕТРО" от 25.02.2009 года.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Возврат остатков субвенции местным бюджетам на осуществление отдельных государственных полномочий Ненецкого автономного округа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аварийными, предоставленной в 2021 году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1410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1470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15106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ctrTitle"/>
          </p:nvPr>
        </p:nvSpPr>
        <p:spPr>
          <a:xfrm>
            <a:off x="0" y="45187"/>
            <a:ext cx="9144000" cy="2494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ГОРОДСКОГО БЮДЖЕТА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7486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26707"/>
              </p:ext>
            </p:extLst>
          </p:nvPr>
        </p:nvGraphicFramePr>
        <p:xfrm>
          <a:off x="107504" y="411510"/>
          <a:ext cx="8963793" cy="2479148"/>
        </p:xfrm>
        <a:graphic>
          <a:graphicData uri="http://schemas.openxmlformats.org/drawingml/2006/table">
            <a:tbl>
              <a:tblPr/>
              <a:tblGrid>
                <a:gridCol w="753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909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470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2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₽/</a:t>
                      </a:r>
                      <a:endParaRPr kumimoji="0" lang="ru-RU" sz="1200" b="1" i="0" u="none" strike="noStrike" cap="all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 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267,1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262,4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91,9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экономика (транспорт, дорожное хозяйство)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468,2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420,5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89,8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610,6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492,6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80,7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5,7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87,7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1 413,9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1 241,5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87,8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7420153"/>
              </p:ext>
            </p:extLst>
          </p:nvPr>
        </p:nvGraphicFramePr>
        <p:xfrm>
          <a:off x="96816" y="2931790"/>
          <a:ext cx="886767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0082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0" y="51470"/>
            <a:ext cx="9144000" cy="303498"/>
          </a:xfrm>
          <a:noFill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592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1424"/>
              </p:ext>
            </p:extLst>
          </p:nvPr>
        </p:nvGraphicFramePr>
        <p:xfrm>
          <a:off x="107504" y="411509"/>
          <a:ext cx="8856984" cy="4228961"/>
        </p:xfrm>
        <a:graphic>
          <a:graphicData uri="http://schemas.openxmlformats.org/drawingml/2006/table">
            <a:tbl>
              <a:tblPr/>
              <a:tblGrid>
                <a:gridCol w="5214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672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88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r>
                        <a:rPr lang="en-US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эффективности реализации молодежной политики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"Совершенствование и развитие муниципального управления в муниципальном образовании 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370,6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364,8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98,4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предпринимательства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97,2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институтов гражданского общества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уровня жизнеобеспечения и безопасности жизнедеятельности населения муниципального образования"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763,1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605,7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79,4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"Формирование комфортной городской среды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98,6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96,8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"Поддержка отдельных категорий граждан муниципального образования"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43,7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98,2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2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73,2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95,1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</a:p>
                  </a:txBody>
                  <a:tcPr marT="34290" marB="3429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1 359,0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1 187,9</a:t>
                      </a:r>
                      <a:endParaRPr lang="ru-RU" sz="1600" b="1" i="0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87,4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932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377147" y="-12605"/>
            <a:ext cx="6732241" cy="627533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уровня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жизнеобеспечения и безопасности жизнедеятельности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населения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города Нарьян-Мар</a:t>
            </a:r>
          </a:p>
        </p:txBody>
      </p:sp>
      <p:sp>
        <p:nvSpPr>
          <p:cNvPr id="17" name="Выноска со стрелкой вниз 16"/>
          <p:cNvSpPr/>
          <p:nvPr/>
        </p:nvSpPr>
        <p:spPr>
          <a:xfrm>
            <a:off x="4860032" y="603518"/>
            <a:ext cx="2143891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605,7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766155"/>
              </p:ext>
            </p:extLst>
          </p:nvPr>
        </p:nvGraphicFramePr>
        <p:xfrm>
          <a:off x="2465064" y="1395606"/>
          <a:ext cx="6678936" cy="359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3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63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63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155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благоприятных и безопасных условий для проживания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62,0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99,5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6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жизнедеятельности населения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91,9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2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эксплуатации автомобильных дорог местного значения и доступности общественных транспортных услуг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464,3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416,7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89,8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32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предоставления качественных услуг потребителям в сфере ЖКХ, степени устойчивости и надежности функционирования коммунальных систем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22,2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77,9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781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комфортных условий проживания на территории муниципального образования</a:t>
                      </a:r>
                      <a:endParaRPr lang="ru-RU" sz="1200" b="0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21,2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20,2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16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дополнительных условий для обеспечения жилищных прав граждан</a:t>
                      </a:r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2731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189,4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86,1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45,5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987824" y="603518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763,1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54668" y="614928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79,4%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52173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6" t="-416" r="39409" b="324"/>
          <a:stretch/>
        </p:blipFill>
        <p:spPr bwMode="auto">
          <a:xfrm>
            <a:off x="0" y="-15916"/>
            <a:ext cx="2555776" cy="515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991" y="2067694"/>
            <a:ext cx="6552728" cy="182357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Снос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домов, признанных в установленном порядке ветхими или аварийными и непригодными для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проживания (10 домов) 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10,3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Вывоз стоков из септиков жилых домов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5,1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Предоставление населению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услуг общественных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бань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22,7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Приобретение 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контейнеров для сбора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ТКО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20,6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др.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1" y="1"/>
            <a:ext cx="6695603" cy="699541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благоприятных и безопасных условий</a:t>
            </a:r>
          </a:p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для проживания граждан</a:t>
            </a:r>
            <a:r>
              <a:rPr lang="ru-RU" b="1" cap="all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2267743" y="822169"/>
            <a:ext cx="2143891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62,0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020" y="822169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62,3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88024" y="822169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99,5 %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8098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3" r="30151" b="-657"/>
          <a:stretch/>
        </p:blipFill>
        <p:spPr bwMode="auto">
          <a:xfrm>
            <a:off x="6588224" y="16064"/>
            <a:ext cx="2555776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987824" y="91551"/>
            <a:ext cx="6017910" cy="555526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безопасности жизнедеятельности </a:t>
            </a:r>
          </a:p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населения города Нарьян-Мар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38002" y="2139702"/>
            <a:ext cx="6224242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Материальное стимулирование 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страхование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народных дружинников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0,3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противопаводковых мероприятий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0,4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пожарной безопасности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2,1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 др.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5076056" y="894177"/>
            <a:ext cx="2062443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3,4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03848" y="894177"/>
            <a:ext cx="163991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3,7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56796" y="894177"/>
            <a:ext cx="163991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91,9 %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824" y="-956642"/>
            <a:ext cx="8165792" cy="544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08440" y="4870311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2"/>
          <a:stretch/>
        </p:blipFill>
        <p:spPr bwMode="auto">
          <a:xfrm>
            <a:off x="12286" y="647077"/>
            <a:ext cx="2826170" cy="1852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10721" r="13454" b="15004"/>
          <a:stretch/>
        </p:blipFill>
        <p:spPr bwMode="auto">
          <a:xfrm>
            <a:off x="11833" y="2499742"/>
            <a:ext cx="2826170" cy="17965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8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0027" y="1995686"/>
            <a:ext cx="6660231" cy="24929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пассажирских перевозок населения по муниципальным маршрутам -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52,4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Ремонт автомобильных дорог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31,6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Реконструкция автомобильной дороги по ул. Заводская –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66,2 млн 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Ремонт автомобильных дорог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общего пользования по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ул. Первомайская, ул. Рыбников –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57,9 млн 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Обустройство остановочных пунктов -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1,5 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Расходы на обеспечение деятельности МКУ "Чистый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город"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160,6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Приобретение техники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23,1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" y="0"/>
            <a:ext cx="672025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безопасности эксплуатации автомобильных дорог местного значения и доступности общественных транспортных услуг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123728" y="966185"/>
            <a:ext cx="2304256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416,7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6694" y="966185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464,3млн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6016" y="966185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89,8%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2125" b="-359"/>
          <a:stretch/>
        </p:blipFill>
        <p:spPr bwMode="auto">
          <a:xfrm>
            <a:off x="6804248" y="0"/>
            <a:ext cx="2339752" cy="175827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www.adm-nmar.ru/upload/iblock/9ef/dl9babsumz5u4zmoochh301wypcu0nqj/ADM_98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0" b="11398"/>
          <a:stretch/>
        </p:blipFill>
        <p:spPr bwMode="auto">
          <a:xfrm>
            <a:off x="6804248" y="1744179"/>
            <a:ext cx="2338948" cy="154765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595" r="21806" b="14652"/>
          <a:stretch/>
        </p:blipFill>
        <p:spPr bwMode="auto">
          <a:xfrm>
            <a:off x="6804248" y="3291831"/>
            <a:ext cx="2339752" cy="183130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9570" y="2787774"/>
            <a:ext cx="4932910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объектов коммунальной инфраструктуры к осенне-зимнему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периоду направлено – 17,3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667875" y="51470"/>
            <a:ext cx="5438586" cy="13681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предоставления качественных услуг потребителям в сфере ЖКХ, степени устойчивости и надежности функционирования коммунальных систем на территории муниципального образования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851" name="TextBox 14"/>
          <p:cNvSpPr txBox="1">
            <a:spLocks noChangeArrowheads="1"/>
          </p:cNvSpPr>
          <p:nvPr/>
        </p:nvSpPr>
        <p:spPr bwMode="auto">
          <a:xfrm>
            <a:off x="142875" y="4822031"/>
            <a:ext cx="3571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dirty="0" smtClean="0"/>
              <a:t>12</a:t>
            </a:r>
            <a:endParaRPr lang="ru-RU" sz="800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5436096" y="1513036"/>
            <a:ext cx="1957189" cy="914697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17,3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67191" y="1513037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22,2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06852" y="1513037"/>
            <a:ext cx="1637148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77,9 %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0" t="357" r="22225"/>
          <a:stretch/>
        </p:blipFill>
        <p:spPr bwMode="auto">
          <a:xfrm>
            <a:off x="0" y="0"/>
            <a:ext cx="36678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6486" r="15952" b="13494"/>
          <a:stretch/>
        </p:blipFill>
        <p:spPr bwMode="auto">
          <a:xfrm>
            <a:off x="6441421" y="3376367"/>
            <a:ext cx="2673773" cy="16168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23478"/>
            <a:ext cx="6084168" cy="48351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комфортных условий проживания на территории города Нарьян-Мар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" y="1923678"/>
            <a:ext cx="6441421" cy="182357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Организация освещения улиц 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6,4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5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Организация благоустройства и озеленения 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5,3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Содержание </a:t>
            </a: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спортивных и детских игровых 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площадок </a:t>
            </a: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1,4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Приобретение материалов для контейнерных 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площадок 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1,2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Содержание контейнерных </a:t>
            </a: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площадок 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1,0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 др.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1968023" y="883965"/>
            <a:ext cx="21602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20,2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3946" y="883965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21,2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11960" y="883965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95,3 %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0" b="17744"/>
          <a:stretch/>
        </p:blipFill>
        <p:spPr bwMode="auto">
          <a:xfrm>
            <a:off x="6444208" y="44505"/>
            <a:ext cx="2670987" cy="17634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www.adm-nmar.ru/upload/resize_cache/iblock/4c1/4bc85jriazqgi41zspcidc6hv1n579je/773_430_27ed3219fa91e5b4a52e36970a1e57aba/ADM_99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6" b="20314"/>
          <a:stretch/>
        </p:blipFill>
        <p:spPr bwMode="auto">
          <a:xfrm>
            <a:off x="6441422" y="1807961"/>
            <a:ext cx="2676560" cy="156840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4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483517"/>
          </a:xfrm>
          <a:noFill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ПАРАМЕТРЫ ГОРОДСКОГО БЮДЖЕТА В 2022 ГОДУ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44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257998"/>
              </p:ext>
            </p:extLst>
          </p:nvPr>
        </p:nvGraphicFramePr>
        <p:xfrm>
          <a:off x="35495" y="681541"/>
          <a:ext cx="9073009" cy="2735649"/>
        </p:xfrm>
        <a:graphic>
          <a:graphicData uri="http://schemas.openxmlformats.org/drawingml/2006/table">
            <a:tbl>
              <a:tblPr/>
              <a:tblGrid>
                <a:gridCol w="32433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74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74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01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46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07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Первая редакция</a:t>
                      </a:r>
                    </a:p>
                  </a:txBody>
                  <a:tcPr marL="0" marR="0"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Уточненный план</a:t>
                      </a:r>
                    </a:p>
                  </a:txBody>
                  <a:tcPr marL="0" marR="0"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Исполнение</a:t>
                      </a:r>
                    </a:p>
                  </a:txBody>
                  <a:tcPr marL="0" marR="0"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L="0" marR="0"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93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914,7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1 406,4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1 364,5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97,0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algn="r"/>
                      <a:r>
                        <a:rPr lang="ru-RU" sz="15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т.ч. налоговые и неналоговые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680,7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765,6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777,6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101,6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92581273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безвозмездные поступления 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234,0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640,8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586,9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91,6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3600467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919,4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1413,9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1 241,5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87,8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096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ДЕФИЦИТ /ПРОФИЦИТ (-/+)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- 4,7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- 7,5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123,0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4844"/>
              </p:ext>
            </p:extLst>
          </p:nvPr>
        </p:nvGraphicFramePr>
        <p:xfrm>
          <a:off x="1503792" y="3795886"/>
          <a:ext cx="6096000" cy="63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6300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Объем муниципального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долга на 01.01.2023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619672" y="3833204"/>
            <a:ext cx="5184576" cy="57606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5580" y="4852858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54388" y="339502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5724128" cy="98757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Создание дополнительных условий для обеспечения жилищных прав граждан, проживающих в городе Нарьян-Мар"</a:t>
            </a:r>
            <a:endParaRPr lang="ru-RU" sz="1600" b="1" cap="all" dirty="0">
              <a:solidFill>
                <a:schemeClr val="tx2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496" y="2067694"/>
            <a:ext cx="6624736" cy="27699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 (8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семей)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38,3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мероприятий по выкупу жилых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помещений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в соответствии со статьёй 32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ЖК РФ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кол-во помещений - 3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12,3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Региональный проект НАО "Обеспечение устойчивого сокращения непригодного для проживания жилищного фонда"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7-завлений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22,6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Обеспечение жильем молодых семей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(7 семей)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12,9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Жилищные компенсационные выплаты по оплате процентов за пользование кредитом на приобретение жилья (2 человека) -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0,05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1907704" y="1131590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86,1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6539" y="1131590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189,4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44553" y="1131590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45,5 %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r="38533"/>
          <a:stretch/>
        </p:blipFill>
        <p:spPr bwMode="auto">
          <a:xfrm>
            <a:off x="6516216" y="0"/>
            <a:ext cx="262778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9438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915816" y="0"/>
            <a:ext cx="6228184" cy="93610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"Формирование комфортной городской среды в муниципальном образовании"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989912" y="1065600"/>
            <a:ext cx="21602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98,6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58666" y="1065600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101,9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36680" y="1065600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96,8 %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1923678"/>
            <a:ext cx="5945357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Благоустройство территории в районе ул. Рыбников, д.6Б,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3Б –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48,4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Обустройство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рекреационной зоны в районе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метеостанции -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4,5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5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Благоустройство и освещение дворовой территории дома 22 по улице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Выучейского  -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2,3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Создание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детской игровой спортивной площадки в микрорайоне "Малый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Качгорт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 "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 (2этап) –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3,0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5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"Стена Памяти"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39,7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и др.</a:t>
            </a:r>
            <a:endParaRPr lang="ru-RU" sz="15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4866987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10065" r="14792" b="3395"/>
          <a:stretch/>
        </p:blipFill>
        <p:spPr bwMode="auto">
          <a:xfrm>
            <a:off x="35499" y="134485"/>
            <a:ext cx="2627784" cy="15791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16418" r="12328" b="8791"/>
          <a:stretch/>
        </p:blipFill>
        <p:spPr bwMode="auto">
          <a:xfrm>
            <a:off x="35496" y="1725697"/>
            <a:ext cx="2627785" cy="15791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7" b="20807"/>
          <a:stretch/>
        </p:blipFill>
        <p:spPr bwMode="auto">
          <a:xfrm>
            <a:off x="35496" y="3304885"/>
            <a:ext cx="2627784" cy="15791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r="36771"/>
          <a:stretch/>
        </p:blipFill>
        <p:spPr bwMode="auto">
          <a:xfrm>
            <a:off x="5636784" y="0"/>
            <a:ext cx="350721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5820" y="2283717"/>
            <a:ext cx="5454292" cy="22929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Осуществление деятельности Администрации МО "Городской округ "Город Нарьян-Мар" в рамках собственных и переданных государственных полномочий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Обеспечение деятельности Администрации города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Управление муниципальными финансами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Управление и распоряжение муниципальным имуществом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56" y="25925"/>
            <a:ext cx="5645264" cy="1275607"/>
          </a:xfrm>
          <a:prstGeom prst="rect">
            <a:avLst/>
          </a:prstGeom>
          <a:noFill/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"Совершенствование и развитие муниципального управления в муниципальном образовании"</a:t>
            </a:r>
            <a:endParaRPr lang="ru-RU" sz="20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1763688" y="1419622"/>
            <a:ext cx="1920564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364,8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188" y="1419622"/>
            <a:ext cx="159413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370,6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79912" y="1433746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98,4 %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37791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6876256" cy="134761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"Повышение эффективности реализации молодежной политики в муниципальном образовании"</a:t>
            </a:r>
            <a:endParaRPr lang="ru-RU" sz="28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3010" name="AutoShape 2" descr="http://www.adm-nmar.ru/upload/iblock/d53/KVN_sait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1912660" y="1495654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0,9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1495" y="1495654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1,0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149509" y="1495654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90,0 %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55" y="184573"/>
            <a:ext cx="2835845" cy="15775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54" y="1762081"/>
            <a:ext cx="2835846" cy="15775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55" y="3339589"/>
            <a:ext cx="2827881" cy="157307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3499" y="2287742"/>
            <a:ext cx="6548581" cy="27699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День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самоуправления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Акция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"Мой подарок городу"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Новогоднее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мероприятие для молодых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семей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Участие молодежи города во всероссийских форумах, 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съездах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фестивалях и конкурсах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Участие молодежи города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Нарьян-Мара в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спортивно-туристических слетах, сборах, соревнованиях, эстафетах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Городская военно-спортивная игра "К защите Родины готов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Ежегодная акция "Мои здоровые выходные"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др.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-1" y="0"/>
            <a:ext cx="6646435" cy="84355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"Развитие предпринимательства в муниципальном образовании"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351" y="1713041"/>
            <a:ext cx="6451278" cy="209288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Субсидия на возмещение части затрат за приобретение и доставку имущества  -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1,1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возмещение части затрат за аренду нежилых зданий и помещений  -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0,8 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на возмещение части затрат за приобретение и доставку расходных материалов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29,2 тыс. 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на возмещение части затрат за подготовку, переподготовку и повышение квалификации кадров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0,2 млн 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Гранты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начинающим предпринимателям на создание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собственного бизнеса -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0,8 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1907704" y="879562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3,5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5019" y="87956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3,6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44553" y="87956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97,2 %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04697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4474" r="14150" b="5181"/>
          <a:stretch/>
        </p:blipFill>
        <p:spPr bwMode="auto">
          <a:xfrm>
            <a:off x="6804248" y="228034"/>
            <a:ext cx="2326906" cy="17162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1024" r="15308" b="9200"/>
          <a:stretch/>
        </p:blipFill>
        <p:spPr bwMode="auto">
          <a:xfrm>
            <a:off x="6804027" y="1944283"/>
            <a:ext cx="2323711" cy="14765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8161" r="13901" b="6572"/>
          <a:stretch/>
        </p:blipFill>
        <p:spPr bwMode="auto">
          <a:xfrm>
            <a:off x="6804248" y="3424589"/>
            <a:ext cx="2326906" cy="15131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05019" y="3897358"/>
            <a:ext cx="6483205" cy="10404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«Конкурс профессионального мастерства» - 0,2 млн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₽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Конкурс на «Лучшее новогоднее оформление» – 20,0 тыс.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₽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Конкурс «Лучший предприниматель года» - 0,2 млн 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3131840" y="0"/>
            <a:ext cx="5976664" cy="105958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"Развитие институтов гражданского общества в муниципальном образовании"</a:t>
            </a:r>
            <a:endParaRPr lang="ru-RU" sz="28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71800" y="3075806"/>
            <a:ext cx="6288310" cy="50405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Финансовая поддержка ТОС – 1,3 млн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71800" y="2261333"/>
            <a:ext cx="6284530" cy="6208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Реализация проектов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социально ориентированных некоммерческих организаций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0,6 млн ₽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4932040" y="1059582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1,9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64180" y="105958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1,9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2194" y="105958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100,0 %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77931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" y="296358"/>
            <a:ext cx="2513045" cy="16743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" y="1965895"/>
            <a:ext cx="2513045" cy="13979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" y="3363838"/>
            <a:ext cx="2513044" cy="13979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771800" y="3723878"/>
            <a:ext cx="6284530" cy="10403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Количество СО НКО, общественных объединений граждан и ТОС, получивших поддержку в рамках реализации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Программы - 12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5796136" cy="98757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"Поддержка отдельных категорий граждан муниципального образования"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777" y="1831242"/>
            <a:ext cx="6229325" cy="337784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Единовременная денежная выплата гражданам, которые награждаются Почетной грамотой МО "Городской округ "Город Нарьян-Мар"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Единовременная денежная выплата гражданам, которым присваивается звание "Ветеран города Нарьян-Мара"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Выплаты гражданам, которым присвоено звание "Почетный гражданин города Нарьян-Мара"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Выплаты гражданам, награжденным знаком отличия "За заслуги перед городом Нарьян-Маром"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Подписка на общественно-политическую газету Ненецкого автономного округа "Няръяна вындер" лицам, имеющим право на бесплатную подписку"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Единовременная выплата лицам, уволенным в запас после прохождения военной службы 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Единовременная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денежная выплата отдельным категориям граждан, принимавших участие в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СВО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Пенсии за выслугу лет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088920" y="1082452"/>
            <a:ext cx="21230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42,9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658" y="108245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43,7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27984" y="108245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98,2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844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729" r="37144" b="896"/>
          <a:stretch/>
        </p:blipFill>
        <p:spPr bwMode="auto">
          <a:xfrm>
            <a:off x="6265102" y="0"/>
            <a:ext cx="28733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002" y="195486"/>
            <a:ext cx="5513432" cy="56557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"Повышение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качества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водоснабжения"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088920" y="1082452"/>
            <a:ext cx="21230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69,6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658" y="108245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73,2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27984" y="108245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95,1 %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283718"/>
            <a:ext cx="630255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"Реконструкция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водовода в две нитки в надземном исполнении от ВНС-1 до колодцев перехвата в районе курьи Городецкая по ул. Пионерская"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35,8 млн ₽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"Реконструкция наружного водовода в две нитки от ВК-19 по ул. Пионерская до ВК-82 перекресток улиц Пионерская и Ленина"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33,8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https://www.adm-nmar.ru/upload/resize_cache/iblock/bf4/3jza0i4zf03sfw6bmtapcyaluvbjx969/773_430_27ed3219fa91e5b4a52e36970a1e57aba/ZPO_05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-1" r="15925" b="667"/>
          <a:stretch/>
        </p:blipFill>
        <p:spPr bwMode="auto">
          <a:xfrm>
            <a:off x="6271260" y="0"/>
            <a:ext cx="28727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640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9513" y="627534"/>
            <a:ext cx="8643937" cy="11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7070"/>
              </p:ext>
            </p:extLst>
          </p:nvPr>
        </p:nvGraphicFramePr>
        <p:xfrm>
          <a:off x="107505" y="627534"/>
          <a:ext cx="8928991" cy="403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32448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45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259,6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262,4</a:t>
                      </a:r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101,1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7035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7,8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7,1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Исполнение первоначальных плановых показателей на функционирование высшего должностного лица муниципального образования 90,7% обусловлено уточнением фактических расходов на выплату денежного содержания в связи с переизбранием главы города на новый срок и оплату льготного проезда к месту отдыха и обратно.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84908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32,8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34,5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105,2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0000"/>
                        </a:lnSpc>
                      </a:pPr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Исполнение первоначальных плановых показателей на функционирование законодательных (представительных) органов государственной власти и представительных органов муниципальных образований в отчетном периоде осуществлялось с учетом финансирования дополнительной потребности: на оплату труда и начисления на выплаты по оплате труда  председателя Совета "Городской округ "Город Нарьян-Мар" в соответствие с Решением от 23.12.2021 № 287-р "О внесении изменений в решение "О ежемесячном денежном вознаграждении (должностном окладе) лиц, замещающих выборные должности местного самоуправления в МО "Городской округ "Город Нарьян-Мар" на постоянной основе"; на содержание центрального аппарата Совета городского округа "Город Нарьян-Мар" (оплату льготного проезда к месту отдыха и обратно, выходного единовременного пособия при увольнении, командировочные расходы, оплата за проведение выездных курсов, оплата услуг связи,  работ, услуги по содержанию имущества, приобретение основных средств и материальных запасов).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9513" y="627534"/>
            <a:ext cx="8643937" cy="11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882252"/>
              </p:ext>
            </p:extLst>
          </p:nvPr>
        </p:nvGraphicFramePr>
        <p:xfrm>
          <a:off x="107505" y="627534"/>
          <a:ext cx="8928991" cy="442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248472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РФ, местных администраций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153,6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152,1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99,0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Судебная система 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расходов бюджета по подразделу "Судебная система" от плановых показателей обусловлено фактической потребностью для реализации полномочий по составлению (изменению) списков кандидатов в присяжные заседатели федеральных судов общей юрисдикции в Российской Федерации на 2022 год.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40,4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99,7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Международные отношения и международное сотрудничество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Резервные фонды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6,8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осуществлялись в соответствии с Порядком формирования, направления расходования средств резервного фонда Администрации муниципального образования "Городской округ "Город Нарьян-Мар", а также контроля за их использованием установленным постановлением Администрации МО "Городской округ "Город Нарьян-Мар" 08.11.2017 № 1254 "Об утверждении Положения о резервном фонде администрации МО "Городской округ "Город Нарьян-Мар" (в редакции от 30.04.2020 № 328).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l"/>
                      <a:r>
                        <a:rPr lang="ru-RU" sz="90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общегосударственные вопросы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</a:t>
                      </a:r>
                      <a:r>
                        <a:rPr lang="en-US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27,8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159,8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Исполнение первоначальных плановых показателей по подразделу осуществлялось с учетом финансирования дополнительной потребности мероприятий по оснащению административного здания, расположенного по адресу: г. Нарьян-Мар, ул. Смидовича, д. 32 (приобретение мебели, оборудования для телекоммуникационной инфраструктуры).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1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7504" y="-3239"/>
            <a:ext cx="8572500" cy="69651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4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7623" y="22199"/>
            <a:ext cx="9144000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cap="all" dirty="0" smtClean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  <a:reflection blurRad="12700" endPos="0" dir="5400000" sy="-9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Динамика поступления доходов</a:t>
            </a:r>
            <a:endParaRPr lang="ru-RU" sz="2200" b="1" cap="all" dirty="0">
              <a:solidFill>
                <a:schemeClr val="accent1">
                  <a:lumMod val="50000"/>
                </a:schemeClr>
              </a:solidFill>
              <a:effectLst>
                <a:glow>
                  <a:schemeClr val="accent1"/>
                </a:glow>
                <a:reflection blurRad="12700" endPos="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3190"/>
              </p:ext>
            </p:extLst>
          </p:nvPr>
        </p:nvGraphicFramePr>
        <p:xfrm>
          <a:off x="71501" y="843558"/>
          <a:ext cx="9000998" cy="1628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2366"/>
                <a:gridCol w="1152128"/>
                <a:gridCol w="1152128"/>
                <a:gridCol w="1152128"/>
                <a:gridCol w="1152128"/>
                <a:gridCol w="108012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854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816,8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1206,6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861,7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919,5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1 364,5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540">
                <a:tc>
                  <a:txBody>
                    <a:bodyPr/>
                    <a:lstStyle/>
                    <a:p>
                      <a:pPr algn="l"/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</a:t>
                      </a:r>
                      <a:r>
                        <a:rPr lang="ru-RU" sz="1400" b="1" u="sng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неналоговые доходы</a:t>
                      </a:r>
                      <a:endParaRPr lang="ru-RU" sz="1400" b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616,7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649,7</a:t>
                      </a:r>
                      <a:endParaRPr lang="ru-RU" sz="1400" b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733,4</a:t>
                      </a:r>
                      <a:endParaRPr lang="ru-RU" sz="1400" b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718,9</a:t>
                      </a:r>
                      <a:endParaRPr lang="ru-RU" sz="1400" b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777,6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54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 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200,1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556,9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128,3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200,6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586,9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04248" y="485269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83575706"/>
              </p:ext>
            </p:extLst>
          </p:nvPr>
        </p:nvGraphicFramePr>
        <p:xfrm>
          <a:off x="702544" y="2643758"/>
          <a:ext cx="806489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422634" y="345019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402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38566"/>
              </p:ext>
            </p:extLst>
          </p:nvPr>
        </p:nvGraphicFramePr>
        <p:xfrm>
          <a:off x="27756" y="633555"/>
          <a:ext cx="9073008" cy="4178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44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06316"/>
              </a:tblGrid>
              <a:tr h="4270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097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4,1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82,9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76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Гражданская оборона </a:t>
                      </a:r>
                    </a:p>
                    <a:p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31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2,6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расходов от планового показателя в отчетном периоде связано с экономией по торгам и фактическим выполнением работ по разработке (выравниванию) песка с целью защиты г. Нарьян-Мара от затопления паводковыми водами.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19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расходов от первоначального плана связано с введением ограничений на проведение публичных и культурных мероприятий и уменьшением количества дежурств по мероприятию "Материальное стимулирование народных дружинников за участие в охране общественного порядка на территории муниципального образования "Городской округ "Город Нарьян-Мар".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278,8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420,5</a:t>
                      </a:r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150,8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Транспорт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52,4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52,4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242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Дорожное хозяйство (дорожные фонды)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222,3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364,2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163,8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исполнения расходов от первоначальных плановых показателей связано с выделением дополнительных средств окружного бюджета на выполнение мероприятий по реконструкции и ремонту дорог общего пользования местного значения.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0302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4,1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бюджета от плановых показателей в отчетном периоде обусловлено образовавшейся экономией в результате заключения муниципальных контрактов и договоров.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8313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5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929247"/>
              </p:ext>
            </p:extLst>
          </p:nvPr>
        </p:nvGraphicFramePr>
        <p:xfrm>
          <a:off x="53234" y="699542"/>
          <a:ext cx="9001346" cy="4265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410572"/>
              </a:tblGrid>
              <a:tr h="4479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842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307,6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492,6</a:t>
                      </a:r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160,1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438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Жилищное хозяйство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64,6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Отклонение исполнения расходов от первоначального плана в отчетном периоде обусловлено предоставлением в течении финансового года из бюджета Ненецкого автономного округа субвенции местным бюджетам на 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 и субсидии местным бюджетам на выкуп жилых помещений собственников в соответствии со статьёй 32 Жилищного кодекса Российской Федерации. 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438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Коммунальное хозяйство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67,3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138,5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205,8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расходов от первоначального планов отчетном периоде связано с предоставлением  из бюджета Ненецкого автономного округа  дополнительной субсидии местным бюджетам на выполнение мероприятий по реконструкции водоводов и капитальному ремонту тепловых сетей. 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76,8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116,6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151,8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исполнения расходов от первоначального плана в отчетном периоде обусловлено реализацией мероприятий за счет дополнительных денежных средств недропользователей в рамках исполнения Соглашений о сотрудничестве и с предоставлением  из бюджета Ненецкого автономного округа  субсидий бюджетам муниципальных образований Ненецкого автономного округа на реализацию проектов по поддержке местных инициатив.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774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жилищно-коммунального хозяйства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163,5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172,9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105,8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расходов от первоначального плана в отчетном периоде связано с потребностью в дополнительном финансовом обеспечении мероприятий по содержанию пустующего муниципального жилищного фонда (вторичный и новый жил. фонд) и предоставлением из бюджета Ненецкого автономного округа  субвенции местным бюджетам на 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802827"/>
              </p:ext>
            </p:extLst>
          </p:nvPr>
        </p:nvGraphicFramePr>
        <p:xfrm>
          <a:off x="53234" y="699542"/>
          <a:ext cx="9001346" cy="2898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7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15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15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29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34423"/>
              </a:tblGrid>
              <a:tr h="4479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753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5,0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92,6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353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933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Молодежная политика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от планового показателя в отчетном периоде обусловлено образовавшейся экономией в результате заключения муниципальных контрактов и договоров.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175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3,2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91,4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Уменьшение расходов бюджета по подразделу от плановых показателей  обусловлено уточнением фактических расходов на оплату труда, начисления на выплаты по оплате труда, оплату льготного проезда к месту отдыха и обратно, на оплату пособий за первые три дня временной нетрудоспособности за счет средств работодателя.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553440"/>
              </p:ext>
            </p:extLst>
          </p:nvPr>
        </p:nvGraphicFramePr>
        <p:xfrm>
          <a:off x="31244" y="610959"/>
          <a:ext cx="9077260" cy="441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5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92488"/>
              </a:tblGrid>
              <a:tr h="4270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609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57,9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56,2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97,1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36,7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37,2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101,4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6,0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111,1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бюджета от первоначального плана в отчетном году обусловлено  предусмотренной единовременной денежной выплатой отдельным категориям граждан, принимавших участие в специальной военной операции на территориях Донецкой Народной Республики, Луганской Народной Республики и Украины, и членам их семей.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04474"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15,6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82,7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от первоначального плана в отчетном периоде обусловлено уменьшением субсидии из бюджета Ненецкого автономного округа  на реализацию мероприятий по обеспечению жильем молодых семей. 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86198"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социальной политики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0,06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от планового показателя в отчетном периоде обусловлено образовавшейся экономией в результате заключения  договора на поставку памятников.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14,8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"Обслуживание государственного и муниципального долга" в 2022 году первоначально были запланированы средства в сумме 5 396 500,00 рублей, в связи с изменением структуры муниципального долга и досрочным погашением коммерческого кредита, была произведена корректировка планового показателя до суммы 841 797,37 рублей. Исполнение по данному разделу составило 813 550,80 рублей.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 расходов: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919,4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1241,5</a:t>
                      </a:r>
                      <a:endParaRPr lang="ru-RU" sz="1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8440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98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83"/>
          <p:cNvSpPr txBox="1">
            <a:spLocks noChangeArrowheads="1"/>
          </p:cNvSpPr>
          <p:nvPr/>
        </p:nvSpPr>
        <p:spPr bwMode="auto">
          <a:xfrm>
            <a:off x="0" y="1"/>
            <a:ext cx="91440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ct val="70000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Сведения о выполнении обязательств по финансированию социально-значимых проектов муниципального образования за 2022 год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5874"/>
              </p:ext>
            </p:extLst>
          </p:nvPr>
        </p:nvGraphicFramePr>
        <p:xfrm>
          <a:off x="107504" y="915566"/>
          <a:ext cx="8856983" cy="3745230"/>
        </p:xfrm>
        <a:graphic>
          <a:graphicData uri="http://schemas.openxmlformats.org/drawingml/2006/table">
            <a:tbl>
              <a:tblPr/>
              <a:tblGrid>
                <a:gridCol w="41627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9826"/>
                <a:gridCol w="1440160"/>
                <a:gridCol w="1944215"/>
              </a:tblGrid>
              <a:tr h="445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млн ₽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Факт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2022 год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Региональный проект Ненецкого автономного округа "Региональная и местная дорожная сеть"</a:t>
                      </a:r>
                      <a:endParaRPr lang="ru-RU" sz="1200" b="1" u="sng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Реконструкция ул. Заводская в г. Нарьян-Маре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90,4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66,2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73,2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Проект реализован на 30 %.</a:t>
                      </a:r>
                      <a:r>
                        <a:rPr lang="ru-RU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Отклонение сумм финансирования связано с изменением объема работ в ходе реализации проекта. Срок окончания работ не позднее 31.10.2023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Повышение качества водоснабжения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Реконструкция водовода в две нитки в надземном исполнении от ВНС-1 до колодцев перехвата в районе курьи Городецкая по ул. Пионерская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36,8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35,8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97,3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 реализован на 100 %. Отклонение сумм финансирования связано с изменением объема работ в ходе реализации проекта.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Реконструкция наружного водовода в две нитки от ВК-19 по ул. Пионерская до ВК-82 перекресток улиц Пионерская и Ленина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36,4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33,8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92,9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 реализован на 100 %. Отклонение сумм финансирования связано с изменением объема работ в ходе реализации проекта.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657" y="4869656"/>
            <a:ext cx="2133600" cy="273844"/>
          </a:xfrm>
        </p:spPr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662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323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Сведения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объемах муниципального долга</a:t>
            </a:r>
          </a:p>
        </p:txBody>
      </p:sp>
      <p:graphicFrame>
        <p:nvGraphicFramePr>
          <p:cNvPr id="10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86979"/>
              </p:ext>
            </p:extLst>
          </p:nvPr>
        </p:nvGraphicFramePr>
        <p:xfrm>
          <a:off x="35497" y="3867894"/>
          <a:ext cx="9073006" cy="859628"/>
        </p:xfrm>
        <a:graphic>
          <a:graphicData uri="http://schemas.openxmlformats.org/drawingml/2006/table">
            <a:tbl>
              <a:tblPr/>
              <a:tblGrid>
                <a:gridCol w="16496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20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71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8710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787107"/>
              </a:tblGrid>
              <a:tr h="25430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Динамика расходов на обслуживание долга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254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19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8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5 878,0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2 597,1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672,2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813,5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664417"/>
              </p:ext>
            </p:extLst>
          </p:nvPr>
        </p:nvGraphicFramePr>
        <p:xfrm>
          <a:off x="0" y="411510"/>
          <a:ext cx="9001000" cy="3250776"/>
        </p:xfrm>
        <a:graphic>
          <a:graphicData uri="http://schemas.openxmlformats.org/drawingml/2006/table">
            <a:tbl>
              <a:tblPr/>
              <a:tblGrid>
                <a:gridCol w="3000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76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64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88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88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188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2924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₽</a:t>
                      </a:r>
                      <a:endParaRPr lang="ru-RU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Долг на 01.01.2022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Привлечено в 2022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Погашено в 2022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обслуживание долга 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Долг на 01.01.2023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419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Кредиты кредитных организаций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ПАО «Сбербанк России» (6,46%)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769,7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91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кредиты от других бюджетов бюджетной системы РФ (окружной кредит)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91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кредиты от других бюджетов бюджетной системы РФ (кредит УФК)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34,2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44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Муниципальные ценные бумаги</a:t>
                      </a:r>
                    </a:p>
                  </a:txBody>
                  <a:tcPr marL="91443" marR="91443" marT="36006" marB="3600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Муниципальные гарантии</a:t>
                      </a:r>
                    </a:p>
                  </a:txBody>
                  <a:tcPr marL="91443" marR="91443" marT="36006" marB="3600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3171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5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388" y="115888"/>
            <a:ext cx="8785225" cy="433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712642"/>
              </p:ext>
            </p:extLst>
          </p:nvPr>
        </p:nvGraphicFramePr>
        <p:xfrm>
          <a:off x="179388" y="1341438"/>
          <a:ext cx="8785225" cy="2310432"/>
        </p:xfrm>
        <a:graphic>
          <a:graphicData uri="http://schemas.openxmlformats.org/drawingml/2006/table">
            <a:tbl>
              <a:tblPr/>
              <a:tblGrid>
                <a:gridCol w="594320"/>
                <a:gridCol w="2919770"/>
                <a:gridCol w="2368641"/>
                <a:gridCol w="1145449"/>
                <a:gridCol w="1757045"/>
              </a:tblGrid>
              <a:tr h="432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должности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кабинета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5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Администрации муниципального образования "Городской округ "Город Нарьян-Мар" по экономике и финансам</a:t>
                      </a:r>
                    </a:p>
                  </a:txBody>
                  <a:tcPr marL="50801" marR="50801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Жукова Ольга Владимировна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 этаж)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4-23-19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финансов Администрации МО "Городской округ "Город Нарьян-Мар" </a:t>
                      </a:r>
                    </a:p>
                  </a:txBody>
                  <a:tcPr marL="50801" marR="50801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Захарова Марина Анатольевна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 этаж)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4-53-82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809" y="3903994"/>
            <a:ext cx="878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почтовый адрес: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166000, Ненецкий автономный округ, г. Нарьян-Мар, ул. Ленина, 12</a:t>
            </a:r>
            <a:endParaRPr lang="ru-RU" sz="1600" i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электронный адрес</a:t>
            </a:r>
            <a:r>
              <a:rPr lang="ru-RU" sz="16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gorfinup@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adm-nmar.ru</a:t>
            </a:r>
          </a:p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www.adm-nmar.ru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62071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График работы: пн-пт с 8:30 до 17:30; обед с 12:30 до 13:30; сб,вс- выходной день.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82500" y="4850750"/>
            <a:ext cx="2133600" cy="273844"/>
          </a:xfrm>
        </p:spPr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2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717920"/>
              </p:ext>
            </p:extLst>
          </p:nvPr>
        </p:nvGraphicFramePr>
        <p:xfrm>
          <a:off x="1" y="699542"/>
          <a:ext cx="5220070" cy="4259690"/>
        </p:xfrm>
        <a:graphic>
          <a:graphicData uri="http://schemas.openxmlformats.org/drawingml/2006/table">
            <a:tbl>
              <a:tblPr/>
              <a:tblGrid>
                <a:gridCol w="17123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4086"/>
                <a:gridCol w="7840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66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29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73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 2021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2022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 2022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 2022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853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НДФЛ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573,9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612,1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617,7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Акцизы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4212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Налоги на имущество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20,5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9791388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Гос. пошлина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34,3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636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продажи материальных и нематериальных активов 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10,7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98,8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544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Иные доходы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17,1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049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ВСЕГО: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718,9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765,6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777,6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10138268"/>
              </p:ext>
            </p:extLst>
          </p:nvPr>
        </p:nvGraphicFramePr>
        <p:xfrm>
          <a:off x="5292080" y="-236562"/>
          <a:ext cx="3744415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704" y="0"/>
            <a:ext cx="908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cap="all" dirty="0" smtClean="0">
                <a:solidFill>
                  <a:schemeClr val="accent1">
                    <a:lumMod val="50000"/>
                  </a:schemeClr>
                </a:solidFill>
              </a:rPr>
              <a:t>Налоговые и неналоговые доходы</a:t>
            </a:r>
            <a:endParaRPr lang="ru-RU" sz="2200" b="1" cap="al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22634" y="341969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817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51470"/>
            <a:ext cx="9144000" cy="303497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БЕЗВОЗМЕЗДНЫЕ ПОСТУПЛЕНИЯ</a:t>
            </a:r>
            <a:endParaRPr lang="ru-RU" sz="2200" b="1" cap="all" dirty="0">
              <a:solidFill>
                <a:schemeClr val="tx2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833005"/>
              </p:ext>
            </p:extLst>
          </p:nvPr>
        </p:nvGraphicFramePr>
        <p:xfrm>
          <a:off x="100296" y="456644"/>
          <a:ext cx="8856984" cy="278130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471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09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2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ПОСТУПЛЕНИЯ: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640,8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586,9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91,6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601,8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547,9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91,0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370,4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безвозмездные поступления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Возврат остатков субсидий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52769367"/>
              </p:ext>
            </p:extLst>
          </p:nvPr>
        </p:nvGraphicFramePr>
        <p:xfrm>
          <a:off x="27318" y="3291830"/>
          <a:ext cx="8895388" cy="1782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422634" y="140790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446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976513"/>
              </p:ext>
            </p:extLst>
          </p:nvPr>
        </p:nvGraphicFramePr>
        <p:xfrm>
          <a:off x="72704" y="771550"/>
          <a:ext cx="8856984" cy="3240359"/>
        </p:xfrm>
        <a:graphic>
          <a:graphicData uri="http://schemas.openxmlformats.org/drawingml/2006/table">
            <a:tbl>
              <a:tblPr/>
              <a:tblGrid>
                <a:gridCol w="2574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546648"/>
              </a:tblGrid>
              <a:tr h="4971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ДОХОДОВ: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914,7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1 364,5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149,2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 И НЕНАЛОГОВЫЕ ДОХОДЫ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680,7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777,6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114,2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4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567,0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617,7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108,9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 является основным источником доходов в структуре собственных доходов городского бюджета. Основными причинами увеличения поступления налога являются: индексация заработной платы с 01.01.2022 года, увеличение поступлений по налогу от крупных налогоплательщиков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7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120,0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планируется на основании данных главного администратора дохода УФК по Архангельской области и Ненецкому автономному округу. Причиной увеличения поступления дохода в городской бюджет послужило  увеличение  в 2022 году норматива распределений доходов от акцизов на автомобильный бензин, прямогонный бензин, дизельное топливо, моторные масла для дизельных и (или) карбюраторных (</a:t>
                      </a:r>
                      <a:r>
                        <a:rPr lang="ru-RU" sz="80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инжекторных</a:t>
                      </a:r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 двигателей, производимые на территории Российской Федерации, в бюджет Ненецкого автономного округа, что в свою очередь дает рост поступлений в городской бюджет по данному источнику доходов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51470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7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68339"/>
              </p:ext>
            </p:extLst>
          </p:nvPr>
        </p:nvGraphicFramePr>
        <p:xfrm>
          <a:off x="72704" y="771550"/>
          <a:ext cx="8963792" cy="3960441"/>
        </p:xfrm>
        <a:graphic>
          <a:graphicData uri="http://schemas.openxmlformats.org/drawingml/2006/table">
            <a:tbl>
              <a:tblPr/>
              <a:tblGrid>
                <a:gridCol w="22943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87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45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02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45856"/>
              </a:tblGrid>
              <a:tr h="50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141,3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поступлений за счет увеличения поступлений налога, взимаемого в связи с применением упрощенной системы налогообложения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6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40,5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59,5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146,9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Рост поступлений УСН обусловлен изменением налогоплательщиками при уплате налога объекта налогообложения "доходы, уменьшенные на величину расходов" на объект налогообложения "доходы", а также переходом налогоплательщиков в Управление Федеральной налоговой службы по Архангельской области и Ненецкому автономному округу из других налоговых органов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6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Единый налог на вмененный доход для отдельных видов деятельности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-0,3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850" b="0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 01.01.2021 года применение специального налогового режима "Система налогообложения в виде единого налога на вмененный доход для отдельных видов деятельности" отменено. В течение 2022 года налогоплательщикам осуществлен возврат по излишне  уплаченному налогу, произведен зачет имеющейся переплаты по налогу в счет других налогов. Также поступили денежные средства по решениям о взыскании на основании статьи 46 Налогового кодекса РФ , что повлияло на невыполнение планового показателя 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Единый сельскохозяйственный налог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</a:t>
                      </a:r>
                      <a:endParaRPr lang="ru-RU" sz="850" b="0" i="1" u="sng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2,4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80,0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Уменьшение поступлений по налогу, в связи уменьшением налоговой базы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6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</a:t>
                      </a: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135,0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Первоначальный показатель прогнозировался на основании динамики поступлений прошлых периодов. Уменьшение поступлений по налогу по отношению к уточненному плановому показателю связано с уменьшением количества индивидуальных предпринимателей, применяющих патентную систему налогообложения в связи с переходом налогоплательщиков на иные специальные режимы налогообложения, а также прекращением ведения предпринимательской деятельности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1470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10283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550091"/>
              </p:ext>
            </p:extLst>
          </p:nvPr>
        </p:nvGraphicFramePr>
        <p:xfrm>
          <a:off x="72704" y="771550"/>
          <a:ext cx="8856984" cy="3738963"/>
        </p:xfrm>
        <a:graphic>
          <a:graphicData uri="http://schemas.openxmlformats.org/drawingml/2006/table">
            <a:tbl>
              <a:tblPr/>
              <a:tblGrid>
                <a:gridCol w="2520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88431"/>
              </a:tblGrid>
              <a:tr h="44283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имущество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25,4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80,7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первоначального планового показателя обусловлено снижением планового показателя по земельному налогу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7913880"/>
                  </a:ext>
                </a:extLst>
              </a:tr>
              <a:tr h="232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i="1" u="sng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8,1</a:t>
                      </a:r>
                      <a:endParaRPr lang="ru-RU" sz="850" i="1" u="sng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i="1" u="sng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9,</a:t>
                      </a:r>
                      <a:r>
                        <a:rPr lang="en-US" sz="850" i="1" u="sng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850" i="1" u="sng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120,9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 причиной роста поступления налога является изменение оценки кадастровой стоимости имущества</a:t>
                      </a:r>
                      <a:endParaRPr lang="ru-RU" sz="8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17,3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61,8</a:t>
                      </a:r>
                      <a:endParaRPr lang="ru-RU" sz="850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 причиной снижения поступления налога является изменение оценки кадастровой стоимости земельных участков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1,6 раз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Первоначальный показатель прогнозировался на основании динамики поступлений прошлых периодов. Рост поступлений связан с увеличением количества дел, рассматриваемых в судах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3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-0,008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состоянию на 01.01.2023 года из городского бюджета уточнены платежи за прошлые периоды по земельному налогу (по обязательствам, возникшим до 1 января 2006 года), мобилизуемому на территориях городских округов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29,2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121,6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поступлений связано с ведением претензионной работы главным администратором доходов  и погашением задолженности по арендной плате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3 раза больше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поступлений обусловлено поступлением средств от юридического лица по решению Арбитражного суда (Межрегиональным управлением Росприроднадзора по Республике Коми и Ненецкому Автономному округу произведен перерасчет платежей при пользовании природными ресурсами за период 2019-2021 годов)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789" y="6074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35140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041492"/>
              </p:ext>
            </p:extLst>
          </p:nvPr>
        </p:nvGraphicFramePr>
        <p:xfrm>
          <a:off x="0" y="676003"/>
          <a:ext cx="8856984" cy="447582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60439"/>
              </a:tblGrid>
              <a:tr h="40405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1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Плановый показатель утверждается на основании фактических поступлений. </a:t>
                      </a:r>
                    </a:p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Поступления включают в себя: поступление денежных средств по исполнительному листу; возврат неиспользованной части гранта; возврат компенсации расходов на оплату проезда и провоза багажа к месту использования отпуска и обратно; дебиторская задолженность физических лиц; возврат компенсации взносов на капитальный ремонт; возмещение средств за вырубку зеленых насаждений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6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Доходы от продажи материальных и нематериальных активов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7,9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Плановый показатель утверждается на основании фактических поступлений. </a:t>
                      </a:r>
                    </a:p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Поступления включают в себя: доходы от продажи земельных участков, государственная собственность на которые не разграничена и которые расположены в границах городских округов; доходы от продажи земельных участков,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1,6 раз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планового показателя обусловлено поступлением увеличением доходов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неналоговые доходы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Плановый показатель утверждается на основании фактических поступлений. 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2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Перечисления из бюджетов (поступления в бюджеты) бюджетной системы Российской Федерации по решениям о взыскании средств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Плановый показатель утверждается на основании фактических поступлений. Средства зачислены из окружного бюджета по решению Арбитражного суда Архангельской области по делу № А05П-600/2021 от 22.12.2021 года о взыскании задолженности субсидии, невыплаченной по соглашению о предоставлении в 2016 году субсидии из окружного бюджета бюджету муниципального образования "Городской округ "Город Нарьян-Мар" в рамках реализации мероприятий подпрограммы "Обеспечение населения Ненецкого автономного округа чистой водой" государственной программы Ненецкого автономного округа "Обеспечение доступным и комфортным жильем и коммунальными услугами граждан, проживающих в Ненецком автономном округе" от 29.02.2016 </a:t>
                      </a:r>
                      <a:r>
                        <a:rPr lang="ru-RU" sz="80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peг</a:t>
                      </a:r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 № 26 (в ред. дополнительного соглашения № 2 от 14.07.2016 № 67)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8567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88" y="-35541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24081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31218</TotalTime>
  <Words>5097</Words>
  <Application>Microsoft Office PowerPoint</Application>
  <PresentationFormat>Экран (16:9)</PresentationFormat>
  <Paragraphs>994</Paragraphs>
  <Slides>36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ПАРАМЕТРЫ ГОРОДСКОГО БЮДЖЕТА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ГОРОДСКОГО БЮДЖЕТА</vt:lpstr>
      <vt:lpstr>МУНИЦИПАЛЬНЫЕ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 "Повышение качества водоснабжения"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термины и понятия</dc:title>
  <dc:creator>Alex</dc:creator>
  <cp:lastModifiedBy>KasatkinaIS</cp:lastModifiedBy>
  <cp:revision>2192</cp:revision>
  <cp:lastPrinted>2023-05-25T11:30:07Z</cp:lastPrinted>
  <dcterms:created xsi:type="dcterms:W3CDTF">2016-02-18T11:57:44Z</dcterms:created>
  <dcterms:modified xsi:type="dcterms:W3CDTF">2023-05-31T05:45:04Z</dcterms:modified>
</cp:coreProperties>
</file>