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charts/chart2.xml" ContentType="application/vnd.openxmlformats-officedocument.drawingml.chart+xml"/>
  <Override PartName="/ppt/notesSlides/notesSlide2.xml" ContentType="application/vnd.openxmlformats-officedocument.presentationml.notesSlide+xml"/>
  <Override PartName="/ppt/charts/chart3.xml" ContentType="application/vnd.openxmlformats-officedocument.drawingml.chart+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9" r:id="rId1"/>
    <p:sldMasterId id="2147483881" r:id="rId2"/>
  </p:sldMasterIdLst>
  <p:notesMasterIdLst>
    <p:notesMasterId r:id="rId40"/>
  </p:notesMasterIdLst>
  <p:handoutMasterIdLst>
    <p:handoutMasterId r:id="rId41"/>
  </p:handoutMasterIdLst>
  <p:sldIdLst>
    <p:sldId id="381" r:id="rId3"/>
    <p:sldId id="258" r:id="rId4"/>
    <p:sldId id="382" r:id="rId5"/>
    <p:sldId id="395" r:id="rId6"/>
    <p:sldId id="357" r:id="rId7"/>
    <p:sldId id="376" r:id="rId8"/>
    <p:sldId id="392" r:id="rId9"/>
    <p:sldId id="377" r:id="rId10"/>
    <p:sldId id="379" r:id="rId11"/>
    <p:sldId id="380" r:id="rId12"/>
    <p:sldId id="397" r:id="rId13"/>
    <p:sldId id="398" r:id="rId14"/>
    <p:sldId id="399" r:id="rId15"/>
    <p:sldId id="400" r:id="rId16"/>
    <p:sldId id="371" r:id="rId17"/>
    <p:sldId id="351" r:id="rId18"/>
    <p:sldId id="394" r:id="rId19"/>
    <p:sldId id="315" r:id="rId20"/>
    <p:sldId id="337" r:id="rId21"/>
    <p:sldId id="393" r:id="rId22"/>
    <p:sldId id="331" r:id="rId23"/>
    <p:sldId id="332" r:id="rId24"/>
    <p:sldId id="339" r:id="rId25"/>
    <p:sldId id="401" r:id="rId26"/>
    <p:sldId id="402" r:id="rId27"/>
    <p:sldId id="403" r:id="rId28"/>
    <p:sldId id="404" r:id="rId29"/>
    <p:sldId id="405" r:id="rId30"/>
    <p:sldId id="386" r:id="rId31"/>
    <p:sldId id="387" r:id="rId32"/>
    <p:sldId id="388" r:id="rId33"/>
    <p:sldId id="389" r:id="rId34"/>
    <p:sldId id="391" r:id="rId35"/>
    <p:sldId id="390" r:id="rId36"/>
    <p:sldId id="385" r:id="rId37"/>
    <p:sldId id="408" r:id="rId38"/>
    <p:sldId id="406" r:id="rId39"/>
  </p:sldIdLst>
  <p:sldSz cx="9144000" cy="5143500" type="screen16x9"/>
  <p:notesSz cx="6799263" cy="9929813"/>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738C"/>
    <a:srgbClr val="167878"/>
    <a:srgbClr val="055A5A"/>
    <a:srgbClr val="167373"/>
    <a:srgbClr val="16786E"/>
    <a:srgbClr val="DCF0F0"/>
    <a:srgbClr val="9EEAFF"/>
    <a:srgbClr val="0BC5C1"/>
    <a:srgbClr val="055755"/>
    <a:srgbClr val="5E02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746" autoAdjust="0"/>
    <p:restoredTop sz="94508" autoAdjust="0"/>
  </p:normalViewPr>
  <p:slideViewPr>
    <p:cSldViewPr>
      <p:cViewPr varScale="1">
        <p:scale>
          <a:sx n="147" d="100"/>
          <a:sy n="147" d="100"/>
        </p:scale>
        <p:origin x="-594" y="-9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2" d="100"/>
          <a:sy n="82" d="100"/>
        </p:scale>
        <p:origin x="-3966" y="-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1.7321984065262589E-2"/>
          <c:y val="3.1123992758974494E-2"/>
          <c:w val="0.96535603186947483"/>
          <c:h val="0.73595621728304694"/>
        </c:manualLayout>
      </c:layout>
      <c:bar3DChart>
        <c:barDir val="col"/>
        <c:grouping val="stacked"/>
        <c:varyColors val="0"/>
        <c:ser>
          <c:idx val="0"/>
          <c:order val="0"/>
          <c:tx>
            <c:strRef>
              <c:f>Лист1!$B$1</c:f>
              <c:strCache>
                <c:ptCount val="1"/>
                <c:pt idx="0">
                  <c:v>Ряд 1</c:v>
                </c:pt>
              </c:strCache>
            </c:strRef>
          </c:tx>
          <c:spPr>
            <a:solidFill>
              <a:srgbClr val="167373"/>
            </a:solidFill>
          </c:spPr>
          <c:invertIfNegative val="0"/>
          <c:dLbls>
            <c:dLbl>
              <c:idx val="0"/>
              <c:layout>
                <c:manualLayout>
                  <c:x val="-6.2989032964591241E-2"/>
                  <c:y val="-1.0374664252991498E-2"/>
                </c:manualLayout>
              </c:layout>
              <c:showLegendKey val="0"/>
              <c:showVal val="1"/>
              <c:showCatName val="0"/>
              <c:showSerName val="0"/>
              <c:showPercent val="0"/>
              <c:showBubbleSize val="0"/>
            </c:dLbl>
            <c:dLbl>
              <c:idx val="1"/>
              <c:layout>
                <c:manualLayout>
                  <c:x val="-5.5115403844017329E-2"/>
                  <c:y val="-3.6311324885470245E-2"/>
                </c:manualLayout>
              </c:layout>
              <c:showLegendKey val="0"/>
              <c:showVal val="1"/>
              <c:showCatName val="0"/>
              <c:showSerName val="0"/>
              <c:showPercent val="0"/>
              <c:showBubbleSize val="0"/>
            </c:dLbl>
            <c:dLbl>
              <c:idx val="2"/>
              <c:layout>
                <c:manualLayout>
                  <c:x val="-5.8264855492246838E-2"/>
                  <c:y val="-1.5561996379487247E-2"/>
                </c:manualLayout>
              </c:layout>
              <c:showLegendKey val="0"/>
              <c:showVal val="1"/>
              <c:showCatName val="0"/>
              <c:showSerName val="0"/>
              <c:showPercent val="0"/>
              <c:showBubbleSize val="0"/>
            </c:dLbl>
            <c:dLbl>
              <c:idx val="3"/>
              <c:layout>
                <c:manualLayout>
                  <c:x val="-5.8264855492247011E-2"/>
                  <c:y val="-2.0749328505982996E-2"/>
                </c:manualLayout>
              </c:layout>
              <c:showLegendKey val="0"/>
              <c:showVal val="1"/>
              <c:showCatName val="0"/>
              <c:showSerName val="0"/>
              <c:showPercent val="0"/>
              <c:showBubbleSize val="0"/>
            </c:dLbl>
            <c:dLbl>
              <c:idx val="4"/>
              <c:layout>
                <c:manualLayout>
                  <c:x val="-5.9839581316361676E-2"/>
                  <c:y val="-3.6311733336818787E-2"/>
                </c:manualLayout>
              </c:layout>
              <c:showLegendKey val="0"/>
              <c:showVal val="1"/>
              <c:showCatName val="0"/>
              <c:showSerName val="0"/>
              <c:showPercent val="0"/>
              <c:showBubbleSize val="0"/>
            </c:dLbl>
            <c:txPr>
              <a:bodyPr/>
              <a:lstStyle/>
              <a:p>
                <a:pPr>
                  <a:defRPr b="1">
                    <a:solidFill>
                      <a:schemeClr val="accent5">
                        <a:lumMod val="50000"/>
                      </a:schemeClr>
                    </a:solidFill>
                    <a:latin typeface="Arial" pitchFamily="34" charset="0"/>
                    <a:cs typeface="Arial" pitchFamily="34" charset="0"/>
                  </a:defRPr>
                </a:pPr>
                <a:endParaRPr lang="ru-RU"/>
              </a:p>
            </c:txPr>
            <c:showLegendKey val="0"/>
            <c:showVal val="1"/>
            <c:showCatName val="0"/>
            <c:showSerName val="0"/>
            <c:showPercent val="0"/>
            <c:showBubbleSize val="0"/>
            <c:showLeaderLines val="0"/>
          </c:dLbls>
          <c:cat>
            <c:numRef>
              <c:f>Лист1!$A$2:$A$6</c:f>
              <c:numCache>
                <c:formatCode>General</c:formatCode>
                <c:ptCount val="5"/>
                <c:pt idx="0">
                  <c:v>2019</c:v>
                </c:pt>
                <c:pt idx="1">
                  <c:v>2020</c:v>
                </c:pt>
                <c:pt idx="2">
                  <c:v>2021</c:v>
                </c:pt>
                <c:pt idx="3">
                  <c:v>2022</c:v>
                </c:pt>
                <c:pt idx="4">
                  <c:v>2023</c:v>
                </c:pt>
              </c:numCache>
            </c:numRef>
          </c:cat>
          <c:val>
            <c:numRef>
              <c:f>Лист1!$B$2:$B$6</c:f>
              <c:numCache>
                <c:formatCode>0.0</c:formatCode>
                <c:ptCount val="5"/>
                <c:pt idx="0">
                  <c:v>649.70000000000005</c:v>
                </c:pt>
                <c:pt idx="1">
                  <c:v>733.4</c:v>
                </c:pt>
                <c:pt idx="2">
                  <c:v>718.9</c:v>
                </c:pt>
                <c:pt idx="3">
                  <c:v>777.6</c:v>
                </c:pt>
                <c:pt idx="4">
                  <c:v>742.1</c:v>
                </c:pt>
              </c:numCache>
            </c:numRef>
          </c:val>
        </c:ser>
        <c:ser>
          <c:idx val="1"/>
          <c:order val="1"/>
          <c:tx>
            <c:strRef>
              <c:f>Лист1!$C$1</c:f>
              <c:strCache>
                <c:ptCount val="1"/>
                <c:pt idx="0">
                  <c:v>Ряд 2</c:v>
                </c:pt>
              </c:strCache>
            </c:strRef>
          </c:tx>
          <c:spPr>
            <a:solidFill>
              <a:srgbClr val="DCF0F0"/>
            </a:solidFill>
          </c:spPr>
          <c:invertIfNegative val="0"/>
          <c:cat>
            <c:numRef>
              <c:f>Лист1!$A$2:$A$6</c:f>
              <c:numCache>
                <c:formatCode>General</c:formatCode>
                <c:ptCount val="5"/>
                <c:pt idx="0">
                  <c:v>2019</c:v>
                </c:pt>
                <c:pt idx="1">
                  <c:v>2020</c:v>
                </c:pt>
                <c:pt idx="2">
                  <c:v>2021</c:v>
                </c:pt>
                <c:pt idx="3">
                  <c:v>2022</c:v>
                </c:pt>
                <c:pt idx="4">
                  <c:v>2023</c:v>
                </c:pt>
              </c:numCache>
            </c:numRef>
          </c:cat>
          <c:val>
            <c:numRef>
              <c:f>Лист1!$C$2:$C$6</c:f>
              <c:numCache>
                <c:formatCode>General</c:formatCode>
                <c:ptCount val="5"/>
                <c:pt idx="0">
                  <c:v>556.9</c:v>
                </c:pt>
                <c:pt idx="1">
                  <c:v>128.30000000000001</c:v>
                </c:pt>
                <c:pt idx="2">
                  <c:v>200.6</c:v>
                </c:pt>
                <c:pt idx="3">
                  <c:v>586.9</c:v>
                </c:pt>
                <c:pt idx="4">
                  <c:v>547.4</c:v>
                </c:pt>
              </c:numCache>
            </c:numRef>
          </c:val>
        </c:ser>
        <c:dLbls>
          <c:showLegendKey val="0"/>
          <c:showVal val="0"/>
          <c:showCatName val="0"/>
          <c:showSerName val="0"/>
          <c:showPercent val="0"/>
          <c:showBubbleSize val="0"/>
        </c:dLbls>
        <c:gapWidth val="150"/>
        <c:shape val="cylinder"/>
        <c:axId val="324505088"/>
        <c:axId val="87260480"/>
        <c:axId val="0"/>
      </c:bar3DChart>
      <c:catAx>
        <c:axId val="324505088"/>
        <c:scaling>
          <c:orientation val="minMax"/>
        </c:scaling>
        <c:delete val="0"/>
        <c:axPos val="b"/>
        <c:numFmt formatCode="General" sourceLinked="1"/>
        <c:majorTickMark val="none"/>
        <c:minorTickMark val="none"/>
        <c:tickLblPos val="nextTo"/>
        <c:txPr>
          <a:bodyPr/>
          <a:lstStyle/>
          <a:p>
            <a:pPr>
              <a:defRPr b="1">
                <a:solidFill>
                  <a:srgbClr val="167878"/>
                </a:solidFill>
                <a:latin typeface="Arial" pitchFamily="34" charset="0"/>
                <a:cs typeface="Arial" pitchFamily="34" charset="0"/>
              </a:defRPr>
            </a:pPr>
            <a:endParaRPr lang="ru-RU"/>
          </a:p>
        </c:txPr>
        <c:crossAx val="87260480"/>
        <c:crosses val="autoZero"/>
        <c:auto val="1"/>
        <c:lblAlgn val="ctr"/>
        <c:lblOffset val="100"/>
        <c:noMultiLvlLbl val="0"/>
      </c:catAx>
      <c:valAx>
        <c:axId val="87260480"/>
        <c:scaling>
          <c:orientation val="minMax"/>
        </c:scaling>
        <c:delete val="1"/>
        <c:axPos val="l"/>
        <c:majorGridlines/>
        <c:numFmt formatCode="0.0" sourceLinked="1"/>
        <c:majorTickMark val="none"/>
        <c:minorTickMark val="none"/>
        <c:tickLblPos val="nextTo"/>
        <c:crossAx val="324505088"/>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15"/>
      <c:rotY val="0"/>
      <c:rAngAx val="1"/>
    </c:view3D>
    <c:floor>
      <c:thickness val="0"/>
    </c:floor>
    <c:sideWall>
      <c:thickness val="0"/>
    </c:sideWall>
    <c:backWall>
      <c:thickness val="0"/>
    </c:backWall>
    <c:plotArea>
      <c:layout>
        <c:manualLayout>
          <c:layoutTarget val="inner"/>
          <c:xMode val="edge"/>
          <c:yMode val="edge"/>
          <c:x val="1.3566872261755174E-2"/>
          <c:y val="3.4294029058499674E-2"/>
          <c:w val="0.97292367432562898"/>
          <c:h val="0.857723563122616"/>
        </c:manualLayout>
      </c:layout>
      <c:pie3DChart>
        <c:varyColors val="1"/>
        <c:ser>
          <c:idx val="0"/>
          <c:order val="0"/>
          <c:tx>
            <c:strRef>
              <c:f>Лист1!$B$1</c:f>
              <c:strCache>
                <c:ptCount val="1"/>
                <c:pt idx="0">
                  <c:v>Столбец1</c:v>
                </c:pt>
              </c:strCache>
            </c:strRef>
          </c:tx>
          <c:spPr>
            <a:solidFill>
              <a:schemeClr val="accent1"/>
            </a:solidFill>
          </c:spPr>
          <c:explosion val="25"/>
          <c:dPt>
            <c:idx val="0"/>
            <c:bubble3D val="0"/>
            <c:explosion val="0"/>
            <c:spPr>
              <a:solidFill>
                <a:srgbClr val="167373"/>
              </a:solidFill>
            </c:spPr>
          </c:dPt>
          <c:dPt>
            <c:idx val="1"/>
            <c:bubble3D val="0"/>
            <c:spPr>
              <a:solidFill>
                <a:srgbClr val="1829C6"/>
              </a:solidFill>
            </c:spPr>
          </c:dPt>
          <c:dPt>
            <c:idx val="2"/>
            <c:bubble3D val="0"/>
            <c:spPr>
              <a:solidFill>
                <a:srgbClr val="0CD7D2"/>
              </a:solidFill>
            </c:spPr>
          </c:dPt>
          <c:dPt>
            <c:idx val="3"/>
            <c:bubble3D val="0"/>
            <c:spPr>
              <a:solidFill>
                <a:srgbClr val="A568D2"/>
              </a:solidFill>
            </c:spPr>
          </c:dPt>
          <c:dPt>
            <c:idx val="4"/>
            <c:bubble3D val="0"/>
            <c:spPr>
              <a:solidFill>
                <a:srgbClr val="16738C"/>
              </a:solidFill>
            </c:spPr>
          </c:dPt>
          <c:dPt>
            <c:idx val="5"/>
            <c:bubble3D val="0"/>
            <c:spPr>
              <a:solidFill>
                <a:srgbClr val="75DBD9"/>
              </a:solidFill>
            </c:spPr>
          </c:dPt>
          <c:dPt>
            <c:idx val="6"/>
            <c:bubble3D val="0"/>
            <c:spPr>
              <a:solidFill>
                <a:srgbClr val="0DCD03"/>
              </a:solidFill>
            </c:spPr>
          </c:dPt>
          <c:dPt>
            <c:idx val="7"/>
            <c:bubble3D val="0"/>
            <c:spPr>
              <a:solidFill>
                <a:srgbClr val="22A674"/>
              </a:solidFill>
            </c:spPr>
          </c:dPt>
          <c:dLbls>
            <c:dLbl>
              <c:idx val="0"/>
              <c:spPr/>
              <c:txPr>
                <a:bodyPr/>
                <a:lstStyle/>
                <a:p>
                  <a:pPr>
                    <a:defRPr sz="1600" b="1">
                      <a:solidFill>
                        <a:schemeClr val="bg1"/>
                      </a:solidFill>
                      <a:latin typeface="Arial" pitchFamily="34" charset="0"/>
                      <a:cs typeface="Arial" pitchFamily="34" charset="0"/>
                    </a:defRPr>
                  </a:pPr>
                  <a:endParaRPr lang="ru-RU"/>
                </a:p>
              </c:txPr>
              <c:showLegendKey val="0"/>
              <c:showVal val="1"/>
              <c:showCatName val="0"/>
              <c:showSerName val="0"/>
              <c:showPercent val="0"/>
              <c:showBubbleSize val="0"/>
            </c:dLbl>
            <c:dLbl>
              <c:idx val="1"/>
              <c:layout>
                <c:manualLayout>
                  <c:x val="1.7041380295720423E-3"/>
                  <c:y val="-6.2799542334802311E-2"/>
                </c:manualLayout>
              </c:layout>
              <c:showLegendKey val="0"/>
              <c:showVal val="1"/>
              <c:showCatName val="0"/>
              <c:showSerName val="0"/>
              <c:showPercent val="0"/>
              <c:showBubbleSize val="0"/>
            </c:dLbl>
            <c:dLbl>
              <c:idx val="2"/>
              <c:layout>
                <c:manualLayout>
                  <c:x val="7.3100070371473244E-2"/>
                  <c:y val="-7.9534372724018323E-2"/>
                </c:manualLayout>
              </c:layout>
              <c:showLegendKey val="0"/>
              <c:showVal val="1"/>
              <c:showCatName val="0"/>
              <c:showSerName val="0"/>
              <c:showPercent val="0"/>
              <c:showBubbleSize val="0"/>
            </c:dLbl>
            <c:dLbl>
              <c:idx val="3"/>
              <c:layout>
                <c:manualLayout>
                  <c:x val="2.2109194627198108E-2"/>
                  <c:y val="-0.13414423860311814"/>
                </c:manualLayout>
              </c:layout>
              <c:showLegendKey val="0"/>
              <c:showVal val="1"/>
              <c:showCatName val="0"/>
              <c:showSerName val="0"/>
              <c:showPercent val="0"/>
              <c:showBubbleSize val="0"/>
            </c:dLbl>
            <c:dLbl>
              <c:idx val="4"/>
              <c:layout>
                <c:manualLayout>
                  <c:x val="0.12815780302129978"/>
                  <c:y val="-0.15044856127096989"/>
                </c:manualLayout>
              </c:layout>
              <c:tx>
                <c:rich>
                  <a:bodyPr/>
                  <a:lstStyle/>
                  <a:p>
                    <a:r>
                      <a:rPr lang="en-US" b="1" dirty="0" smtClean="0">
                        <a:solidFill>
                          <a:srgbClr val="16738C"/>
                        </a:solidFill>
                      </a:rPr>
                      <a:t>8</a:t>
                    </a:r>
                    <a:r>
                      <a:rPr lang="ru-RU" b="1" dirty="0" smtClean="0">
                        <a:solidFill>
                          <a:srgbClr val="16738C"/>
                        </a:solidFill>
                      </a:rPr>
                      <a:t>,0</a:t>
                    </a:r>
                    <a:endParaRPr lang="en-US" dirty="0"/>
                  </a:p>
                </c:rich>
              </c:tx>
              <c:showLegendKey val="0"/>
              <c:showVal val="1"/>
              <c:showCatName val="0"/>
              <c:showSerName val="0"/>
              <c:showPercent val="0"/>
              <c:showBubbleSize val="0"/>
            </c:dLbl>
            <c:dLbl>
              <c:idx val="5"/>
              <c:layout>
                <c:manualLayout>
                  <c:x val="0.15900961832489194"/>
                  <c:y val="-7.2292507622609831E-2"/>
                </c:manualLayout>
              </c:layout>
              <c:showLegendKey val="0"/>
              <c:showVal val="1"/>
              <c:showCatName val="0"/>
              <c:showSerName val="0"/>
              <c:showPercent val="0"/>
              <c:showBubbleSize val="0"/>
            </c:dLbl>
            <c:dLbl>
              <c:idx val="6"/>
              <c:layout>
                <c:manualLayout>
                  <c:x val="0.26332577986147371"/>
                  <c:y val="-0.10577219815082275"/>
                </c:manualLayout>
              </c:layout>
              <c:showLegendKey val="0"/>
              <c:showVal val="1"/>
              <c:showCatName val="0"/>
              <c:showSerName val="0"/>
              <c:showPercent val="0"/>
              <c:showBubbleSize val="0"/>
            </c:dLbl>
            <c:dLbl>
              <c:idx val="7"/>
              <c:layout>
                <c:manualLayout>
                  <c:x val="0.27762868164987053"/>
                  <c:y val="-2.7423264698984109E-2"/>
                </c:manualLayout>
              </c:layout>
              <c:showLegendKey val="0"/>
              <c:showVal val="1"/>
              <c:showCatName val="0"/>
              <c:showSerName val="0"/>
              <c:showPercent val="0"/>
              <c:showBubbleSize val="0"/>
            </c:dLbl>
            <c:txPr>
              <a:bodyPr/>
              <a:lstStyle/>
              <a:p>
                <a:pPr>
                  <a:defRPr sz="1600" b="1">
                    <a:solidFill>
                      <a:srgbClr val="16738C"/>
                    </a:solidFill>
                    <a:latin typeface="Arial" pitchFamily="34" charset="0"/>
                    <a:cs typeface="Arial" pitchFamily="34" charset="0"/>
                  </a:defRPr>
                </a:pPr>
                <a:endParaRPr lang="ru-RU"/>
              </a:p>
            </c:txPr>
            <c:showLegendKey val="0"/>
            <c:showVal val="1"/>
            <c:showCatName val="0"/>
            <c:showSerName val="0"/>
            <c:showPercent val="0"/>
            <c:showBubbleSize val="0"/>
            <c:showLeaderLines val="1"/>
            <c:leaderLines>
              <c:spPr>
                <a:ln>
                  <a:solidFill>
                    <a:srgbClr val="16786E"/>
                  </a:solidFill>
                  <a:prstDash val="dash"/>
                </a:ln>
              </c:spPr>
            </c:leaderLines>
          </c:dLbls>
          <c:cat>
            <c:strRef>
              <c:f>Лист1!$A$2:$A$9</c:f>
              <c:strCache>
                <c:ptCount val="8"/>
                <c:pt idx="0">
                  <c:v>НДФЛ</c:v>
                </c:pt>
                <c:pt idx="1">
                  <c:v>Акцизы</c:v>
                </c:pt>
                <c:pt idx="2">
                  <c:v>Налоги на совокупный доход</c:v>
                </c:pt>
                <c:pt idx="3">
                  <c:v>Налоги на имущество</c:v>
                </c:pt>
                <c:pt idx="4">
                  <c:v>Гос. Пошлина</c:v>
                </c:pt>
                <c:pt idx="5">
                  <c:v>Доходы от использования имущества
</c:v>
                </c:pt>
                <c:pt idx="6">
                  <c:v>Доходы от продажи материальных и нематериальных активов 
</c:v>
                </c:pt>
                <c:pt idx="7">
                  <c:v>Иные доходы
</c:v>
                </c:pt>
              </c:strCache>
            </c:strRef>
          </c:cat>
          <c:val>
            <c:numRef>
              <c:f>Лист1!$B$2:$B$9</c:f>
              <c:numCache>
                <c:formatCode>0.0</c:formatCode>
                <c:ptCount val="8"/>
                <c:pt idx="0">
                  <c:v>583.1</c:v>
                </c:pt>
                <c:pt idx="1">
                  <c:v>7.9</c:v>
                </c:pt>
                <c:pt idx="2">
                  <c:v>72.5</c:v>
                </c:pt>
                <c:pt idx="3">
                  <c:v>22.7</c:v>
                </c:pt>
                <c:pt idx="4">
                  <c:v>7.3</c:v>
                </c:pt>
                <c:pt idx="5">
                  <c:v>39</c:v>
                </c:pt>
                <c:pt idx="6">
                  <c:v>3.8</c:v>
                </c:pt>
                <c:pt idx="7">
                  <c:v>5.8</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2.2605667373942262E-2"/>
          <c:y val="0.52712237220555735"/>
          <c:w val="0.96043574229886375"/>
          <c:h val="0.47287762779444259"/>
        </c:manualLayout>
      </c:layout>
      <c:overlay val="0"/>
      <c:spPr>
        <a:ln w="6350"/>
      </c:spPr>
      <c:txPr>
        <a:bodyPr/>
        <a:lstStyle/>
        <a:p>
          <a:pPr>
            <a:defRPr sz="800" b="1">
              <a:solidFill>
                <a:srgbClr val="167373"/>
              </a:solidFill>
              <a:latin typeface="Arial" pitchFamily="34" charset="0"/>
              <a:cs typeface="Arial" pitchFamily="34"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15"/>
      <c:rotY val="0"/>
      <c:rAngAx val="1"/>
    </c:view3D>
    <c:floor>
      <c:thickness val="0"/>
    </c:floor>
    <c:sideWall>
      <c:thickness val="0"/>
    </c:sideWall>
    <c:backWall>
      <c:thickness val="0"/>
    </c:backWall>
    <c:plotArea>
      <c:layout>
        <c:manualLayout>
          <c:layoutTarget val="inner"/>
          <c:xMode val="edge"/>
          <c:yMode val="edge"/>
          <c:x val="2.0004285254274959E-2"/>
          <c:y val="0.25521683181442584"/>
          <c:w val="0.78161741756999326"/>
          <c:h val="0.68853308719821615"/>
        </c:manualLayout>
      </c:layout>
      <c:pie3DChart>
        <c:varyColors val="1"/>
        <c:ser>
          <c:idx val="0"/>
          <c:order val="0"/>
          <c:tx>
            <c:strRef>
              <c:f>Лист1!$B$1</c:f>
              <c:strCache>
                <c:ptCount val="1"/>
                <c:pt idx="0">
                  <c:v>Столбец1</c:v>
                </c:pt>
              </c:strCache>
            </c:strRef>
          </c:tx>
          <c:explosion val="25"/>
          <c:dPt>
            <c:idx val="0"/>
            <c:bubble3D val="0"/>
            <c:explosion val="0"/>
          </c:dPt>
          <c:dLbls>
            <c:dLbl>
              <c:idx val="0"/>
              <c:layout>
                <c:manualLayout>
                  <c:x val="2.6144671823196471E-2"/>
                  <c:y val="-8.1465019671281502E-2"/>
                </c:manualLayout>
              </c:layout>
              <c:showLegendKey val="0"/>
              <c:showVal val="1"/>
              <c:showCatName val="0"/>
              <c:showSerName val="0"/>
              <c:showPercent val="0"/>
              <c:showBubbleSize val="0"/>
            </c:dLbl>
            <c:dLbl>
              <c:idx val="1"/>
              <c:spPr/>
              <c:txPr>
                <a:bodyPr/>
                <a:lstStyle/>
                <a:p>
                  <a:pPr>
                    <a:defRPr b="1">
                      <a:solidFill>
                        <a:schemeClr val="bg1"/>
                      </a:solidFill>
                      <a:latin typeface="Arial" pitchFamily="34" charset="0"/>
                      <a:cs typeface="Arial" pitchFamily="34" charset="0"/>
                    </a:defRPr>
                  </a:pPr>
                  <a:endParaRPr lang="ru-RU"/>
                </a:p>
              </c:txPr>
              <c:showLegendKey val="0"/>
              <c:showVal val="1"/>
              <c:showCatName val="0"/>
              <c:showSerName val="0"/>
              <c:showPercent val="0"/>
              <c:showBubbleSize val="0"/>
            </c:dLbl>
            <c:dLbl>
              <c:idx val="2"/>
              <c:layout>
                <c:manualLayout>
                  <c:x val="-5.3103136142009767E-2"/>
                  <c:y val="-8.612285604346416E-2"/>
                </c:manualLayout>
              </c:layout>
              <c:tx>
                <c:rich>
                  <a:bodyPr/>
                  <a:lstStyle/>
                  <a:p>
                    <a:r>
                      <a:rPr lang="en-US" dirty="0" smtClean="0"/>
                      <a:t>5</a:t>
                    </a:r>
                    <a:r>
                      <a:rPr lang="ru-RU" dirty="0" smtClean="0"/>
                      <a:t>,0</a:t>
                    </a:r>
                    <a:endParaRPr lang="en-US" dirty="0"/>
                  </a:p>
                </c:rich>
              </c:tx>
              <c:showLegendKey val="0"/>
              <c:showVal val="1"/>
              <c:showCatName val="0"/>
              <c:showSerName val="0"/>
              <c:showPercent val="0"/>
              <c:showBubbleSize val="0"/>
            </c:dLbl>
            <c:dLbl>
              <c:idx val="3"/>
              <c:layout>
                <c:manualLayout>
                  <c:x val="4.8015499717381636E-2"/>
                  <c:y val="-5.0504767214755199E-2"/>
                </c:manualLayout>
              </c:layout>
              <c:showLegendKey val="0"/>
              <c:showVal val="1"/>
              <c:showCatName val="0"/>
              <c:showSerName val="0"/>
              <c:showPercent val="0"/>
              <c:showBubbleSize val="0"/>
            </c:dLbl>
            <c:txPr>
              <a:bodyPr/>
              <a:lstStyle/>
              <a:p>
                <a:pPr>
                  <a:defRPr b="1">
                    <a:solidFill>
                      <a:srgbClr val="167373"/>
                    </a:solidFill>
                    <a:latin typeface="Arial" pitchFamily="34" charset="0"/>
                    <a:cs typeface="Arial" pitchFamily="34" charset="0"/>
                  </a:defRPr>
                </a:pPr>
                <a:endParaRPr lang="ru-RU"/>
              </a:p>
            </c:txPr>
            <c:showLegendKey val="0"/>
            <c:showVal val="1"/>
            <c:showCatName val="0"/>
            <c:showSerName val="0"/>
            <c:showPercent val="0"/>
            <c:showBubbleSize val="0"/>
            <c:showLeaderLines val="1"/>
            <c:leaderLines>
              <c:spPr>
                <a:ln>
                  <a:solidFill>
                    <a:srgbClr val="055A5A"/>
                  </a:solidFill>
                </a:ln>
              </c:spPr>
            </c:leaderLines>
          </c:dLbls>
          <c:cat>
            <c:strRef>
              <c:f>Лист1!$A$2:$A$5</c:f>
              <c:strCache>
                <c:ptCount val="4"/>
                <c:pt idx="0">
                  <c:v>Дотации </c:v>
                </c:pt>
                <c:pt idx="1">
                  <c:v>Субсидии</c:v>
                </c:pt>
                <c:pt idx="2">
                  <c:v>Субвенции</c:v>
                </c:pt>
                <c:pt idx="3">
                  <c:v>Иные межбюджетные трансферты
</c:v>
                </c:pt>
              </c:strCache>
            </c:strRef>
          </c:cat>
          <c:val>
            <c:numRef>
              <c:f>Лист1!$B$2:$B$5</c:f>
              <c:numCache>
                <c:formatCode>#,##0.0</c:formatCode>
                <c:ptCount val="4"/>
                <c:pt idx="0">
                  <c:v>142.69999999999999</c:v>
                </c:pt>
                <c:pt idx="1">
                  <c:v>401.6</c:v>
                </c:pt>
                <c:pt idx="2">
                  <c:v>5</c:v>
                </c:pt>
                <c:pt idx="3">
                  <c:v>0.2</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65018087004100911"/>
          <c:y val="1.6324803149606291E-2"/>
          <c:w val="0.34132005259440606"/>
          <c:h val="0.96109990157480318"/>
        </c:manualLayout>
      </c:layout>
      <c:overlay val="0"/>
      <c:spPr>
        <a:ln w="6350"/>
      </c:spPr>
      <c:txPr>
        <a:bodyPr/>
        <a:lstStyle/>
        <a:p>
          <a:pPr>
            <a:defRPr sz="1200">
              <a:solidFill>
                <a:srgbClr val="167878"/>
              </a:solidFill>
              <a:latin typeface="Arial" pitchFamily="34" charset="0"/>
              <a:cs typeface="Arial" pitchFamily="34"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46935" cy="496891"/>
          </a:xfrm>
          <a:prstGeom prst="rect">
            <a:avLst/>
          </a:prstGeom>
        </p:spPr>
        <p:txBody>
          <a:bodyPr vert="horz" lIns="92125" tIns="46062" rIns="92125" bIns="46062" rtlCol="0"/>
          <a:lstStyle>
            <a:lvl1pPr algn="l">
              <a:defRPr sz="1200"/>
            </a:lvl1pPr>
          </a:lstStyle>
          <a:p>
            <a:endParaRPr lang="ru-RU" dirty="0"/>
          </a:p>
        </p:txBody>
      </p:sp>
      <p:sp>
        <p:nvSpPr>
          <p:cNvPr id="3" name="Дата 2"/>
          <p:cNvSpPr>
            <a:spLocks noGrp="1"/>
          </p:cNvSpPr>
          <p:nvPr>
            <p:ph type="dt" sz="quarter" idx="1"/>
          </p:nvPr>
        </p:nvSpPr>
        <p:spPr>
          <a:xfrm>
            <a:off x="3850726" y="0"/>
            <a:ext cx="2946934" cy="496891"/>
          </a:xfrm>
          <a:prstGeom prst="rect">
            <a:avLst/>
          </a:prstGeom>
        </p:spPr>
        <p:txBody>
          <a:bodyPr vert="horz" lIns="92125" tIns="46062" rIns="92125" bIns="46062" rtlCol="0"/>
          <a:lstStyle>
            <a:lvl1pPr algn="r">
              <a:defRPr sz="1200"/>
            </a:lvl1pPr>
          </a:lstStyle>
          <a:p>
            <a:fld id="{A775DC0D-F00A-4B4E-977A-7E2A0C58AF09}" type="datetimeFigureOut">
              <a:rPr lang="ru-RU" smtClean="0"/>
              <a:t>27.05.2024</a:t>
            </a:fld>
            <a:endParaRPr lang="ru-RU" dirty="0"/>
          </a:p>
        </p:txBody>
      </p:sp>
      <p:sp>
        <p:nvSpPr>
          <p:cNvPr id="4" name="Нижний колонтитул 3"/>
          <p:cNvSpPr>
            <a:spLocks noGrp="1"/>
          </p:cNvSpPr>
          <p:nvPr>
            <p:ph type="ftr" sz="quarter" idx="2"/>
          </p:nvPr>
        </p:nvSpPr>
        <p:spPr>
          <a:xfrm>
            <a:off x="1" y="9431325"/>
            <a:ext cx="2946935" cy="496890"/>
          </a:xfrm>
          <a:prstGeom prst="rect">
            <a:avLst/>
          </a:prstGeom>
        </p:spPr>
        <p:txBody>
          <a:bodyPr vert="horz" lIns="92125" tIns="46062" rIns="92125" bIns="46062" rtlCol="0" anchor="b"/>
          <a:lstStyle>
            <a:lvl1pPr algn="l">
              <a:defRPr sz="1200"/>
            </a:lvl1pPr>
          </a:lstStyle>
          <a:p>
            <a:endParaRPr lang="ru-RU" dirty="0"/>
          </a:p>
        </p:txBody>
      </p:sp>
      <p:sp>
        <p:nvSpPr>
          <p:cNvPr id="5" name="Номер слайда 4"/>
          <p:cNvSpPr>
            <a:spLocks noGrp="1"/>
          </p:cNvSpPr>
          <p:nvPr>
            <p:ph type="sldNum" sz="quarter" idx="3"/>
          </p:nvPr>
        </p:nvSpPr>
        <p:spPr>
          <a:xfrm>
            <a:off x="3850726" y="9431325"/>
            <a:ext cx="2946934" cy="496890"/>
          </a:xfrm>
          <a:prstGeom prst="rect">
            <a:avLst/>
          </a:prstGeom>
        </p:spPr>
        <p:txBody>
          <a:bodyPr vert="horz" lIns="92125" tIns="46062" rIns="92125" bIns="46062" rtlCol="0" anchor="b"/>
          <a:lstStyle>
            <a:lvl1pPr algn="r">
              <a:defRPr sz="1200"/>
            </a:lvl1pPr>
          </a:lstStyle>
          <a:p>
            <a:fld id="{BE2A4D3F-8168-4D12-AB7E-869FD85E2AD5}" type="slidenum">
              <a:rPr lang="ru-RU" smtClean="0"/>
              <a:t>‹#›</a:t>
            </a:fld>
            <a:endParaRPr lang="ru-RU" dirty="0"/>
          </a:p>
        </p:txBody>
      </p:sp>
    </p:spTree>
    <p:extLst>
      <p:ext uri="{BB962C8B-B14F-4D97-AF65-F5344CB8AC3E}">
        <p14:creationId xmlns:p14="http://schemas.microsoft.com/office/powerpoint/2010/main" val="27775432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2" y="1"/>
            <a:ext cx="2946935" cy="496891"/>
          </a:xfrm>
          <a:prstGeom prst="rect">
            <a:avLst/>
          </a:prstGeom>
        </p:spPr>
        <p:txBody>
          <a:bodyPr vert="horz" lIns="92116" tIns="46058" rIns="92116" bIns="46058" rtlCol="0"/>
          <a:lstStyle>
            <a:lvl1pPr algn="l" fontAlgn="auto">
              <a:spcBef>
                <a:spcPts val="0"/>
              </a:spcBef>
              <a:spcAft>
                <a:spcPts val="0"/>
              </a:spcAft>
              <a:defRPr sz="1200">
                <a:latin typeface="+mn-lt"/>
                <a:cs typeface="+mn-cs"/>
              </a:defRPr>
            </a:lvl1pPr>
          </a:lstStyle>
          <a:p>
            <a:pPr>
              <a:defRPr/>
            </a:pPr>
            <a:endParaRPr lang="ru-RU" dirty="0"/>
          </a:p>
        </p:txBody>
      </p:sp>
      <p:sp>
        <p:nvSpPr>
          <p:cNvPr id="3" name="Дата 2"/>
          <p:cNvSpPr>
            <a:spLocks noGrp="1"/>
          </p:cNvSpPr>
          <p:nvPr>
            <p:ph type="dt" idx="1"/>
          </p:nvPr>
        </p:nvSpPr>
        <p:spPr>
          <a:xfrm>
            <a:off x="3850726" y="1"/>
            <a:ext cx="2946934" cy="496891"/>
          </a:xfrm>
          <a:prstGeom prst="rect">
            <a:avLst/>
          </a:prstGeom>
        </p:spPr>
        <p:txBody>
          <a:bodyPr vert="horz" lIns="92116" tIns="46058" rIns="92116" bIns="46058" rtlCol="0"/>
          <a:lstStyle>
            <a:lvl1pPr algn="r" fontAlgn="auto">
              <a:spcBef>
                <a:spcPts val="0"/>
              </a:spcBef>
              <a:spcAft>
                <a:spcPts val="0"/>
              </a:spcAft>
              <a:defRPr sz="1200">
                <a:latin typeface="+mn-lt"/>
                <a:cs typeface="+mn-cs"/>
              </a:defRPr>
            </a:lvl1pPr>
          </a:lstStyle>
          <a:p>
            <a:pPr>
              <a:defRPr/>
            </a:pPr>
            <a:fld id="{8D0437C4-A86C-4CB3-8D54-552F6C2BB2E2}" type="datetimeFigureOut">
              <a:rPr lang="ru-RU"/>
              <a:pPr>
                <a:defRPr/>
              </a:pPr>
              <a:t>27.05.2024</a:t>
            </a:fld>
            <a:endParaRPr lang="ru-RU" dirty="0"/>
          </a:p>
        </p:txBody>
      </p:sp>
      <p:sp>
        <p:nvSpPr>
          <p:cNvPr id="4" name="Образ слайда 3"/>
          <p:cNvSpPr>
            <a:spLocks noGrp="1" noRot="1" noChangeAspect="1"/>
          </p:cNvSpPr>
          <p:nvPr>
            <p:ph type="sldImg" idx="2"/>
          </p:nvPr>
        </p:nvSpPr>
        <p:spPr>
          <a:xfrm>
            <a:off x="90488" y="744538"/>
            <a:ext cx="6619875" cy="3724275"/>
          </a:xfrm>
          <a:prstGeom prst="rect">
            <a:avLst/>
          </a:prstGeom>
          <a:noFill/>
          <a:ln w="12700">
            <a:solidFill>
              <a:prstClr val="black"/>
            </a:solidFill>
          </a:ln>
        </p:spPr>
        <p:txBody>
          <a:bodyPr vert="horz" lIns="92116" tIns="46058" rIns="92116" bIns="46058" rtlCol="0" anchor="ctr"/>
          <a:lstStyle/>
          <a:p>
            <a:pPr lvl="0"/>
            <a:endParaRPr lang="ru-RU" noProof="0" dirty="0"/>
          </a:p>
        </p:txBody>
      </p:sp>
      <p:sp>
        <p:nvSpPr>
          <p:cNvPr id="5" name="Заметки 4"/>
          <p:cNvSpPr>
            <a:spLocks noGrp="1"/>
          </p:cNvSpPr>
          <p:nvPr>
            <p:ph type="body" sz="quarter" idx="3"/>
          </p:nvPr>
        </p:nvSpPr>
        <p:spPr>
          <a:xfrm>
            <a:off x="679446" y="4716462"/>
            <a:ext cx="5440372" cy="4468815"/>
          </a:xfrm>
          <a:prstGeom prst="rect">
            <a:avLst/>
          </a:prstGeom>
        </p:spPr>
        <p:txBody>
          <a:bodyPr vert="horz" lIns="92116" tIns="46058" rIns="92116" bIns="46058"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2" y="9431325"/>
            <a:ext cx="2946935" cy="496890"/>
          </a:xfrm>
          <a:prstGeom prst="rect">
            <a:avLst/>
          </a:prstGeom>
        </p:spPr>
        <p:txBody>
          <a:bodyPr vert="horz" lIns="92116" tIns="46058" rIns="92116" bIns="46058" rtlCol="0" anchor="b"/>
          <a:lstStyle>
            <a:lvl1pPr algn="l" fontAlgn="auto">
              <a:spcBef>
                <a:spcPts val="0"/>
              </a:spcBef>
              <a:spcAft>
                <a:spcPts val="0"/>
              </a:spcAft>
              <a:defRPr sz="1200">
                <a:latin typeface="+mn-lt"/>
                <a:cs typeface="+mn-cs"/>
              </a:defRPr>
            </a:lvl1pPr>
          </a:lstStyle>
          <a:p>
            <a:pPr>
              <a:defRPr/>
            </a:pPr>
            <a:endParaRPr lang="ru-RU" dirty="0"/>
          </a:p>
        </p:txBody>
      </p:sp>
      <p:sp>
        <p:nvSpPr>
          <p:cNvPr id="7" name="Номер слайда 6"/>
          <p:cNvSpPr>
            <a:spLocks noGrp="1"/>
          </p:cNvSpPr>
          <p:nvPr>
            <p:ph type="sldNum" sz="quarter" idx="5"/>
          </p:nvPr>
        </p:nvSpPr>
        <p:spPr>
          <a:xfrm>
            <a:off x="3850726" y="9431325"/>
            <a:ext cx="2946934" cy="496890"/>
          </a:xfrm>
          <a:prstGeom prst="rect">
            <a:avLst/>
          </a:prstGeom>
        </p:spPr>
        <p:txBody>
          <a:bodyPr vert="horz" lIns="92116" tIns="46058" rIns="92116" bIns="46058" rtlCol="0" anchor="b"/>
          <a:lstStyle>
            <a:lvl1pPr algn="r" fontAlgn="auto">
              <a:spcBef>
                <a:spcPts val="0"/>
              </a:spcBef>
              <a:spcAft>
                <a:spcPts val="0"/>
              </a:spcAft>
              <a:defRPr sz="1200">
                <a:latin typeface="+mn-lt"/>
                <a:cs typeface="+mn-cs"/>
              </a:defRPr>
            </a:lvl1pPr>
          </a:lstStyle>
          <a:p>
            <a:pPr>
              <a:defRPr/>
            </a:pPr>
            <a:fld id="{0202AAEE-FCB0-4233-9E17-1FB3F17009B9}" type="slidenum">
              <a:rPr lang="ru-RU"/>
              <a:pPr>
                <a:defRPr/>
              </a:pPr>
              <a:t>‹#›</a:t>
            </a:fld>
            <a:endParaRPr lang="ru-RU" dirty="0"/>
          </a:p>
        </p:txBody>
      </p:sp>
    </p:spTree>
    <p:extLst>
      <p:ext uri="{BB962C8B-B14F-4D97-AF65-F5344CB8AC3E}">
        <p14:creationId xmlns:p14="http://schemas.microsoft.com/office/powerpoint/2010/main" val="251141067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F58E687-6B80-4EC8-B7AF-7CBDB64BCA8F}" type="slidenum">
              <a:rPr lang="ru-RU" smtClean="0"/>
              <a:t>4</a:t>
            </a:fld>
            <a:endParaRPr lang="ru-RU" dirty="0"/>
          </a:p>
        </p:txBody>
      </p:sp>
    </p:spTree>
    <p:extLst>
      <p:ext uri="{BB962C8B-B14F-4D97-AF65-F5344CB8AC3E}">
        <p14:creationId xmlns:p14="http://schemas.microsoft.com/office/powerpoint/2010/main" val="235154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0202AAEE-FCB0-4233-9E17-1FB3F17009B9}" type="slidenum">
              <a:rPr lang="ru-RU" smtClean="0"/>
              <a:pPr>
                <a:defRPr/>
              </a:pPr>
              <a:t>5</a:t>
            </a:fld>
            <a:endParaRPr lang="ru-RU" dirty="0"/>
          </a:p>
        </p:txBody>
      </p:sp>
    </p:spTree>
    <p:extLst>
      <p:ext uri="{BB962C8B-B14F-4D97-AF65-F5344CB8AC3E}">
        <p14:creationId xmlns:p14="http://schemas.microsoft.com/office/powerpoint/2010/main" val="335052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Образ слайда 1"/>
          <p:cNvSpPr>
            <a:spLocks noGrp="1" noRot="1" noChangeAspect="1"/>
          </p:cNvSpPr>
          <p:nvPr>
            <p:ph type="sldImg"/>
          </p:nvPr>
        </p:nvSpPr>
        <p:spPr bwMode="auto">
          <a:xfrm>
            <a:off x="90488" y="744538"/>
            <a:ext cx="6619875" cy="3724275"/>
          </a:xfrm>
          <a:noFill/>
          <a:ln>
            <a:solidFill>
              <a:srgbClr val="000000"/>
            </a:solidFill>
            <a:miter lim="800000"/>
            <a:headEnd/>
            <a:tailEnd/>
          </a:ln>
        </p:spPr>
      </p:sp>
      <p:sp>
        <p:nvSpPr>
          <p:cNvPr id="36866"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dirty="0" smtClean="0"/>
          </a:p>
        </p:txBody>
      </p:sp>
      <p:sp>
        <p:nvSpPr>
          <p:cNvPr id="4" name="Номер слайда 3"/>
          <p:cNvSpPr>
            <a:spLocks noGrp="1"/>
          </p:cNvSpPr>
          <p:nvPr>
            <p:ph type="sldNum" sz="quarter" idx="5"/>
          </p:nvPr>
        </p:nvSpPr>
        <p:spPr/>
        <p:txBody>
          <a:bodyPr/>
          <a:lstStyle/>
          <a:p>
            <a:pPr>
              <a:defRPr/>
            </a:pPr>
            <a:fld id="{C766284B-F767-4463-AF33-16B9677023E1}" type="slidenum">
              <a:rPr lang="ru-RU" smtClean="0"/>
              <a:pPr>
                <a:defRPr/>
              </a:pPr>
              <a:t>19</a:t>
            </a:fld>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a:defRPr/>
            </a:pPr>
            <a:fld id="{49539CFF-10D4-47E9-9B81-C1DF9EA8C334}" type="datetime1">
              <a:rPr lang="ru-RU" smtClean="0"/>
              <a:t>27.05.2024</a:t>
            </a:fld>
            <a:endParaRPr lang="ru-RU" dirty="0"/>
          </a:p>
        </p:txBody>
      </p:sp>
      <p:sp>
        <p:nvSpPr>
          <p:cNvPr id="5" name="Нижний колонтитул 4"/>
          <p:cNvSpPr>
            <a:spLocks noGrp="1"/>
          </p:cNvSpPr>
          <p:nvPr>
            <p:ph type="ftr" sz="quarter" idx="11"/>
          </p:nvPr>
        </p:nvSpPr>
        <p:spPr/>
        <p:txBody>
          <a:bodyPr/>
          <a:lstStyle/>
          <a:p>
            <a:pPr>
              <a:defRPr/>
            </a:pPr>
            <a:endParaRPr lang="ru-RU" dirty="0"/>
          </a:p>
        </p:txBody>
      </p:sp>
      <p:sp>
        <p:nvSpPr>
          <p:cNvPr id="6" name="Номер слайда 5"/>
          <p:cNvSpPr>
            <a:spLocks noGrp="1"/>
          </p:cNvSpPr>
          <p:nvPr>
            <p:ph type="sldNum" sz="quarter" idx="12"/>
          </p:nvPr>
        </p:nvSpPr>
        <p:spPr/>
        <p:txBody>
          <a:bodyPr/>
          <a:lstStyle/>
          <a:p>
            <a:pPr>
              <a:defRPr/>
            </a:pPr>
            <a:fld id="{F2C2D5CA-DBF4-4FAE-83D1-3629217261EF}" type="slidenum">
              <a:rPr lang="ru-RU" smtClean="0"/>
              <a:pPr>
                <a:defRPr/>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fld id="{1A52E9BA-47CE-48FB-B5E6-7034A5A0015A}" type="datetime1">
              <a:rPr lang="ru-RU" smtClean="0"/>
              <a:t>27.05.2024</a:t>
            </a:fld>
            <a:endParaRPr lang="ru-RU" dirty="0"/>
          </a:p>
        </p:txBody>
      </p:sp>
      <p:sp>
        <p:nvSpPr>
          <p:cNvPr id="5" name="Нижний колонтитул 4"/>
          <p:cNvSpPr>
            <a:spLocks noGrp="1"/>
          </p:cNvSpPr>
          <p:nvPr>
            <p:ph type="ftr" sz="quarter" idx="11"/>
          </p:nvPr>
        </p:nvSpPr>
        <p:spPr/>
        <p:txBody>
          <a:bodyPr/>
          <a:lstStyle/>
          <a:p>
            <a:pPr>
              <a:defRPr/>
            </a:pPr>
            <a:endParaRPr lang="ru-RU" dirty="0"/>
          </a:p>
        </p:txBody>
      </p:sp>
      <p:sp>
        <p:nvSpPr>
          <p:cNvPr id="6" name="Номер слайда 5"/>
          <p:cNvSpPr>
            <a:spLocks noGrp="1"/>
          </p:cNvSpPr>
          <p:nvPr>
            <p:ph type="sldNum" sz="quarter" idx="12"/>
          </p:nvPr>
        </p:nvSpPr>
        <p:spPr/>
        <p:txBody>
          <a:bodyPr/>
          <a:lstStyle/>
          <a:p>
            <a:pPr>
              <a:defRPr/>
            </a:pPr>
            <a:fld id="{BEF14F2F-94BE-4350-9DE3-5AE4E8F5B832}" type="slidenum">
              <a:rPr lang="ru-RU" smtClean="0"/>
              <a:pPr>
                <a:defRPr/>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79"/>
            <a:ext cx="2057400" cy="4388644"/>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05979"/>
            <a:ext cx="6019800" cy="43886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fld id="{6FE758F1-2110-42AB-B971-DE44B6F59FBD}" type="datetime1">
              <a:rPr lang="ru-RU" smtClean="0"/>
              <a:t>27.05.2024</a:t>
            </a:fld>
            <a:endParaRPr lang="ru-RU" dirty="0"/>
          </a:p>
        </p:txBody>
      </p:sp>
      <p:sp>
        <p:nvSpPr>
          <p:cNvPr id="5" name="Нижний колонтитул 4"/>
          <p:cNvSpPr>
            <a:spLocks noGrp="1"/>
          </p:cNvSpPr>
          <p:nvPr>
            <p:ph type="ftr" sz="quarter" idx="11"/>
          </p:nvPr>
        </p:nvSpPr>
        <p:spPr/>
        <p:txBody>
          <a:bodyPr/>
          <a:lstStyle/>
          <a:p>
            <a:pPr>
              <a:defRPr/>
            </a:pPr>
            <a:endParaRPr lang="ru-RU" dirty="0"/>
          </a:p>
        </p:txBody>
      </p:sp>
      <p:sp>
        <p:nvSpPr>
          <p:cNvPr id="6" name="Номер слайда 5"/>
          <p:cNvSpPr>
            <a:spLocks noGrp="1"/>
          </p:cNvSpPr>
          <p:nvPr>
            <p:ph type="sldNum" sz="quarter" idx="12"/>
          </p:nvPr>
        </p:nvSpPr>
        <p:spPr/>
        <p:txBody>
          <a:bodyPr/>
          <a:lstStyle/>
          <a:p>
            <a:pPr>
              <a:defRPr/>
            </a:pPr>
            <a:fld id="{889FF15A-7A42-4A9B-80A0-68A7F4E508F0}" type="slidenum">
              <a:rPr lang="ru-RU" smtClean="0"/>
              <a:pPr>
                <a:defRPr/>
              </a:pPr>
              <a:t>‹#›</a:t>
            </a:fld>
            <a:endParaRPr lang="ru-RU"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EB608CD-2A98-4A5D-B563-DF306404047F}" type="datetime1">
              <a:rPr lang="ru-RU" smtClean="0">
                <a:solidFill>
                  <a:prstClr val="black">
                    <a:tint val="75000"/>
                  </a:prstClr>
                </a:solidFill>
              </a:rPr>
              <a:pPr/>
              <a:t>27.05.2024</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882921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869C4B8-49FC-4F34-9F6B-256676B15C02}" type="datetime1">
              <a:rPr lang="ru-RU" smtClean="0">
                <a:solidFill>
                  <a:prstClr val="black">
                    <a:tint val="75000"/>
                  </a:prstClr>
                </a:solidFill>
              </a:rPr>
              <a:pPr/>
              <a:t>27.05.2024</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563043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9A6B386-77BB-42B5-A5CC-C6446EAEE243}" type="datetime1">
              <a:rPr lang="ru-RU" smtClean="0">
                <a:solidFill>
                  <a:prstClr val="black">
                    <a:tint val="75000"/>
                  </a:prstClr>
                </a:solidFill>
              </a:rPr>
              <a:pPr/>
              <a:t>27.05.2024</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299450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66F8CBA-784B-4F90-B2A3-D8990CB21FBC}" type="datetime1">
              <a:rPr lang="ru-RU" smtClean="0">
                <a:solidFill>
                  <a:prstClr val="black">
                    <a:tint val="75000"/>
                  </a:prstClr>
                </a:solidFill>
              </a:rPr>
              <a:pPr/>
              <a:t>27.05.2024</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369613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B5E93F2-53FA-4ACB-B071-C327B2159E9D}" type="datetime1">
              <a:rPr lang="ru-RU" smtClean="0">
                <a:solidFill>
                  <a:prstClr val="black">
                    <a:tint val="75000"/>
                  </a:prstClr>
                </a:solidFill>
              </a:rPr>
              <a:pPr/>
              <a:t>27.05.2024</a:t>
            </a:fld>
            <a:endParaRPr lang="ru-RU" dirty="0">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dirty="0">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383402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C731A27-30E8-40D8-BB0A-23338C190C6D}" type="datetime1">
              <a:rPr lang="ru-RU" smtClean="0">
                <a:solidFill>
                  <a:prstClr val="black">
                    <a:tint val="75000"/>
                  </a:prstClr>
                </a:solidFill>
              </a:rPr>
              <a:pPr/>
              <a:t>27.05.2024</a:t>
            </a:fld>
            <a:endParaRPr lang="ru-RU" dirty="0">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dirty="0">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030496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AE7BD45-32BB-47FC-98DC-511F98CB48BB}" type="datetime1">
              <a:rPr lang="ru-RU" smtClean="0">
                <a:solidFill>
                  <a:prstClr val="black">
                    <a:tint val="75000"/>
                  </a:prstClr>
                </a:solidFill>
              </a:rPr>
              <a:pPr/>
              <a:t>27.05.2024</a:t>
            </a:fld>
            <a:endParaRPr lang="ru-RU" dirty="0">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dirty="0">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613986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53797FD-70D2-4B06-A7E6-F59BAB77C397}" type="datetime1">
              <a:rPr lang="ru-RU" smtClean="0">
                <a:solidFill>
                  <a:prstClr val="black">
                    <a:tint val="75000"/>
                  </a:prstClr>
                </a:solidFill>
              </a:rPr>
              <a:pPr/>
              <a:t>27.05.2024</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3215444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fld id="{F997AEE9-26E1-4188-A455-6F14F3BD819D}" type="datetime1">
              <a:rPr lang="ru-RU" smtClean="0"/>
              <a:t>27.05.2024</a:t>
            </a:fld>
            <a:endParaRPr lang="ru-RU" dirty="0"/>
          </a:p>
        </p:txBody>
      </p:sp>
      <p:sp>
        <p:nvSpPr>
          <p:cNvPr id="5" name="Нижний колонтитул 4"/>
          <p:cNvSpPr>
            <a:spLocks noGrp="1"/>
          </p:cNvSpPr>
          <p:nvPr>
            <p:ph type="ftr" sz="quarter" idx="11"/>
          </p:nvPr>
        </p:nvSpPr>
        <p:spPr/>
        <p:txBody>
          <a:bodyPr/>
          <a:lstStyle/>
          <a:p>
            <a:pPr>
              <a:defRPr/>
            </a:pPr>
            <a:endParaRPr lang="ru-RU" dirty="0"/>
          </a:p>
        </p:txBody>
      </p:sp>
      <p:sp>
        <p:nvSpPr>
          <p:cNvPr id="6" name="Номер слайда 5"/>
          <p:cNvSpPr>
            <a:spLocks noGrp="1"/>
          </p:cNvSpPr>
          <p:nvPr>
            <p:ph type="sldNum" sz="quarter" idx="12"/>
          </p:nvPr>
        </p:nvSpPr>
        <p:spPr/>
        <p:txBody>
          <a:bodyPr/>
          <a:lstStyle/>
          <a:p>
            <a:pPr>
              <a:defRPr/>
            </a:pPr>
            <a:fld id="{EF578566-F4A1-4C27-9FE3-5BFDE31B1638}" type="slidenum">
              <a:rPr lang="ru-RU" smtClean="0"/>
              <a:pPr>
                <a:defRPr/>
              </a:pPr>
              <a:t>‹#›</a:t>
            </a:fld>
            <a:endParaRPr lang="ru-RU"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739494B-9F7B-4494-BCEA-6F04FB02CCFC}" type="datetime1">
              <a:rPr lang="ru-RU" smtClean="0">
                <a:solidFill>
                  <a:prstClr val="black">
                    <a:tint val="75000"/>
                  </a:prstClr>
                </a:solidFill>
              </a:rPr>
              <a:pPr/>
              <a:t>27.05.2024</a:t>
            </a:fld>
            <a:endParaRPr lang="ru-RU" dirty="0">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dirty="0">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738755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8ED8B9F-96BB-41D4-8DEF-09AAB93ECC93}" type="datetime1">
              <a:rPr lang="ru-RU" smtClean="0">
                <a:solidFill>
                  <a:prstClr val="black">
                    <a:tint val="75000"/>
                  </a:prstClr>
                </a:solidFill>
              </a:rPr>
              <a:pPr/>
              <a:t>27.05.2024</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2366128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79"/>
            <a:ext cx="2057400" cy="4388644"/>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05979"/>
            <a:ext cx="6019800" cy="43886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7322B9E-38DA-4101-8D30-22E9CA2C6F71}" type="datetime1">
              <a:rPr lang="ru-RU" smtClean="0">
                <a:solidFill>
                  <a:prstClr val="black">
                    <a:tint val="75000"/>
                  </a:prstClr>
                </a:solidFill>
              </a:rPr>
              <a:pPr/>
              <a:t>27.05.2024</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7907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a:defRPr/>
            </a:pPr>
            <a:fld id="{CC0EECA2-BEAD-4A20-8296-C3C3E649A963}" type="datetime1">
              <a:rPr lang="ru-RU" smtClean="0"/>
              <a:t>27.05.2024</a:t>
            </a:fld>
            <a:endParaRPr lang="ru-RU" dirty="0"/>
          </a:p>
        </p:txBody>
      </p:sp>
      <p:sp>
        <p:nvSpPr>
          <p:cNvPr id="5" name="Нижний колонтитул 4"/>
          <p:cNvSpPr>
            <a:spLocks noGrp="1"/>
          </p:cNvSpPr>
          <p:nvPr>
            <p:ph type="ftr" sz="quarter" idx="11"/>
          </p:nvPr>
        </p:nvSpPr>
        <p:spPr/>
        <p:txBody>
          <a:bodyPr/>
          <a:lstStyle/>
          <a:p>
            <a:pPr>
              <a:defRPr/>
            </a:pPr>
            <a:endParaRPr lang="ru-RU" dirty="0"/>
          </a:p>
        </p:txBody>
      </p:sp>
      <p:sp>
        <p:nvSpPr>
          <p:cNvPr id="6" name="Номер слайда 5"/>
          <p:cNvSpPr>
            <a:spLocks noGrp="1"/>
          </p:cNvSpPr>
          <p:nvPr>
            <p:ph type="sldNum" sz="quarter" idx="12"/>
          </p:nvPr>
        </p:nvSpPr>
        <p:spPr/>
        <p:txBody>
          <a:bodyPr/>
          <a:lstStyle/>
          <a:p>
            <a:pPr>
              <a:defRPr/>
            </a:pPr>
            <a:fld id="{0BC9FED2-F735-41AB-A819-9EF1742A0ABC}" type="slidenum">
              <a:rPr lang="ru-RU" smtClean="0"/>
              <a:pPr>
                <a:defRPr/>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a:defRPr/>
            </a:pPr>
            <a:fld id="{8BDAB27F-123E-4146-8066-EA6187A0B56D}" type="datetime1">
              <a:rPr lang="ru-RU" smtClean="0"/>
              <a:t>27.05.2024</a:t>
            </a:fld>
            <a:endParaRPr lang="ru-RU" dirty="0"/>
          </a:p>
        </p:txBody>
      </p:sp>
      <p:sp>
        <p:nvSpPr>
          <p:cNvPr id="6" name="Нижний колонтитул 5"/>
          <p:cNvSpPr>
            <a:spLocks noGrp="1"/>
          </p:cNvSpPr>
          <p:nvPr>
            <p:ph type="ftr" sz="quarter" idx="11"/>
          </p:nvPr>
        </p:nvSpPr>
        <p:spPr/>
        <p:txBody>
          <a:bodyPr/>
          <a:lstStyle/>
          <a:p>
            <a:pPr>
              <a:defRPr/>
            </a:pPr>
            <a:endParaRPr lang="ru-RU" dirty="0"/>
          </a:p>
        </p:txBody>
      </p:sp>
      <p:sp>
        <p:nvSpPr>
          <p:cNvPr id="7" name="Номер слайда 6"/>
          <p:cNvSpPr>
            <a:spLocks noGrp="1"/>
          </p:cNvSpPr>
          <p:nvPr>
            <p:ph type="sldNum" sz="quarter" idx="12"/>
          </p:nvPr>
        </p:nvSpPr>
        <p:spPr/>
        <p:txBody>
          <a:bodyPr/>
          <a:lstStyle/>
          <a:p>
            <a:pPr>
              <a:defRPr/>
            </a:pPr>
            <a:fld id="{DC9C9D09-7CC2-4AFB-A7FF-843BF7619F9B}" type="slidenum">
              <a:rPr lang="ru-RU" smtClean="0"/>
              <a:pPr>
                <a:defRPr/>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a:defRPr/>
            </a:pPr>
            <a:fld id="{482529CC-847F-4074-B64F-7165F1DF4F9C}" type="datetime1">
              <a:rPr lang="ru-RU" smtClean="0"/>
              <a:t>27.05.2024</a:t>
            </a:fld>
            <a:endParaRPr lang="ru-RU" dirty="0"/>
          </a:p>
        </p:txBody>
      </p:sp>
      <p:sp>
        <p:nvSpPr>
          <p:cNvPr id="8" name="Нижний колонтитул 7"/>
          <p:cNvSpPr>
            <a:spLocks noGrp="1"/>
          </p:cNvSpPr>
          <p:nvPr>
            <p:ph type="ftr" sz="quarter" idx="11"/>
          </p:nvPr>
        </p:nvSpPr>
        <p:spPr/>
        <p:txBody>
          <a:bodyPr/>
          <a:lstStyle/>
          <a:p>
            <a:pPr>
              <a:defRPr/>
            </a:pPr>
            <a:endParaRPr lang="ru-RU" dirty="0"/>
          </a:p>
        </p:txBody>
      </p:sp>
      <p:sp>
        <p:nvSpPr>
          <p:cNvPr id="9" name="Номер слайда 8"/>
          <p:cNvSpPr>
            <a:spLocks noGrp="1"/>
          </p:cNvSpPr>
          <p:nvPr>
            <p:ph type="sldNum" sz="quarter" idx="12"/>
          </p:nvPr>
        </p:nvSpPr>
        <p:spPr/>
        <p:txBody>
          <a:bodyPr/>
          <a:lstStyle/>
          <a:p>
            <a:pPr>
              <a:defRPr/>
            </a:pPr>
            <a:fld id="{83AA376A-61D6-4C5D-A41D-6486943C615C}" type="slidenum">
              <a:rPr lang="ru-RU" smtClean="0"/>
              <a:pPr>
                <a:defRPr/>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a:defRPr/>
            </a:pPr>
            <a:fld id="{22DB556A-C3E3-4537-A62B-A516497BEE19}" type="datetime1">
              <a:rPr lang="ru-RU" smtClean="0"/>
              <a:t>27.05.2024</a:t>
            </a:fld>
            <a:endParaRPr lang="ru-RU" dirty="0"/>
          </a:p>
        </p:txBody>
      </p:sp>
      <p:sp>
        <p:nvSpPr>
          <p:cNvPr id="4" name="Нижний колонтитул 3"/>
          <p:cNvSpPr>
            <a:spLocks noGrp="1"/>
          </p:cNvSpPr>
          <p:nvPr>
            <p:ph type="ftr" sz="quarter" idx="11"/>
          </p:nvPr>
        </p:nvSpPr>
        <p:spPr/>
        <p:txBody>
          <a:bodyPr/>
          <a:lstStyle/>
          <a:p>
            <a:pPr>
              <a:defRPr/>
            </a:pPr>
            <a:endParaRPr lang="ru-RU" dirty="0"/>
          </a:p>
        </p:txBody>
      </p:sp>
      <p:sp>
        <p:nvSpPr>
          <p:cNvPr id="5" name="Номер слайда 4"/>
          <p:cNvSpPr>
            <a:spLocks noGrp="1"/>
          </p:cNvSpPr>
          <p:nvPr>
            <p:ph type="sldNum" sz="quarter" idx="12"/>
          </p:nvPr>
        </p:nvSpPr>
        <p:spPr/>
        <p:txBody>
          <a:bodyPr/>
          <a:lstStyle/>
          <a:p>
            <a:pPr>
              <a:defRPr/>
            </a:pPr>
            <a:fld id="{55990317-C8D2-499E-A7D9-B1F77A1B11B8}" type="slidenum">
              <a:rPr lang="ru-RU" smtClean="0"/>
              <a:pPr>
                <a:defRPr/>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4D37ED33-68F6-4EDB-8A18-94432C20F4C9}" type="datetime1">
              <a:rPr lang="ru-RU" smtClean="0"/>
              <a:t>27.05.2024</a:t>
            </a:fld>
            <a:endParaRPr lang="ru-RU" dirty="0"/>
          </a:p>
        </p:txBody>
      </p:sp>
      <p:sp>
        <p:nvSpPr>
          <p:cNvPr id="3" name="Нижний колонтитул 2"/>
          <p:cNvSpPr>
            <a:spLocks noGrp="1"/>
          </p:cNvSpPr>
          <p:nvPr>
            <p:ph type="ftr" sz="quarter" idx="11"/>
          </p:nvPr>
        </p:nvSpPr>
        <p:spPr/>
        <p:txBody>
          <a:bodyPr/>
          <a:lstStyle/>
          <a:p>
            <a:pPr>
              <a:defRPr/>
            </a:pPr>
            <a:endParaRPr lang="ru-RU" dirty="0"/>
          </a:p>
        </p:txBody>
      </p:sp>
      <p:sp>
        <p:nvSpPr>
          <p:cNvPr id="4" name="Номер слайда 3"/>
          <p:cNvSpPr>
            <a:spLocks noGrp="1"/>
          </p:cNvSpPr>
          <p:nvPr>
            <p:ph type="sldNum" sz="quarter" idx="12"/>
          </p:nvPr>
        </p:nvSpPr>
        <p:spPr/>
        <p:txBody>
          <a:bodyPr/>
          <a:lstStyle/>
          <a:p>
            <a:pPr>
              <a:defRPr/>
            </a:pPr>
            <a:fld id="{DCD2F8C0-7BA8-43AF-800E-93EFB185DBC4}" type="slidenum">
              <a:rPr lang="ru-RU" smtClean="0"/>
              <a:pPr>
                <a:defRPr/>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fld id="{8ECD6300-ABF6-41F7-9CA8-45A9B05D87EB}" type="datetime1">
              <a:rPr lang="ru-RU" smtClean="0"/>
              <a:t>27.05.2024</a:t>
            </a:fld>
            <a:endParaRPr lang="ru-RU" dirty="0"/>
          </a:p>
        </p:txBody>
      </p:sp>
      <p:sp>
        <p:nvSpPr>
          <p:cNvPr id="6" name="Нижний колонтитул 5"/>
          <p:cNvSpPr>
            <a:spLocks noGrp="1"/>
          </p:cNvSpPr>
          <p:nvPr>
            <p:ph type="ftr" sz="quarter" idx="11"/>
          </p:nvPr>
        </p:nvSpPr>
        <p:spPr/>
        <p:txBody>
          <a:bodyPr/>
          <a:lstStyle/>
          <a:p>
            <a:pPr>
              <a:defRPr/>
            </a:pPr>
            <a:endParaRPr lang="ru-RU" dirty="0"/>
          </a:p>
        </p:txBody>
      </p:sp>
      <p:sp>
        <p:nvSpPr>
          <p:cNvPr id="7" name="Номер слайда 6"/>
          <p:cNvSpPr>
            <a:spLocks noGrp="1"/>
          </p:cNvSpPr>
          <p:nvPr>
            <p:ph type="sldNum" sz="quarter" idx="12"/>
          </p:nvPr>
        </p:nvSpPr>
        <p:spPr/>
        <p:txBody>
          <a:bodyPr/>
          <a:lstStyle/>
          <a:p>
            <a:pPr>
              <a:defRPr/>
            </a:pPr>
            <a:fld id="{2CDFB75B-AA51-447D-A308-D19312EBEAC9}" type="slidenum">
              <a:rPr lang="ru-RU" smtClean="0"/>
              <a:pPr>
                <a:defRPr/>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fld id="{06E173E7-172F-48F2-AF38-BE2387340233}" type="datetime1">
              <a:rPr lang="ru-RU" smtClean="0"/>
              <a:t>27.05.2024</a:t>
            </a:fld>
            <a:endParaRPr lang="ru-RU" dirty="0"/>
          </a:p>
        </p:txBody>
      </p:sp>
      <p:sp>
        <p:nvSpPr>
          <p:cNvPr id="6" name="Нижний колонтитул 5"/>
          <p:cNvSpPr>
            <a:spLocks noGrp="1"/>
          </p:cNvSpPr>
          <p:nvPr>
            <p:ph type="ftr" sz="quarter" idx="11"/>
          </p:nvPr>
        </p:nvSpPr>
        <p:spPr/>
        <p:txBody>
          <a:bodyPr/>
          <a:lstStyle/>
          <a:p>
            <a:pPr>
              <a:defRPr/>
            </a:pPr>
            <a:endParaRPr lang="ru-RU" dirty="0"/>
          </a:p>
        </p:txBody>
      </p:sp>
      <p:sp>
        <p:nvSpPr>
          <p:cNvPr id="7" name="Номер слайда 6"/>
          <p:cNvSpPr>
            <a:spLocks noGrp="1"/>
          </p:cNvSpPr>
          <p:nvPr>
            <p:ph type="sldNum" sz="quarter" idx="12"/>
          </p:nvPr>
        </p:nvSpPr>
        <p:spPr/>
        <p:txBody>
          <a:bodyPr/>
          <a:lstStyle/>
          <a:p>
            <a:pPr>
              <a:defRPr/>
            </a:pPr>
            <a:fld id="{1BF421C4-1BA1-447F-9A12-9F2D8E6E3274}" type="slidenum">
              <a:rPr lang="ru-RU" smtClean="0"/>
              <a:pPr>
                <a:defRPr/>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6ECE96BB-33DF-4A02-B50D-127E3CC2A420}" type="datetime1">
              <a:rPr lang="ru-RU" smtClean="0"/>
              <a:t>27.05.2024</a:t>
            </a:fld>
            <a:endParaRPr lang="ru-RU" dirty="0"/>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dirty="0"/>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A2A2409-318C-4416-859A-C28DBFFD64F1}" type="slidenum">
              <a:rPr lang="ru-RU" smtClean="0"/>
              <a:pPr>
                <a:defRPr/>
              </a:pPr>
              <a:t>‹#›</a:t>
            </a:fld>
            <a:endParaRPr lang="ru-RU" dirty="0"/>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9541B06-01A6-4DA9-A585-7CA1A944B944}" type="datetime1">
              <a:rPr lang="ru-RU" smtClean="0">
                <a:solidFill>
                  <a:prstClr val="black">
                    <a:tint val="75000"/>
                  </a:prstClr>
                </a:solidFill>
                <a:latin typeface="Calibri"/>
                <a:cs typeface="+mn-cs"/>
              </a:rPr>
              <a:pPr fontAlgn="auto">
                <a:spcBef>
                  <a:spcPts val="0"/>
                </a:spcBef>
                <a:spcAft>
                  <a:spcPts val="0"/>
                </a:spcAft>
              </a:pPr>
              <a:t>27.05.2024</a:t>
            </a:fld>
            <a:endParaRPr lang="ru-RU" dirty="0">
              <a:solidFill>
                <a:prstClr val="black">
                  <a:tint val="75000"/>
                </a:prstClr>
              </a:solidFill>
              <a:latin typeface="Calibri"/>
              <a:cs typeface="+mn-cs"/>
            </a:endParaRPr>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dirty="0">
              <a:solidFill>
                <a:prstClr val="black">
                  <a:tint val="75000"/>
                </a:prstClr>
              </a:solidFill>
              <a:latin typeface="Calibri"/>
              <a:cs typeface="+mn-cs"/>
            </a:endParaRPr>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9B0651-EE4F-4900-A07F-96A6BFA9D0F0}" type="slidenum">
              <a:rPr lang="ru-RU" smtClean="0">
                <a:solidFill>
                  <a:prstClr val="black">
                    <a:tint val="75000"/>
                  </a:prstClr>
                </a:solidFill>
                <a:latin typeface="Calibri"/>
                <a:cs typeface="+mn-cs"/>
              </a:rPr>
              <a:pPr fontAlgn="auto">
                <a:spcBef>
                  <a:spcPts val="0"/>
                </a:spcBef>
                <a:spcAft>
                  <a:spcPts val="0"/>
                </a:spcAft>
              </a:pPr>
              <a:t>‹#›</a:t>
            </a:fld>
            <a:endParaRPr lang="ru-RU" dirty="0">
              <a:solidFill>
                <a:prstClr val="black">
                  <a:tint val="75000"/>
                </a:prstClr>
              </a:solidFill>
              <a:latin typeface="Calibri"/>
              <a:cs typeface="+mn-cs"/>
            </a:endParaRPr>
          </a:p>
        </p:txBody>
      </p:sp>
    </p:spTree>
    <p:extLst>
      <p:ext uri="{BB962C8B-B14F-4D97-AF65-F5344CB8AC3E}">
        <p14:creationId xmlns:p14="http://schemas.microsoft.com/office/powerpoint/2010/main" val="2408086346"/>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8.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8.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www.adm-nmar.ru/" TargetMode="External"/><Relationship Id="rId2" Type="http://schemas.openxmlformats.org/officeDocument/2006/relationships/hyperlink" Target="mailto:gorfinup@at.ru"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txBox="1">
            <a:spLocks noChangeArrowheads="1"/>
          </p:cNvSpPr>
          <p:nvPr/>
        </p:nvSpPr>
        <p:spPr>
          <a:xfrm>
            <a:off x="36841" y="1275606"/>
            <a:ext cx="9108504" cy="1584176"/>
          </a:xfrm>
          <a:prstGeom prst="rect">
            <a:avLst/>
          </a:prstGeom>
          <a:noFill/>
          <a:ln>
            <a:noFill/>
          </a:ln>
          <a:effectLst>
            <a:innerShdw blurRad="63500" dist="50800" dir="5400000">
              <a:prstClr val="black">
                <a:alpha val="50000"/>
              </a:prstClr>
            </a:innerShdw>
          </a:effectLst>
        </p:spPr>
        <p:txBody>
          <a:bodyPr/>
          <a:lstStyle/>
          <a:p>
            <a:pPr algn="ctr" eaLnBrk="0" fontAlgn="auto" hangingPunct="0">
              <a:spcBef>
                <a:spcPts val="0"/>
              </a:spcBef>
              <a:spcAft>
                <a:spcPts val="0"/>
              </a:spcAft>
              <a:defRPr/>
            </a:pPr>
            <a:r>
              <a:rPr lang="ru-RU" sz="2500" b="1" dirty="0">
                <a:solidFill>
                  <a:srgbClr val="055A5A"/>
                </a:solidFill>
                <a:latin typeface="Arial" pitchFamily="34" charset="0"/>
                <a:cs typeface="Arial" pitchFamily="34" charset="0"/>
              </a:rPr>
              <a:t>Решение Совета Городского округа "Город Нарьян-Мар" от </a:t>
            </a:r>
            <a:r>
              <a:rPr lang="ru-RU" sz="2500" b="1" dirty="0" smtClean="0">
                <a:solidFill>
                  <a:srgbClr val="055A5A"/>
                </a:solidFill>
                <a:latin typeface="Arial" pitchFamily="34" charset="0"/>
                <a:cs typeface="Arial" pitchFamily="34" charset="0"/>
              </a:rPr>
              <a:t>23.05.2024 </a:t>
            </a:r>
            <a:r>
              <a:rPr lang="ru-RU" sz="2500" b="1" dirty="0">
                <a:solidFill>
                  <a:srgbClr val="055A5A"/>
                </a:solidFill>
                <a:latin typeface="Arial" pitchFamily="34" charset="0"/>
                <a:cs typeface="Arial" pitchFamily="34" charset="0"/>
              </a:rPr>
              <a:t>№ </a:t>
            </a:r>
            <a:r>
              <a:rPr lang="ru-RU" sz="2500" b="1" dirty="0" smtClean="0">
                <a:solidFill>
                  <a:srgbClr val="055A5A"/>
                </a:solidFill>
                <a:latin typeface="Arial" pitchFamily="34" charset="0"/>
                <a:cs typeface="Arial" pitchFamily="34" charset="0"/>
              </a:rPr>
              <a:t>561-р </a:t>
            </a:r>
            <a:r>
              <a:rPr lang="ru-RU" sz="2500" b="1" dirty="0">
                <a:solidFill>
                  <a:srgbClr val="055A5A"/>
                </a:solidFill>
                <a:latin typeface="Arial" pitchFamily="34" charset="0"/>
                <a:cs typeface="Arial" pitchFamily="34" charset="0"/>
              </a:rPr>
              <a:t>"Об исполнении бюджета муниципального образования "Городской округ </a:t>
            </a:r>
          </a:p>
          <a:p>
            <a:pPr algn="ctr" eaLnBrk="0" fontAlgn="auto" hangingPunct="0">
              <a:spcBef>
                <a:spcPts val="0"/>
              </a:spcBef>
              <a:spcAft>
                <a:spcPts val="0"/>
              </a:spcAft>
              <a:defRPr/>
            </a:pPr>
            <a:r>
              <a:rPr lang="ru-RU" sz="2500" b="1" dirty="0">
                <a:solidFill>
                  <a:srgbClr val="055A5A"/>
                </a:solidFill>
                <a:latin typeface="Arial" pitchFamily="34" charset="0"/>
                <a:cs typeface="Arial" pitchFamily="34" charset="0"/>
              </a:rPr>
              <a:t>"Город Нарьян-Мар" за </a:t>
            </a:r>
            <a:r>
              <a:rPr lang="ru-RU" sz="2500" b="1" dirty="0" smtClean="0">
                <a:solidFill>
                  <a:srgbClr val="055A5A"/>
                </a:solidFill>
                <a:latin typeface="Arial" pitchFamily="34" charset="0"/>
                <a:cs typeface="Arial" pitchFamily="34" charset="0"/>
              </a:rPr>
              <a:t>2023 </a:t>
            </a:r>
            <a:r>
              <a:rPr lang="ru-RU" sz="2500" b="1" dirty="0">
                <a:solidFill>
                  <a:srgbClr val="055A5A"/>
                </a:solidFill>
                <a:latin typeface="Arial" pitchFamily="34" charset="0"/>
                <a:cs typeface="Arial" pitchFamily="34" charset="0"/>
              </a:rPr>
              <a:t>год</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6456" y="38179"/>
            <a:ext cx="398587" cy="418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436096" y="38179"/>
            <a:ext cx="3252132" cy="400110"/>
          </a:xfrm>
          <a:prstGeom prst="rect">
            <a:avLst/>
          </a:prstGeom>
          <a:noFill/>
        </p:spPr>
        <p:txBody>
          <a:bodyPr wrap="square" rtlCol="0">
            <a:spAutoFit/>
          </a:bodyPr>
          <a:lstStyle/>
          <a:p>
            <a:r>
              <a:rPr lang="ru-RU" sz="1000" b="1" dirty="0" smtClean="0">
                <a:solidFill>
                  <a:srgbClr val="055A5A"/>
                </a:solidFill>
                <a:cs typeface="Arial" pitchFamily="34" charset="0"/>
              </a:rPr>
              <a:t>Администрация муниципального образования </a:t>
            </a:r>
            <a:r>
              <a:rPr lang="ru-RU" sz="1000" b="1" dirty="0">
                <a:solidFill>
                  <a:srgbClr val="055A5A"/>
                </a:solidFill>
                <a:cs typeface="Arial" pitchFamily="34" charset="0"/>
              </a:rPr>
              <a:t>"Городской округ "Город Нарьян-Мар"</a:t>
            </a:r>
          </a:p>
        </p:txBody>
      </p:sp>
      <p:pic>
        <p:nvPicPr>
          <p:cNvPr id="3080"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108" r="12980" b="11047"/>
          <a:stretch/>
        </p:blipFill>
        <p:spPr bwMode="auto">
          <a:xfrm>
            <a:off x="5868610" y="3075806"/>
            <a:ext cx="2519814" cy="13967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descr="https://www.adm-nmar.ru/upload/iblock/d1e/f0x0mrnyqbmn048khdld5kb1ikai09c5/adm_nmar202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1251" b="10227"/>
          <a:stretch/>
        </p:blipFill>
        <p:spPr bwMode="auto">
          <a:xfrm>
            <a:off x="3275856" y="3072870"/>
            <a:ext cx="2479096" cy="139965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4557" b="17217"/>
          <a:stretch/>
        </p:blipFill>
        <p:spPr bwMode="auto">
          <a:xfrm>
            <a:off x="615556" y="3075806"/>
            <a:ext cx="2485582" cy="13967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65568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57188" y="-53579"/>
            <a:ext cx="8572500" cy="696516"/>
          </a:xfrm>
          <a:prstGeom prst="rect">
            <a:avLst/>
          </a:prstGeom>
        </p:spPr>
        <p:txBody>
          <a:bodyPr anchor="ctr">
            <a:normAutofit/>
          </a:bodyPr>
          <a:lstStyle/>
          <a:p>
            <a:pPr algn="ctr" fontAlgn="auto">
              <a:spcBef>
                <a:spcPts val="0"/>
              </a:spcBef>
              <a:spcAft>
                <a:spcPts val="0"/>
              </a:spcAft>
              <a:defRPr/>
            </a:pPr>
            <a:endParaRPr lang="ru-RU" sz="2400" b="1" dirty="0">
              <a:solidFill>
                <a:schemeClr val="tx2"/>
              </a:solidFill>
              <a:latin typeface="+mj-lt"/>
              <a:ea typeface="Arial Unicode MS" pitchFamily="34" charset="-128"/>
              <a:cs typeface="Arial Unicode MS" pitchFamily="34" charset="-128"/>
            </a:endParaRPr>
          </a:p>
        </p:txBody>
      </p:sp>
      <p:graphicFrame>
        <p:nvGraphicFramePr>
          <p:cNvPr id="18494" name="Group 62"/>
          <p:cNvGraphicFramePr>
            <a:graphicFrameLocks noGrp="1"/>
          </p:cNvGraphicFramePr>
          <p:nvPr>
            <p:extLst>
              <p:ext uri="{D42A27DB-BD31-4B8C-83A1-F6EECF244321}">
                <p14:modId xmlns:p14="http://schemas.microsoft.com/office/powerpoint/2010/main" val="4253897965"/>
              </p:ext>
            </p:extLst>
          </p:nvPr>
        </p:nvGraphicFramePr>
        <p:xfrm>
          <a:off x="72704" y="915566"/>
          <a:ext cx="9035800" cy="4029992"/>
        </p:xfrm>
        <a:graphic>
          <a:graphicData uri="http://schemas.openxmlformats.org/drawingml/2006/table">
            <a:tbl>
              <a:tblPr/>
              <a:tblGrid>
                <a:gridCol w="2267048">
                  <a:extLst>
                    <a:ext uri="{9D8B030D-6E8A-4147-A177-3AD203B41FA5}">
                      <a16:colId xmlns="" xmlns:a16="http://schemas.microsoft.com/office/drawing/2014/main" val="20000"/>
                    </a:ext>
                  </a:extLst>
                </a:gridCol>
                <a:gridCol w="720080">
                  <a:extLst>
                    <a:ext uri="{9D8B030D-6E8A-4147-A177-3AD203B41FA5}">
                      <a16:colId xmlns="" xmlns:a16="http://schemas.microsoft.com/office/drawing/2014/main" val="20001"/>
                    </a:ext>
                  </a:extLst>
                </a:gridCol>
                <a:gridCol w="648072">
                  <a:extLst>
                    <a:ext uri="{9D8B030D-6E8A-4147-A177-3AD203B41FA5}">
                      <a16:colId xmlns="" xmlns:a16="http://schemas.microsoft.com/office/drawing/2014/main" val="20002"/>
                    </a:ext>
                  </a:extLst>
                </a:gridCol>
                <a:gridCol w="1080120">
                  <a:extLst>
                    <a:ext uri="{9D8B030D-6E8A-4147-A177-3AD203B41FA5}">
                      <a16:colId xmlns="" xmlns:a16="http://schemas.microsoft.com/office/drawing/2014/main" val="20003"/>
                    </a:ext>
                  </a:extLst>
                </a:gridCol>
                <a:gridCol w="4320480"/>
              </a:tblGrid>
              <a:tr h="502408">
                <a:tc>
                  <a:txBody>
                    <a:bodyPr/>
                    <a:lstStyle/>
                    <a:p>
                      <a:pPr algn="ctr"/>
                      <a:r>
                        <a:rPr lang="ru-RU" sz="1200" b="1" dirty="0" smtClean="0">
                          <a:solidFill>
                            <a:schemeClr val="bg1"/>
                          </a:solidFill>
                          <a:latin typeface="Arial" pitchFamily="34" charset="0"/>
                          <a:cs typeface="Arial" pitchFamily="34" charset="0"/>
                        </a:rPr>
                        <a:t>Наименование дохода </a:t>
                      </a:r>
                    </a:p>
                    <a:p>
                      <a:pPr algn="ctr"/>
                      <a:r>
                        <a:rPr lang="ru-RU" sz="1200" b="1" dirty="0" smtClean="0">
                          <a:solidFill>
                            <a:schemeClr val="bg1"/>
                          </a:solidFill>
                          <a:latin typeface="Arial" pitchFamily="34" charset="0"/>
                          <a:cs typeface="Arial" pitchFamily="34" charset="0"/>
                        </a:rPr>
                        <a:t>млн ₽</a:t>
                      </a:r>
                    </a:p>
                  </a:txBody>
                  <a:tcPr marT="34290" marB="34290" anchor="ctr" anchorCtr="1">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solidFill>
                      <a:srgbClr val="055A5A"/>
                    </a:solidFill>
                  </a:tcPr>
                </a:tc>
                <a:tc>
                  <a:txBody>
                    <a:bodyPr/>
                    <a:lstStyle/>
                    <a:p>
                      <a:pPr algn="ctr"/>
                      <a:r>
                        <a:rPr lang="ru-RU" sz="1200" b="1" dirty="0" smtClean="0">
                          <a:solidFill>
                            <a:schemeClr val="bg1"/>
                          </a:solidFill>
                          <a:latin typeface="Arial" pitchFamily="34" charset="0"/>
                          <a:cs typeface="Arial" pitchFamily="34" charset="0"/>
                        </a:rPr>
                        <a:t>План</a:t>
                      </a:r>
                      <a:endParaRPr lang="ru-RU" sz="1200" b="1" dirty="0">
                        <a:solidFill>
                          <a:schemeClr val="bg1"/>
                        </a:solidFill>
                        <a:latin typeface="Arial" pitchFamily="34" charset="0"/>
                        <a:cs typeface="Arial" pitchFamily="34" charset="0"/>
                      </a:endParaRPr>
                    </a:p>
                  </a:txBody>
                  <a:tcPr marT="34290" marB="34290" anchor="ctr" anchorCtr="1">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solidFill>
                      <a:srgbClr val="055A5A"/>
                    </a:solidFill>
                  </a:tcPr>
                </a:tc>
                <a:tc>
                  <a:txBody>
                    <a:bodyPr/>
                    <a:lstStyle/>
                    <a:p>
                      <a:pPr algn="ctr"/>
                      <a:r>
                        <a:rPr lang="ru-RU" sz="1200" b="1" dirty="0" smtClean="0">
                          <a:solidFill>
                            <a:schemeClr val="bg1"/>
                          </a:solidFill>
                          <a:latin typeface="Arial" pitchFamily="34" charset="0"/>
                          <a:cs typeface="Arial" pitchFamily="34" charset="0"/>
                        </a:rPr>
                        <a:t>Факт</a:t>
                      </a:r>
                      <a:endParaRPr lang="ru-RU" sz="1200" b="1" dirty="0">
                        <a:solidFill>
                          <a:schemeClr val="bg1"/>
                        </a:solidFill>
                        <a:latin typeface="Arial" pitchFamily="34" charset="0"/>
                        <a:cs typeface="Arial" pitchFamily="34" charset="0"/>
                      </a:endParaRPr>
                    </a:p>
                  </a:txBody>
                  <a:tcPr marT="34290" marB="34290" anchor="ctr" anchorCtr="1">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solidFill>
                      <a:srgbClr val="055A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dirty="0" smtClean="0">
                          <a:ln>
                            <a:noFill/>
                          </a:ln>
                          <a:solidFill>
                            <a:schemeClr val="bg1"/>
                          </a:solidFill>
                          <a:effectLst/>
                          <a:latin typeface="Arial" pitchFamily="34" charset="0"/>
                          <a:cs typeface="Arial" pitchFamily="34" charset="0"/>
                        </a:rPr>
                        <a:t>%испол-нения</a:t>
                      </a:r>
                    </a:p>
                  </a:txBody>
                  <a:tcPr marT="34290" marB="34290" anchor="ctr" anchorCtr="1">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solidFill>
                      <a:srgbClr val="055A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dirty="0" smtClean="0">
                          <a:ln>
                            <a:noFill/>
                          </a:ln>
                          <a:solidFill>
                            <a:schemeClr val="bg1"/>
                          </a:solidFill>
                          <a:effectLst/>
                          <a:latin typeface="Arial" pitchFamily="34" charset="0"/>
                          <a:cs typeface="Arial" pitchFamily="34" charset="0"/>
                        </a:rPr>
                        <a:t>Причины отклонения / комментарии </a:t>
                      </a:r>
                    </a:p>
                  </a:txBody>
                  <a:tcPr marT="34290" marB="34290" anchor="ctr" anchorCtr="1">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solidFill>
                      <a:srgbClr val="055A5A"/>
                    </a:solidFill>
                  </a:tcPr>
                </a:tc>
                <a:extLst>
                  <a:ext uri="{0D108BD9-81ED-4DB2-BD59-A6C34878D82A}">
                    <a16:rowId xmlns="" xmlns:a16="http://schemas.microsoft.com/office/drawing/2014/main" val="10000"/>
                  </a:ext>
                </a:extLst>
              </a:tr>
              <a:tr h="3616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900" b="0" i="0" u="sng" strike="noStrike" cap="none" normalizeH="0" baseline="0" dirty="0" smtClean="0">
                          <a:ln>
                            <a:noFill/>
                          </a:ln>
                          <a:solidFill>
                            <a:srgbClr val="167878"/>
                          </a:solidFill>
                          <a:effectLst/>
                          <a:latin typeface="Arial" pitchFamily="34" charset="0"/>
                          <a:cs typeface="Arial" pitchFamily="34" charset="0"/>
                        </a:rPr>
                        <a:t>Субсидии бюджетам на реализацию мероприятий по обеспечению жильем молодых семей</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sng" strike="noStrike" cap="none" normalizeH="0" baseline="0" dirty="0" smtClean="0">
                          <a:ln>
                            <a:noFill/>
                          </a:ln>
                          <a:solidFill>
                            <a:srgbClr val="167878"/>
                          </a:solidFill>
                          <a:effectLst/>
                          <a:latin typeface="Arial" pitchFamily="34" charset="0"/>
                          <a:cs typeface="Arial" pitchFamily="34" charset="0"/>
                        </a:rPr>
                        <a:t>11,7</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sng" strike="noStrike" cap="none" normalizeH="0" baseline="0" dirty="0" smtClean="0">
                          <a:ln>
                            <a:noFill/>
                          </a:ln>
                          <a:solidFill>
                            <a:srgbClr val="167878"/>
                          </a:solidFill>
                          <a:effectLst/>
                          <a:latin typeface="Arial" pitchFamily="34" charset="0"/>
                          <a:cs typeface="Arial" pitchFamily="34" charset="0"/>
                        </a:rPr>
                        <a:t>11,6</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fontAlgn="b"/>
                      <a:r>
                        <a:rPr lang="ru-RU" sz="900" b="0" i="0" u="sng" strike="noStrike" dirty="0" smtClean="0">
                          <a:solidFill>
                            <a:srgbClr val="167878"/>
                          </a:solidFill>
                          <a:latin typeface="Arial" pitchFamily="34" charset="0"/>
                          <a:cs typeface="Arial" pitchFamily="34" charset="0"/>
                        </a:rPr>
                        <a:t>99,1</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just" fontAlgn="b"/>
                      <a:endParaRPr lang="ru-RU" sz="8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r>
              <a:tr h="3616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900" b="0" i="0" u="sng" strike="noStrike" cap="none" normalizeH="0" baseline="0" dirty="0" smtClean="0">
                          <a:ln>
                            <a:noFill/>
                          </a:ln>
                          <a:solidFill>
                            <a:srgbClr val="167878"/>
                          </a:solidFill>
                          <a:effectLst/>
                          <a:latin typeface="Arial" pitchFamily="34" charset="0"/>
                          <a:cs typeface="Arial" pitchFamily="34" charset="0"/>
                        </a:rPr>
                        <a:t>Субсидии бюджетам на реализацию программ формирования современной городской среды</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sng" strike="noStrike" cap="none" normalizeH="0" baseline="0" dirty="0" smtClean="0">
                          <a:ln>
                            <a:noFill/>
                          </a:ln>
                          <a:solidFill>
                            <a:srgbClr val="167878"/>
                          </a:solidFill>
                          <a:effectLst/>
                          <a:latin typeface="Arial" pitchFamily="34" charset="0"/>
                          <a:cs typeface="Arial" pitchFamily="34" charset="0"/>
                        </a:rPr>
                        <a:t>55,6</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sng" strike="noStrike" cap="none" normalizeH="0" baseline="0" dirty="0" smtClean="0">
                          <a:ln>
                            <a:noFill/>
                          </a:ln>
                          <a:solidFill>
                            <a:srgbClr val="167878"/>
                          </a:solidFill>
                          <a:effectLst/>
                          <a:latin typeface="Arial" pitchFamily="34" charset="0"/>
                          <a:cs typeface="Arial" pitchFamily="34" charset="0"/>
                        </a:rPr>
                        <a:t>55,6</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fontAlgn="b"/>
                      <a:r>
                        <a:rPr lang="ru-RU" sz="900" b="0" i="0" u="sng" strike="noStrike" dirty="0" smtClean="0">
                          <a:solidFill>
                            <a:srgbClr val="167878"/>
                          </a:solidFill>
                          <a:latin typeface="Arial" pitchFamily="34" charset="0"/>
                          <a:cs typeface="Arial" pitchFamily="34" charset="0"/>
                        </a:rPr>
                        <a:t>100,0</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just" fontAlgn="b"/>
                      <a:endParaRPr lang="ru-RU" sz="8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r>
              <a:tr h="3616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900" b="0" i="0" u="sng" strike="noStrike" cap="none" normalizeH="0" baseline="0" dirty="0" smtClean="0">
                          <a:ln>
                            <a:noFill/>
                          </a:ln>
                          <a:solidFill>
                            <a:srgbClr val="167878"/>
                          </a:solidFill>
                          <a:effectLst/>
                          <a:latin typeface="Arial" pitchFamily="34" charset="0"/>
                          <a:cs typeface="Arial" pitchFamily="34" charset="0"/>
                        </a:rPr>
                        <a:t>Прочие субсидии</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sng" strike="noStrike" cap="none" normalizeH="0" baseline="0" dirty="0" smtClean="0">
                          <a:ln>
                            <a:noFill/>
                          </a:ln>
                          <a:solidFill>
                            <a:srgbClr val="167878"/>
                          </a:solidFill>
                          <a:effectLst/>
                          <a:latin typeface="Arial" pitchFamily="34" charset="0"/>
                          <a:cs typeface="Arial" pitchFamily="34" charset="0"/>
                        </a:rPr>
                        <a:t>92,8</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sng" strike="noStrike" cap="none" normalizeH="0" baseline="0" dirty="0" smtClean="0">
                          <a:ln>
                            <a:noFill/>
                          </a:ln>
                          <a:solidFill>
                            <a:srgbClr val="167878"/>
                          </a:solidFill>
                          <a:effectLst/>
                          <a:latin typeface="Arial" pitchFamily="34" charset="0"/>
                          <a:cs typeface="Arial" pitchFamily="34" charset="0"/>
                        </a:rPr>
                        <a:t>121,4</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ru-RU" sz="900" b="0" i="0" u="sng" strike="noStrike" dirty="0" smtClean="0">
                          <a:solidFill>
                            <a:srgbClr val="167878"/>
                          </a:solidFill>
                          <a:latin typeface="Arial" pitchFamily="34" charset="0"/>
                          <a:cs typeface="Arial" pitchFamily="34" charset="0"/>
                        </a:rPr>
                        <a:t>130,8</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just" fontAlgn="b"/>
                      <a:r>
                        <a:rPr lang="ru-RU" sz="800" b="0" i="0" u="none" strike="noStrike" dirty="0" smtClean="0">
                          <a:solidFill>
                            <a:srgbClr val="167878"/>
                          </a:solidFill>
                          <a:latin typeface="Arial" pitchFamily="34" charset="0"/>
                          <a:cs typeface="Arial" pitchFamily="34" charset="0"/>
                        </a:rPr>
                        <a:t>Увеличение  объема поступлений прочих субсидий обусловлено изменением плановых показателей окружного бюджета. В бюджет муниципального образования зачислены следующие субсидии:</a:t>
                      </a:r>
                    </a:p>
                    <a:p>
                      <a:pPr algn="just" fontAlgn="b"/>
                      <a:r>
                        <a:rPr lang="ru-RU" sz="800" b="0" i="0" u="none" strike="noStrike" dirty="0" smtClean="0">
                          <a:solidFill>
                            <a:srgbClr val="167878"/>
                          </a:solidFill>
                          <a:latin typeface="Arial" pitchFamily="34" charset="0"/>
                          <a:cs typeface="Arial" pitchFamily="34" charset="0"/>
                        </a:rPr>
                        <a:t>-субсидии местным бюджетам на выкуп жилых помещений собственников в соответствии со статьёй 32 Жилищного кодекса Российской Федерации;</a:t>
                      </a:r>
                    </a:p>
                    <a:p>
                      <a:pPr algn="just" fontAlgn="b"/>
                      <a:r>
                        <a:rPr lang="ru-RU" sz="800" b="0" i="0" u="none" strike="noStrike" dirty="0" smtClean="0">
                          <a:solidFill>
                            <a:srgbClr val="167878"/>
                          </a:solidFill>
                          <a:latin typeface="Arial" pitchFamily="34" charset="0"/>
                          <a:cs typeface="Arial" pitchFamily="34" charset="0"/>
                        </a:rPr>
                        <a:t>-субсидии на организацию в границах поселения электро-, тепло- и водоснабжения населения, водоотведения в части подготовки объектов коммунальной инфраструктуры к осенне-зимнему периоду;</a:t>
                      </a:r>
                    </a:p>
                    <a:p>
                      <a:pPr algn="just" fontAlgn="b"/>
                      <a:r>
                        <a:rPr lang="ru-RU" sz="800" b="0" i="0" u="none" strike="noStrike" dirty="0" smtClean="0">
                          <a:solidFill>
                            <a:srgbClr val="167878"/>
                          </a:solidFill>
                          <a:latin typeface="Arial" pitchFamily="34" charset="0"/>
                          <a:cs typeface="Arial" pitchFamily="34" charset="0"/>
                        </a:rPr>
                        <a:t>-субсидии местным бюджетам на софинансирование расходных обязательств по благоустройству территорий (Реализация мероприятий по благоустройству территорий);</a:t>
                      </a:r>
                    </a:p>
                    <a:p>
                      <a:pPr algn="just" fontAlgn="b"/>
                      <a:r>
                        <a:rPr lang="ru-RU" sz="800" b="0" i="0" u="none" strike="noStrike" dirty="0" smtClean="0">
                          <a:solidFill>
                            <a:srgbClr val="167878"/>
                          </a:solidFill>
                          <a:latin typeface="Arial" pitchFamily="34" charset="0"/>
                          <a:cs typeface="Arial" pitchFamily="34" charset="0"/>
                        </a:rPr>
                        <a:t>- субсидии местным бюджетам на проведение мероприятий по сносу домов, признанных в установленном порядке ветхими или аварийными и непригодными для проживания;</a:t>
                      </a:r>
                    </a:p>
                    <a:p>
                      <a:pPr algn="just" fontAlgn="b"/>
                      <a:r>
                        <a:rPr lang="ru-RU" sz="800" b="0" i="0" u="none" strike="noStrike" dirty="0" smtClean="0">
                          <a:solidFill>
                            <a:srgbClr val="167878"/>
                          </a:solidFill>
                          <a:latin typeface="Arial" pitchFamily="34" charset="0"/>
                          <a:cs typeface="Arial" pitchFamily="34" charset="0"/>
                        </a:rPr>
                        <a:t>- субсидии местным бюджетам на софинансирование расходных обязательств по осуществлению дорожной деятельности;</a:t>
                      </a:r>
                    </a:p>
                    <a:p>
                      <a:pPr algn="just" fontAlgn="b"/>
                      <a:r>
                        <a:rPr lang="ru-RU" sz="800" b="0" i="0" u="none" strike="noStrike" dirty="0" smtClean="0">
                          <a:solidFill>
                            <a:srgbClr val="167878"/>
                          </a:solidFill>
                          <a:latin typeface="Arial" pitchFamily="34" charset="0"/>
                          <a:cs typeface="Arial" pitchFamily="34" charset="0"/>
                        </a:rPr>
                        <a:t>- субсидии местным бюджетам на софинансирование расходных обязательств по обеспечению устойчивого сокращения непригодного для проживания жилищного фонда за счет средств государственной корпорации - Фонда содействия реформированию жилищно-коммунального хозяйства;</a:t>
                      </a:r>
                    </a:p>
                    <a:p>
                      <a:pPr algn="just" fontAlgn="b"/>
                      <a:r>
                        <a:rPr lang="ru-RU" sz="800" b="0" i="0" u="none" strike="noStrike" dirty="0" smtClean="0">
                          <a:solidFill>
                            <a:srgbClr val="167878"/>
                          </a:solidFill>
                          <a:latin typeface="Arial" pitchFamily="34" charset="0"/>
                          <a:cs typeface="Arial" pitchFamily="34" charset="0"/>
                        </a:rPr>
                        <a:t>-субсидии местным бюджетам на софинансирование расходных обязательств по обеспечению устойчивого сокращения непригодного для проживания жилищного фонда за счет средств бюджетов</a:t>
                      </a:r>
                      <a:endParaRPr lang="ru-RU" sz="8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bl>
          </a:graphicData>
        </a:graphic>
      </p:graphicFrame>
      <p:sp>
        <p:nvSpPr>
          <p:cNvPr id="2" name="Номер слайда 1"/>
          <p:cNvSpPr>
            <a:spLocks noGrp="1"/>
          </p:cNvSpPr>
          <p:nvPr>
            <p:ph type="sldNum" sz="quarter" idx="12"/>
          </p:nvPr>
        </p:nvSpPr>
        <p:spPr>
          <a:xfrm>
            <a:off x="7021410" y="4863721"/>
            <a:ext cx="2133600" cy="273844"/>
          </a:xfrm>
        </p:spPr>
        <p:txBody>
          <a:bodyPr/>
          <a:lstStyle/>
          <a:p>
            <a:pPr>
              <a:defRPr/>
            </a:pPr>
            <a:fld id="{F2C2D5CA-DBF4-4FAE-83D1-3629217261EF}" type="slidenum">
              <a:rPr lang="ru-RU" smtClean="0"/>
              <a:pPr>
                <a:defRPr/>
              </a:pPr>
              <a:t>10</a:t>
            </a:fld>
            <a:endParaRPr lang="ru-RU" dirty="0"/>
          </a:p>
        </p:txBody>
      </p:sp>
      <p:sp>
        <p:nvSpPr>
          <p:cNvPr id="6" name="TextBox 5"/>
          <p:cNvSpPr txBox="1"/>
          <p:nvPr/>
        </p:nvSpPr>
        <p:spPr>
          <a:xfrm>
            <a:off x="0" y="51470"/>
            <a:ext cx="9108504" cy="707886"/>
          </a:xfrm>
          <a:prstGeom prst="rect">
            <a:avLst/>
          </a:prstGeom>
          <a:noFill/>
        </p:spPr>
        <p:txBody>
          <a:bodyPr wrap="square" rtlCol="0">
            <a:spAutoFit/>
          </a:bodyPr>
          <a:lstStyle/>
          <a:p>
            <a:pPr algn="ctr"/>
            <a:r>
              <a:rPr lang="ru-RU" sz="2000" b="1" dirty="0" smtClean="0">
                <a:solidFill>
                  <a:srgbClr val="055A5A"/>
                </a:solidFill>
                <a:latin typeface="Arial" pitchFamily="34" charset="0"/>
                <a:cs typeface="Arial" pitchFamily="34" charset="0"/>
              </a:rPr>
              <a:t>Доходы в разрезе видов доходов за 2023 год с объяснением причины отклонения </a:t>
            </a:r>
            <a:r>
              <a:rPr lang="ru-RU" sz="2000" b="1" dirty="0">
                <a:solidFill>
                  <a:srgbClr val="055A5A"/>
                </a:solidFill>
                <a:latin typeface="Arial" pitchFamily="34" charset="0"/>
                <a:cs typeface="Arial" pitchFamily="34" charset="0"/>
              </a:rPr>
              <a:t>от первоначального плана</a:t>
            </a:r>
          </a:p>
        </p:txBody>
      </p:sp>
    </p:spTree>
    <p:extLst>
      <p:ext uri="{BB962C8B-B14F-4D97-AF65-F5344CB8AC3E}">
        <p14:creationId xmlns:p14="http://schemas.microsoft.com/office/powerpoint/2010/main" val="15106233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57188" y="-53579"/>
            <a:ext cx="8572500" cy="696516"/>
          </a:xfrm>
          <a:prstGeom prst="rect">
            <a:avLst/>
          </a:prstGeom>
        </p:spPr>
        <p:txBody>
          <a:bodyPr anchor="ctr">
            <a:normAutofit/>
          </a:bodyPr>
          <a:lstStyle/>
          <a:p>
            <a:pPr algn="ctr" fontAlgn="auto">
              <a:spcBef>
                <a:spcPts val="0"/>
              </a:spcBef>
              <a:spcAft>
                <a:spcPts val="0"/>
              </a:spcAft>
              <a:defRPr/>
            </a:pPr>
            <a:endParaRPr lang="ru-RU" sz="2400" b="1" dirty="0">
              <a:solidFill>
                <a:schemeClr val="tx2"/>
              </a:solidFill>
              <a:latin typeface="+mj-lt"/>
              <a:ea typeface="Arial Unicode MS" pitchFamily="34" charset="-128"/>
              <a:cs typeface="Arial Unicode MS" pitchFamily="34" charset="-128"/>
            </a:endParaRPr>
          </a:p>
        </p:txBody>
      </p:sp>
      <p:graphicFrame>
        <p:nvGraphicFramePr>
          <p:cNvPr id="18494" name="Group 62"/>
          <p:cNvGraphicFramePr>
            <a:graphicFrameLocks noGrp="1"/>
          </p:cNvGraphicFramePr>
          <p:nvPr>
            <p:extLst>
              <p:ext uri="{D42A27DB-BD31-4B8C-83A1-F6EECF244321}">
                <p14:modId xmlns:p14="http://schemas.microsoft.com/office/powerpoint/2010/main" val="2738073316"/>
              </p:ext>
            </p:extLst>
          </p:nvPr>
        </p:nvGraphicFramePr>
        <p:xfrm>
          <a:off x="251520" y="843558"/>
          <a:ext cx="8784976" cy="4032448"/>
        </p:xfrm>
        <a:graphic>
          <a:graphicData uri="http://schemas.openxmlformats.org/drawingml/2006/table">
            <a:tbl>
              <a:tblPr/>
              <a:tblGrid>
                <a:gridCol w="2304256">
                  <a:extLst>
                    <a:ext uri="{9D8B030D-6E8A-4147-A177-3AD203B41FA5}">
                      <a16:colId xmlns="" xmlns:a16="http://schemas.microsoft.com/office/drawing/2014/main" val="20000"/>
                    </a:ext>
                  </a:extLst>
                </a:gridCol>
                <a:gridCol w="648072">
                  <a:extLst>
                    <a:ext uri="{9D8B030D-6E8A-4147-A177-3AD203B41FA5}">
                      <a16:colId xmlns="" xmlns:a16="http://schemas.microsoft.com/office/drawing/2014/main" val="20001"/>
                    </a:ext>
                  </a:extLst>
                </a:gridCol>
                <a:gridCol w="648072">
                  <a:extLst>
                    <a:ext uri="{9D8B030D-6E8A-4147-A177-3AD203B41FA5}">
                      <a16:colId xmlns="" xmlns:a16="http://schemas.microsoft.com/office/drawing/2014/main" val="20002"/>
                    </a:ext>
                  </a:extLst>
                </a:gridCol>
                <a:gridCol w="864096">
                  <a:extLst>
                    <a:ext uri="{9D8B030D-6E8A-4147-A177-3AD203B41FA5}">
                      <a16:colId xmlns="" xmlns:a16="http://schemas.microsoft.com/office/drawing/2014/main" val="20003"/>
                    </a:ext>
                  </a:extLst>
                </a:gridCol>
                <a:gridCol w="4320480"/>
              </a:tblGrid>
              <a:tr h="587241">
                <a:tc>
                  <a:txBody>
                    <a:bodyPr/>
                    <a:lstStyle/>
                    <a:p>
                      <a:pPr algn="ctr"/>
                      <a:r>
                        <a:rPr lang="ru-RU" sz="1200" b="1" dirty="0" smtClean="0">
                          <a:solidFill>
                            <a:schemeClr val="bg1"/>
                          </a:solidFill>
                          <a:latin typeface="Arial" pitchFamily="34" charset="0"/>
                          <a:cs typeface="Arial" pitchFamily="34" charset="0"/>
                        </a:rPr>
                        <a:t>Наименование дохода </a:t>
                      </a:r>
                    </a:p>
                    <a:p>
                      <a:pPr algn="ctr"/>
                      <a:r>
                        <a:rPr lang="ru-RU" sz="1200" b="1" dirty="0" smtClean="0">
                          <a:solidFill>
                            <a:schemeClr val="bg1"/>
                          </a:solidFill>
                          <a:latin typeface="Arial" pitchFamily="34" charset="0"/>
                          <a:cs typeface="Arial" pitchFamily="34" charset="0"/>
                        </a:rPr>
                        <a:t>млн ₽</a:t>
                      </a:r>
                    </a:p>
                  </a:txBody>
                  <a:tcPr marT="34290" marB="34290" anchor="ctr" anchorCtr="1">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solidFill>
                      <a:srgbClr val="055A5A"/>
                    </a:solidFill>
                  </a:tcPr>
                </a:tc>
                <a:tc>
                  <a:txBody>
                    <a:bodyPr/>
                    <a:lstStyle/>
                    <a:p>
                      <a:pPr algn="ctr"/>
                      <a:r>
                        <a:rPr lang="ru-RU" sz="1200" b="1" dirty="0" smtClean="0">
                          <a:solidFill>
                            <a:schemeClr val="bg1"/>
                          </a:solidFill>
                          <a:latin typeface="Arial" pitchFamily="34" charset="0"/>
                          <a:cs typeface="Arial" pitchFamily="34" charset="0"/>
                        </a:rPr>
                        <a:t>План</a:t>
                      </a:r>
                      <a:endParaRPr lang="ru-RU" sz="1200" b="1" dirty="0">
                        <a:solidFill>
                          <a:schemeClr val="bg1"/>
                        </a:solidFill>
                        <a:latin typeface="Arial" pitchFamily="34" charset="0"/>
                        <a:cs typeface="Arial" pitchFamily="34" charset="0"/>
                      </a:endParaRPr>
                    </a:p>
                  </a:txBody>
                  <a:tcPr marT="34290" marB="34290" anchor="ctr" anchorCtr="1">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solidFill>
                      <a:srgbClr val="055A5A"/>
                    </a:solidFill>
                  </a:tcPr>
                </a:tc>
                <a:tc>
                  <a:txBody>
                    <a:bodyPr/>
                    <a:lstStyle/>
                    <a:p>
                      <a:pPr algn="ctr"/>
                      <a:r>
                        <a:rPr lang="ru-RU" sz="1200" b="1" dirty="0" smtClean="0">
                          <a:solidFill>
                            <a:schemeClr val="bg1"/>
                          </a:solidFill>
                          <a:latin typeface="Arial" pitchFamily="34" charset="0"/>
                          <a:cs typeface="Arial" pitchFamily="34" charset="0"/>
                        </a:rPr>
                        <a:t>Факт</a:t>
                      </a:r>
                      <a:endParaRPr lang="ru-RU" sz="1200" b="1" dirty="0">
                        <a:solidFill>
                          <a:schemeClr val="bg1"/>
                        </a:solidFill>
                        <a:latin typeface="Arial" pitchFamily="34" charset="0"/>
                        <a:cs typeface="Arial" pitchFamily="34" charset="0"/>
                      </a:endParaRPr>
                    </a:p>
                  </a:txBody>
                  <a:tcPr marT="34290" marB="34290" anchor="ctr" anchorCtr="1">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solidFill>
                      <a:srgbClr val="055A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dirty="0" smtClean="0">
                          <a:ln>
                            <a:noFill/>
                          </a:ln>
                          <a:solidFill>
                            <a:schemeClr val="bg1"/>
                          </a:solidFill>
                          <a:effectLst/>
                          <a:latin typeface="Arial" pitchFamily="34" charset="0"/>
                          <a:cs typeface="Arial" pitchFamily="34" charset="0"/>
                        </a:rPr>
                        <a:t>%испол-нения</a:t>
                      </a:r>
                    </a:p>
                  </a:txBody>
                  <a:tcPr marT="34290" marB="34290" anchor="ctr" anchorCtr="1">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solidFill>
                      <a:srgbClr val="055A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dirty="0" smtClean="0">
                          <a:ln>
                            <a:noFill/>
                          </a:ln>
                          <a:solidFill>
                            <a:schemeClr val="bg1"/>
                          </a:solidFill>
                          <a:effectLst/>
                          <a:latin typeface="Arial" pitchFamily="34" charset="0"/>
                          <a:cs typeface="Arial" pitchFamily="34" charset="0"/>
                        </a:rPr>
                        <a:t>Причины отклонения / комментарии </a:t>
                      </a:r>
                    </a:p>
                  </a:txBody>
                  <a:tcPr marT="34290" marB="34290" anchor="ctr" anchorCtr="1">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solidFill>
                      <a:srgbClr val="055A5A"/>
                    </a:solidFill>
                  </a:tcPr>
                </a:tc>
                <a:extLst>
                  <a:ext uri="{0D108BD9-81ED-4DB2-BD59-A6C34878D82A}">
                    <a16:rowId xmlns="" xmlns:a16="http://schemas.microsoft.com/office/drawing/2014/main" val="10000"/>
                  </a:ext>
                </a:extLst>
              </a:tr>
              <a:tr h="15759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smtClean="0">
                          <a:ln>
                            <a:noFill/>
                          </a:ln>
                          <a:solidFill>
                            <a:srgbClr val="167878"/>
                          </a:solidFill>
                          <a:effectLst/>
                          <a:latin typeface="Arial" pitchFamily="34" charset="0"/>
                          <a:cs typeface="Arial" pitchFamily="34" charset="0"/>
                        </a:rPr>
                        <a:t>Субвенции</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smtClean="0">
                          <a:ln>
                            <a:noFill/>
                          </a:ln>
                          <a:solidFill>
                            <a:srgbClr val="167878"/>
                          </a:solidFill>
                          <a:effectLst/>
                          <a:latin typeface="Arial" pitchFamily="34" charset="0"/>
                          <a:cs typeface="Arial" pitchFamily="34" charset="0"/>
                        </a:rPr>
                        <a:t>5,7</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smtClean="0">
                          <a:ln>
                            <a:noFill/>
                          </a:ln>
                          <a:solidFill>
                            <a:srgbClr val="167878"/>
                          </a:solidFill>
                          <a:effectLst/>
                          <a:latin typeface="Arial" pitchFamily="34" charset="0"/>
                          <a:cs typeface="Arial" pitchFamily="34" charset="0"/>
                        </a:rPr>
                        <a:t>5,0</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fontAlgn="b"/>
                      <a:r>
                        <a:rPr lang="ru-RU" sz="900" b="0" i="0" u="none" strike="noStrike" dirty="0" smtClean="0">
                          <a:solidFill>
                            <a:srgbClr val="167878"/>
                          </a:solidFill>
                          <a:latin typeface="Arial" pitchFamily="34" charset="0"/>
                          <a:cs typeface="Arial" pitchFamily="34" charset="0"/>
                        </a:rPr>
                        <a:t>87,7</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just" fontAlgn="b"/>
                      <a:r>
                        <a:rPr lang="ru-RU" sz="800" b="0" i="0" u="none" strike="noStrike" dirty="0" smtClean="0">
                          <a:solidFill>
                            <a:srgbClr val="167878"/>
                          </a:solidFill>
                          <a:latin typeface="Arial" pitchFamily="34" charset="0"/>
                          <a:cs typeface="Arial" pitchFamily="34" charset="0"/>
                        </a:rPr>
                        <a:t>Неисполнение планового показателя обусловлено </a:t>
                      </a:r>
                      <a:r>
                        <a:rPr lang="ru-RU" sz="800" b="0" i="0" u="none" strike="noStrike" dirty="0" err="1" smtClean="0">
                          <a:solidFill>
                            <a:srgbClr val="167878"/>
                          </a:solidFill>
                          <a:latin typeface="Arial" pitchFamily="34" charset="0"/>
                          <a:cs typeface="Arial" pitchFamily="34" charset="0"/>
                        </a:rPr>
                        <a:t>следущими</a:t>
                      </a:r>
                      <a:r>
                        <a:rPr lang="ru-RU" sz="800" b="0" i="0" u="none" strike="noStrike" dirty="0" smtClean="0">
                          <a:solidFill>
                            <a:srgbClr val="167878"/>
                          </a:solidFill>
                          <a:latin typeface="Arial" pitchFamily="34" charset="0"/>
                          <a:cs typeface="Arial" pitchFamily="34" charset="0"/>
                        </a:rPr>
                        <a:t> причинами:</a:t>
                      </a:r>
                    </a:p>
                    <a:p>
                      <a:pPr algn="just" fontAlgn="b"/>
                      <a:r>
                        <a:rPr lang="ru-RU" sz="800" b="0" i="0" u="none" strike="noStrike" dirty="0" smtClean="0">
                          <a:solidFill>
                            <a:srgbClr val="167878"/>
                          </a:solidFill>
                          <a:latin typeface="Arial" pitchFamily="34" charset="0"/>
                          <a:cs typeface="Arial" pitchFamily="34" charset="0"/>
                        </a:rPr>
                        <a:t>- отсутствием запланированных поступлений по субвенции местным бюджетам на осуществление государственного полномочия НАО по предоставлению единовременной выплаты пенсионерам на капитальный ремонт находящегося в их собственности жилого помещения;</a:t>
                      </a:r>
                    </a:p>
                    <a:p>
                      <a:pPr algn="just" fontAlgn="b"/>
                      <a:r>
                        <a:rPr lang="ru-RU" sz="800" b="0" i="0" u="none" strike="noStrike" dirty="0" smtClean="0">
                          <a:solidFill>
                            <a:srgbClr val="167878"/>
                          </a:solidFill>
                          <a:latin typeface="Arial" pitchFamily="34" charset="0"/>
                          <a:cs typeface="Arial" pitchFamily="34" charset="0"/>
                        </a:rPr>
                        <a:t>- исполнением субвенции местным бюджетам на осуществление отдельных государственных полномочий НАО в сфере административных правонарушений на 90,4 %;</a:t>
                      </a:r>
                    </a:p>
                    <a:p>
                      <a:pPr algn="just" fontAlgn="b"/>
                      <a:r>
                        <a:rPr lang="ru-RU" sz="800" b="0" i="0" u="none" strike="noStrike" dirty="0" smtClean="0">
                          <a:solidFill>
                            <a:srgbClr val="167878"/>
                          </a:solidFill>
                          <a:latin typeface="Arial" pitchFamily="34" charset="0"/>
                          <a:cs typeface="Arial" pitchFamily="34" charset="0"/>
                        </a:rPr>
                        <a:t>- исполнением субвенции местным бюджетам на осуществление отдельных государственных полномочий НАО в сфере деятельности по профилактике безнадзорности и правонарушений несовершеннолетних на 92,2 %</a:t>
                      </a:r>
                      <a:endParaRPr lang="ru-RU" sz="8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r>
              <a:tr h="5783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smtClean="0">
                          <a:ln>
                            <a:noFill/>
                          </a:ln>
                          <a:solidFill>
                            <a:srgbClr val="167878"/>
                          </a:solidFill>
                          <a:effectLst/>
                          <a:latin typeface="Arial" pitchFamily="34" charset="0"/>
                          <a:cs typeface="Arial" pitchFamily="34" charset="0"/>
                        </a:rPr>
                        <a:t>Иные межбюджетные трансферты</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smtClean="0">
                          <a:ln>
                            <a:noFill/>
                          </a:ln>
                          <a:solidFill>
                            <a:srgbClr val="167878"/>
                          </a:solidFill>
                          <a:effectLst/>
                          <a:latin typeface="Arial" pitchFamily="34" charset="0"/>
                          <a:cs typeface="Arial" pitchFamily="34" charset="0"/>
                        </a:rPr>
                        <a:t>0,0</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smtClean="0">
                          <a:ln>
                            <a:noFill/>
                          </a:ln>
                          <a:solidFill>
                            <a:srgbClr val="167878"/>
                          </a:solidFill>
                          <a:effectLst/>
                          <a:latin typeface="Arial" pitchFamily="34" charset="0"/>
                          <a:cs typeface="Arial" pitchFamily="34" charset="0"/>
                        </a:rPr>
                        <a:t>0,2</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fontAlgn="ctr"/>
                      <a:r>
                        <a:rPr lang="ru-RU" sz="900" b="0" i="0" u="none" strike="noStrike" dirty="0" smtClean="0">
                          <a:solidFill>
                            <a:srgbClr val="167878"/>
                          </a:solidFill>
                          <a:latin typeface="Arial" pitchFamily="34" charset="0"/>
                          <a:cs typeface="Arial" pitchFamily="34" charset="0"/>
                        </a:rPr>
                        <a:t>-</a:t>
                      </a:r>
                      <a:endParaRPr lang="ru-RU" sz="9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just" fontAlgn="b"/>
                      <a:r>
                        <a:rPr lang="ru-RU" sz="800" b="0" i="0" u="none" strike="noStrike" dirty="0" smtClean="0">
                          <a:solidFill>
                            <a:srgbClr val="167878"/>
                          </a:solidFill>
                          <a:latin typeface="Arial" pitchFamily="34" charset="0"/>
                          <a:cs typeface="Arial" pitchFamily="34" charset="0"/>
                        </a:rPr>
                        <a:t>При проектировании бюджета на 2023 год и плановый период 2024 и 2025 годов предоставление иного межбюджетного трансферта бюджету муниципального образования "Городской округ "Город Нарьян-Мар" не предусматривалось, средства в бюджет зачислены в сентябре 2023 года</a:t>
                      </a:r>
                      <a:endParaRPr lang="ru-RU" sz="8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r>
              <a:tr h="129090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ВОЗВРАТ ОСТАТКОВ СУБСИДИЙ, СУБВЕНЦИЙ И ИНЫХ МЕЖБЮДЖЕТНЫХ ТРАНСФЕРТОВ, ИМЕЮЩИХ ЦЕЛЕВОЕ НАЗНАЧЕНИЕ, ПРОШЛЫХ ЛЕТ</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0,0</a:t>
                      </a:r>
                      <a:endParaRPr kumimoji="0" lang="en-US" sz="1000" b="1" i="0" u="none" strike="noStrike" cap="none" normalizeH="0" baseline="0" dirty="0" smtClean="0">
                        <a:ln>
                          <a:noFill/>
                        </a:ln>
                        <a:solidFill>
                          <a:srgbClr val="167878"/>
                        </a:solidFill>
                        <a:effectLst/>
                        <a:latin typeface="Arial" pitchFamily="34" charset="0"/>
                        <a:cs typeface="Arial" pitchFamily="34" charset="0"/>
                      </a:endParaRP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- 2,1</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ctr"/>
                      <a:r>
                        <a:rPr lang="ru-RU" sz="1000" b="1" i="0" u="none" strike="noStrike" dirty="0" smtClean="0">
                          <a:solidFill>
                            <a:srgbClr val="167878"/>
                          </a:solidFill>
                          <a:latin typeface="Arial" pitchFamily="34" charset="0"/>
                          <a:cs typeface="Arial" pitchFamily="34" charset="0"/>
                        </a:rPr>
                        <a:t>-</a:t>
                      </a:r>
                      <a:endParaRPr lang="ru-RU" sz="1000" b="1"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just" fontAlgn="b"/>
                      <a:r>
                        <a:rPr lang="ru-RU" sz="800" b="0" i="0" u="none" strike="noStrike" dirty="0" smtClean="0">
                          <a:solidFill>
                            <a:srgbClr val="167878"/>
                          </a:solidFill>
                          <a:latin typeface="Arial" pitchFamily="34" charset="0"/>
                          <a:cs typeface="Arial" pitchFamily="34" charset="0"/>
                        </a:rPr>
                        <a:t>В 2023 году осуществлен возврат денежных средств, неиспользованных в 2022 году:</a:t>
                      </a:r>
                    </a:p>
                    <a:p>
                      <a:pPr algn="just" fontAlgn="b"/>
                      <a:r>
                        <a:rPr lang="ru-RU" sz="800" b="0" i="0" u="none" strike="noStrike" dirty="0" smtClean="0">
                          <a:solidFill>
                            <a:srgbClr val="167878"/>
                          </a:solidFill>
                          <a:latin typeface="Arial" pitchFamily="34" charset="0"/>
                          <a:cs typeface="Arial" pitchFamily="34" charset="0"/>
                        </a:rPr>
                        <a:t>- субсидии на реализацию проектов по поддержке местных инициатив в сумме 358 076,17 рублей;</a:t>
                      </a:r>
                    </a:p>
                    <a:p>
                      <a:pPr algn="just" fontAlgn="b"/>
                      <a:r>
                        <a:rPr lang="ru-RU" sz="800" b="0" i="0" u="none" strike="noStrike" dirty="0" smtClean="0">
                          <a:solidFill>
                            <a:srgbClr val="167878"/>
                          </a:solidFill>
                          <a:latin typeface="Arial" pitchFamily="34" charset="0"/>
                          <a:cs typeface="Arial" pitchFamily="34" charset="0"/>
                        </a:rPr>
                        <a:t>- субвенции местным бюджетам на осуществление отдельных государственных полномочий Ненецкого автономного округа по предоставлению гражданам компенсационных выплат в целях создания дополнительных условий для расселения граждан из жилых помещений в домах, признанных аварийными в сумме 1 735 074,20 рубля</a:t>
                      </a:r>
                      <a:endParaRPr lang="ru-RU" sz="8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bl>
          </a:graphicData>
        </a:graphic>
      </p:graphicFrame>
      <p:sp>
        <p:nvSpPr>
          <p:cNvPr id="2" name="Номер слайда 1"/>
          <p:cNvSpPr>
            <a:spLocks noGrp="1"/>
          </p:cNvSpPr>
          <p:nvPr>
            <p:ph type="sldNum" sz="quarter" idx="12"/>
          </p:nvPr>
        </p:nvSpPr>
        <p:spPr>
          <a:xfrm>
            <a:off x="7021410" y="4863721"/>
            <a:ext cx="2133600" cy="273844"/>
          </a:xfrm>
        </p:spPr>
        <p:txBody>
          <a:bodyPr/>
          <a:lstStyle/>
          <a:p>
            <a:pPr>
              <a:defRPr/>
            </a:pPr>
            <a:fld id="{F2C2D5CA-DBF4-4FAE-83D1-3629217261EF}" type="slidenum">
              <a:rPr lang="ru-RU" smtClean="0"/>
              <a:pPr>
                <a:defRPr/>
              </a:pPr>
              <a:t>11</a:t>
            </a:fld>
            <a:endParaRPr lang="ru-RU" dirty="0"/>
          </a:p>
        </p:txBody>
      </p:sp>
      <p:sp>
        <p:nvSpPr>
          <p:cNvPr id="6" name="TextBox 5"/>
          <p:cNvSpPr txBox="1"/>
          <p:nvPr/>
        </p:nvSpPr>
        <p:spPr>
          <a:xfrm>
            <a:off x="0" y="-7335"/>
            <a:ext cx="9108504" cy="707886"/>
          </a:xfrm>
          <a:prstGeom prst="rect">
            <a:avLst/>
          </a:prstGeom>
          <a:noFill/>
        </p:spPr>
        <p:txBody>
          <a:bodyPr wrap="square" rtlCol="0">
            <a:spAutoFit/>
          </a:bodyPr>
          <a:lstStyle/>
          <a:p>
            <a:pPr algn="ctr"/>
            <a:r>
              <a:rPr lang="ru-RU" sz="2000" b="1" dirty="0" smtClean="0">
                <a:solidFill>
                  <a:srgbClr val="055A5A"/>
                </a:solidFill>
                <a:latin typeface="Arial" pitchFamily="34" charset="0"/>
                <a:cs typeface="Arial" pitchFamily="34" charset="0"/>
              </a:rPr>
              <a:t>Доходы в разрезе видов доходов за 2023 год с объяснением причины отклонения </a:t>
            </a:r>
            <a:r>
              <a:rPr lang="ru-RU" sz="2000" b="1" dirty="0">
                <a:solidFill>
                  <a:srgbClr val="055A5A"/>
                </a:solidFill>
                <a:latin typeface="Arial" pitchFamily="34" charset="0"/>
                <a:cs typeface="Arial" pitchFamily="34" charset="0"/>
              </a:rPr>
              <a:t>от первоначального плана</a:t>
            </a:r>
          </a:p>
        </p:txBody>
      </p:sp>
    </p:spTree>
    <p:extLst>
      <p:ext uri="{BB962C8B-B14F-4D97-AF65-F5344CB8AC3E}">
        <p14:creationId xmlns:p14="http://schemas.microsoft.com/office/powerpoint/2010/main" val="2299606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Капля 59"/>
          <p:cNvSpPr/>
          <p:nvPr/>
        </p:nvSpPr>
        <p:spPr>
          <a:xfrm rot="8211728">
            <a:off x="2141031" y="3086982"/>
            <a:ext cx="432000" cy="432000"/>
          </a:xfrm>
          <a:prstGeom prst="teardrop">
            <a:avLst>
              <a:gd name="adj" fmla="val 121458"/>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1" name="Капля 60"/>
          <p:cNvSpPr/>
          <p:nvPr/>
        </p:nvSpPr>
        <p:spPr>
          <a:xfrm rot="8211728">
            <a:off x="2177032" y="3121290"/>
            <a:ext cx="360000" cy="360000"/>
          </a:xfrm>
          <a:prstGeom prst="teardrop">
            <a:avLst>
              <a:gd name="adj" fmla="val 1214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Капля 57"/>
          <p:cNvSpPr/>
          <p:nvPr/>
        </p:nvSpPr>
        <p:spPr>
          <a:xfrm rot="8211728">
            <a:off x="124805" y="3086982"/>
            <a:ext cx="432000" cy="432000"/>
          </a:xfrm>
          <a:prstGeom prst="teardrop">
            <a:avLst>
              <a:gd name="adj" fmla="val 121458"/>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9" name="Капля 58"/>
          <p:cNvSpPr/>
          <p:nvPr/>
        </p:nvSpPr>
        <p:spPr>
          <a:xfrm rot="8211728">
            <a:off x="160806" y="3121290"/>
            <a:ext cx="360000" cy="360000"/>
          </a:xfrm>
          <a:prstGeom prst="teardrop">
            <a:avLst>
              <a:gd name="adj" fmla="val 1214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Капля 55"/>
          <p:cNvSpPr/>
          <p:nvPr/>
        </p:nvSpPr>
        <p:spPr>
          <a:xfrm rot="8211728">
            <a:off x="6893263" y="1500216"/>
            <a:ext cx="432000" cy="432000"/>
          </a:xfrm>
          <a:prstGeom prst="teardrop">
            <a:avLst>
              <a:gd name="adj" fmla="val 121458"/>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Капля 56"/>
          <p:cNvSpPr/>
          <p:nvPr/>
        </p:nvSpPr>
        <p:spPr>
          <a:xfrm rot="8211728">
            <a:off x="6929264" y="1534524"/>
            <a:ext cx="360000" cy="360000"/>
          </a:xfrm>
          <a:prstGeom prst="teardrop">
            <a:avLst>
              <a:gd name="adj" fmla="val 1214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Капля 53"/>
          <p:cNvSpPr/>
          <p:nvPr/>
        </p:nvSpPr>
        <p:spPr>
          <a:xfrm rot="8211728">
            <a:off x="1997013" y="1509480"/>
            <a:ext cx="432000" cy="432000"/>
          </a:xfrm>
          <a:prstGeom prst="teardrop">
            <a:avLst>
              <a:gd name="adj" fmla="val 121458"/>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Капля 54"/>
          <p:cNvSpPr/>
          <p:nvPr/>
        </p:nvSpPr>
        <p:spPr>
          <a:xfrm rot="8211728">
            <a:off x="2033014" y="1543788"/>
            <a:ext cx="360000" cy="360000"/>
          </a:xfrm>
          <a:prstGeom prst="teardrop">
            <a:avLst>
              <a:gd name="adj" fmla="val 1214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Капля 40"/>
          <p:cNvSpPr/>
          <p:nvPr/>
        </p:nvSpPr>
        <p:spPr>
          <a:xfrm rot="8211728">
            <a:off x="4229260" y="1500336"/>
            <a:ext cx="432000" cy="432000"/>
          </a:xfrm>
          <a:prstGeom prst="teardrop">
            <a:avLst>
              <a:gd name="adj" fmla="val 121458"/>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Капля 52"/>
          <p:cNvSpPr/>
          <p:nvPr/>
        </p:nvSpPr>
        <p:spPr>
          <a:xfrm rot="8211728">
            <a:off x="4265261" y="1534644"/>
            <a:ext cx="360000" cy="360000"/>
          </a:xfrm>
          <a:prstGeom prst="teardrop">
            <a:avLst>
              <a:gd name="adj" fmla="val 1214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Капля 49"/>
          <p:cNvSpPr/>
          <p:nvPr/>
        </p:nvSpPr>
        <p:spPr>
          <a:xfrm rot="8211728">
            <a:off x="4613556" y="3055489"/>
            <a:ext cx="432000" cy="432000"/>
          </a:xfrm>
          <a:prstGeom prst="teardrop">
            <a:avLst>
              <a:gd name="adj" fmla="val 121458"/>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Капля 50"/>
          <p:cNvSpPr/>
          <p:nvPr/>
        </p:nvSpPr>
        <p:spPr>
          <a:xfrm rot="8211728">
            <a:off x="4649556" y="3091489"/>
            <a:ext cx="360000" cy="360000"/>
          </a:xfrm>
          <a:prstGeom prst="teardrop">
            <a:avLst>
              <a:gd name="adj" fmla="val 1214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Капля 47"/>
          <p:cNvSpPr/>
          <p:nvPr/>
        </p:nvSpPr>
        <p:spPr>
          <a:xfrm rot="8211728">
            <a:off x="6588796" y="3053607"/>
            <a:ext cx="432000" cy="432000"/>
          </a:xfrm>
          <a:prstGeom prst="teardrop">
            <a:avLst>
              <a:gd name="adj" fmla="val 121458"/>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Капля 48"/>
          <p:cNvSpPr/>
          <p:nvPr/>
        </p:nvSpPr>
        <p:spPr>
          <a:xfrm rot="8211728">
            <a:off x="6629053" y="3087529"/>
            <a:ext cx="360000" cy="360000"/>
          </a:xfrm>
          <a:prstGeom prst="teardrop">
            <a:avLst>
              <a:gd name="adj" fmla="val 1214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Капля 4"/>
          <p:cNvSpPr/>
          <p:nvPr/>
        </p:nvSpPr>
        <p:spPr>
          <a:xfrm rot="8211728">
            <a:off x="124805" y="1549993"/>
            <a:ext cx="432000" cy="432000"/>
          </a:xfrm>
          <a:prstGeom prst="teardrop">
            <a:avLst>
              <a:gd name="adj" fmla="val 121458"/>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Капля 13"/>
          <p:cNvSpPr/>
          <p:nvPr/>
        </p:nvSpPr>
        <p:spPr>
          <a:xfrm rot="8211728">
            <a:off x="160806" y="1584301"/>
            <a:ext cx="360000" cy="360000"/>
          </a:xfrm>
          <a:prstGeom prst="teardrop">
            <a:avLst>
              <a:gd name="adj" fmla="val 1214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Номер слайда 1"/>
          <p:cNvSpPr>
            <a:spLocks noGrp="1"/>
          </p:cNvSpPr>
          <p:nvPr>
            <p:ph type="sldNum" sz="quarter" idx="12"/>
          </p:nvPr>
        </p:nvSpPr>
        <p:spPr>
          <a:xfrm>
            <a:off x="6987329" y="4860384"/>
            <a:ext cx="2133600" cy="273844"/>
          </a:xfrm>
        </p:spPr>
        <p:txBody>
          <a:bodyPr/>
          <a:lstStyle/>
          <a:p>
            <a:fld id="{B19B0651-EE4F-4900-A07F-96A6BFA9D0F0}" type="slidenum">
              <a:rPr lang="ru-RU" smtClean="0"/>
              <a:t>12</a:t>
            </a:fld>
            <a:endParaRPr lang="ru-RU" dirty="0"/>
          </a:p>
        </p:txBody>
      </p:sp>
      <p:sp>
        <p:nvSpPr>
          <p:cNvPr id="3" name="Прямоугольник 2"/>
          <p:cNvSpPr/>
          <p:nvPr/>
        </p:nvSpPr>
        <p:spPr>
          <a:xfrm>
            <a:off x="29594" y="-2214"/>
            <a:ext cx="2166142" cy="461665"/>
          </a:xfrm>
          <a:prstGeom prst="rect">
            <a:avLst/>
          </a:prstGeom>
        </p:spPr>
        <p:txBody>
          <a:bodyPr wrap="square">
            <a:spAutoFit/>
          </a:bodyPr>
          <a:lstStyle/>
          <a:p>
            <a:pPr marL="342900" indent="-342900">
              <a:buFont typeface="Wingdings" pitchFamily="2" charset="2"/>
              <a:buChar char="v"/>
            </a:pPr>
            <a:r>
              <a:rPr lang="ru-RU" sz="2400" b="1" u="sng" dirty="0" smtClean="0">
                <a:solidFill>
                  <a:srgbClr val="167373"/>
                </a:solidFill>
                <a:latin typeface="Arial" pitchFamily="34" charset="0"/>
                <a:cs typeface="Arial" pitchFamily="34" charset="0"/>
              </a:rPr>
              <a:t>РАСХОДЫ</a:t>
            </a:r>
            <a:endParaRPr lang="ru-RU" sz="2400" b="1" dirty="0">
              <a:solidFill>
                <a:srgbClr val="167373"/>
              </a:solidFill>
              <a:latin typeface="Arial" pitchFamily="34" charset="0"/>
              <a:cs typeface="Arial" pitchFamily="34" charset="0"/>
            </a:endParaRPr>
          </a:p>
        </p:txBody>
      </p:sp>
      <p:sp>
        <p:nvSpPr>
          <p:cNvPr id="4" name="TextBox 3"/>
          <p:cNvSpPr txBox="1"/>
          <p:nvPr/>
        </p:nvSpPr>
        <p:spPr>
          <a:xfrm>
            <a:off x="539552" y="1410503"/>
            <a:ext cx="1531188" cy="800219"/>
          </a:xfrm>
          <a:prstGeom prst="rect">
            <a:avLst/>
          </a:prstGeom>
          <a:noFill/>
          <a:ln>
            <a:noFill/>
          </a:ln>
        </p:spPr>
        <p:txBody>
          <a:bodyPr wrap="none" rtlCol="0">
            <a:spAutoFit/>
          </a:bodyPr>
          <a:lstStyle/>
          <a:p>
            <a:r>
              <a:rPr lang="ru-RU" sz="1400" b="1" dirty="0" smtClean="0">
                <a:solidFill>
                  <a:srgbClr val="055A5A"/>
                </a:solidFill>
                <a:latin typeface="Arial" pitchFamily="34" charset="0"/>
                <a:cs typeface="Arial" pitchFamily="34" charset="0"/>
              </a:rPr>
              <a:t>ЖКХ </a:t>
            </a:r>
          </a:p>
          <a:p>
            <a:r>
              <a:rPr lang="ru-RU" sz="1400" b="1" dirty="0" smtClean="0">
                <a:solidFill>
                  <a:srgbClr val="055A5A"/>
                </a:solidFill>
                <a:latin typeface="Arial" pitchFamily="34" charset="0"/>
                <a:cs typeface="Arial" pitchFamily="34" charset="0"/>
              </a:rPr>
              <a:t>(48%)</a:t>
            </a:r>
          </a:p>
          <a:p>
            <a:r>
              <a:rPr lang="ru-RU" b="1" u="sng" dirty="0" smtClean="0">
                <a:solidFill>
                  <a:srgbClr val="16738C"/>
                </a:solidFill>
                <a:latin typeface="Arial" pitchFamily="34" charset="0"/>
                <a:cs typeface="Arial" pitchFamily="34" charset="0"/>
              </a:rPr>
              <a:t>2023 – 626,7</a:t>
            </a:r>
          </a:p>
        </p:txBody>
      </p:sp>
      <p:sp>
        <p:nvSpPr>
          <p:cNvPr id="18" name="TextBox 17"/>
          <p:cNvSpPr txBox="1"/>
          <p:nvPr/>
        </p:nvSpPr>
        <p:spPr>
          <a:xfrm>
            <a:off x="4644007" y="1410039"/>
            <a:ext cx="2298643" cy="800219"/>
          </a:xfrm>
          <a:prstGeom prst="rect">
            <a:avLst/>
          </a:prstGeom>
          <a:noFill/>
          <a:ln>
            <a:noFill/>
          </a:ln>
        </p:spPr>
        <p:txBody>
          <a:bodyPr wrap="none" rtlCol="0">
            <a:spAutoFit/>
          </a:bodyPr>
          <a:lstStyle/>
          <a:p>
            <a:r>
              <a:rPr lang="ru-RU" sz="1400" b="1" dirty="0">
                <a:solidFill>
                  <a:srgbClr val="055A5A"/>
                </a:solidFill>
                <a:latin typeface="Arial" pitchFamily="34" charset="0"/>
                <a:cs typeface="Arial" pitchFamily="34" charset="0"/>
              </a:rPr>
              <a:t>Общегосударственные </a:t>
            </a:r>
            <a:endParaRPr lang="ru-RU" sz="1400" b="1" dirty="0" smtClean="0">
              <a:solidFill>
                <a:srgbClr val="055A5A"/>
              </a:solidFill>
              <a:latin typeface="Arial" pitchFamily="34" charset="0"/>
              <a:cs typeface="Arial" pitchFamily="34" charset="0"/>
            </a:endParaRPr>
          </a:p>
          <a:p>
            <a:r>
              <a:rPr lang="ru-RU" sz="1400" b="1" dirty="0">
                <a:solidFill>
                  <a:srgbClr val="055A5A"/>
                </a:solidFill>
                <a:latin typeface="Arial" pitchFamily="34" charset="0"/>
                <a:cs typeface="Arial" pitchFamily="34" charset="0"/>
              </a:rPr>
              <a:t>в</a:t>
            </a:r>
            <a:r>
              <a:rPr lang="ru-RU" sz="1400" b="1" dirty="0" smtClean="0">
                <a:solidFill>
                  <a:srgbClr val="055A5A"/>
                </a:solidFill>
                <a:latin typeface="Arial" pitchFamily="34" charset="0"/>
                <a:cs typeface="Arial" pitchFamily="34" charset="0"/>
              </a:rPr>
              <a:t>опросы  (20%)</a:t>
            </a:r>
          </a:p>
          <a:p>
            <a:r>
              <a:rPr lang="ru-RU" b="1" u="sng" dirty="0" smtClean="0">
                <a:solidFill>
                  <a:srgbClr val="16738C"/>
                </a:solidFill>
                <a:latin typeface="Arial" pitchFamily="34" charset="0"/>
                <a:cs typeface="Arial" pitchFamily="34" charset="0"/>
              </a:rPr>
              <a:t>2023 – 266,0</a:t>
            </a:r>
          </a:p>
        </p:txBody>
      </p:sp>
      <p:sp>
        <p:nvSpPr>
          <p:cNvPr id="21" name="TextBox 20"/>
          <p:cNvSpPr txBox="1"/>
          <p:nvPr/>
        </p:nvSpPr>
        <p:spPr>
          <a:xfrm>
            <a:off x="2411760" y="1410503"/>
            <a:ext cx="1734834" cy="800219"/>
          </a:xfrm>
          <a:prstGeom prst="rect">
            <a:avLst/>
          </a:prstGeom>
          <a:noFill/>
          <a:ln>
            <a:noFill/>
          </a:ln>
        </p:spPr>
        <p:txBody>
          <a:bodyPr wrap="none" rtlCol="0">
            <a:spAutoFit/>
          </a:bodyPr>
          <a:lstStyle/>
          <a:p>
            <a:r>
              <a:rPr lang="ru-RU" sz="1400" b="1" dirty="0" smtClean="0">
                <a:solidFill>
                  <a:srgbClr val="055A5A"/>
                </a:solidFill>
                <a:latin typeface="Arial" pitchFamily="34" charset="0"/>
                <a:cs typeface="Arial" pitchFamily="34" charset="0"/>
              </a:rPr>
              <a:t>Национальная</a:t>
            </a:r>
          </a:p>
          <a:p>
            <a:r>
              <a:rPr lang="ru-RU" sz="1400" b="1" dirty="0" smtClean="0">
                <a:solidFill>
                  <a:srgbClr val="055A5A"/>
                </a:solidFill>
                <a:latin typeface="Arial" pitchFamily="34" charset="0"/>
                <a:cs typeface="Arial" pitchFamily="34" charset="0"/>
              </a:rPr>
              <a:t>Экономика  (26%)</a:t>
            </a:r>
          </a:p>
          <a:p>
            <a:r>
              <a:rPr lang="ru-RU" b="1" u="sng" dirty="0" smtClean="0">
                <a:solidFill>
                  <a:srgbClr val="16738C"/>
                </a:solidFill>
                <a:latin typeface="Arial" pitchFamily="34" charset="0"/>
                <a:cs typeface="Arial" pitchFamily="34" charset="0"/>
              </a:rPr>
              <a:t>2023 – 344,5</a:t>
            </a:r>
          </a:p>
        </p:txBody>
      </p:sp>
      <p:sp>
        <p:nvSpPr>
          <p:cNvPr id="24" name="TextBox 23"/>
          <p:cNvSpPr txBox="1"/>
          <p:nvPr/>
        </p:nvSpPr>
        <p:spPr>
          <a:xfrm>
            <a:off x="7361098" y="1411491"/>
            <a:ext cx="1459374" cy="800219"/>
          </a:xfrm>
          <a:prstGeom prst="rect">
            <a:avLst/>
          </a:prstGeom>
          <a:noFill/>
          <a:ln>
            <a:noFill/>
          </a:ln>
        </p:spPr>
        <p:txBody>
          <a:bodyPr wrap="none" rtlCol="0">
            <a:spAutoFit/>
          </a:bodyPr>
          <a:lstStyle/>
          <a:p>
            <a:r>
              <a:rPr lang="ru-RU" sz="1400" b="1" dirty="0">
                <a:solidFill>
                  <a:srgbClr val="055A5A"/>
                </a:solidFill>
                <a:latin typeface="Arial" pitchFamily="34" charset="0"/>
                <a:cs typeface="Arial" pitchFamily="34" charset="0"/>
              </a:rPr>
              <a:t>Социальная </a:t>
            </a:r>
            <a:endParaRPr lang="ru-RU" sz="1400" b="1" dirty="0" smtClean="0">
              <a:solidFill>
                <a:srgbClr val="055A5A"/>
              </a:solidFill>
              <a:latin typeface="Arial" pitchFamily="34" charset="0"/>
              <a:cs typeface="Arial" pitchFamily="34" charset="0"/>
            </a:endParaRPr>
          </a:p>
          <a:p>
            <a:r>
              <a:rPr lang="ru-RU" sz="1400" b="1" dirty="0" smtClean="0">
                <a:solidFill>
                  <a:srgbClr val="055A5A"/>
                </a:solidFill>
                <a:latin typeface="Arial" pitchFamily="34" charset="0"/>
                <a:cs typeface="Arial" pitchFamily="34" charset="0"/>
              </a:rPr>
              <a:t>Политика (5%)</a:t>
            </a:r>
          </a:p>
          <a:p>
            <a:r>
              <a:rPr lang="ru-RU" b="1" u="sng" dirty="0" smtClean="0">
                <a:solidFill>
                  <a:srgbClr val="16738C"/>
                </a:solidFill>
                <a:latin typeface="Arial" pitchFamily="34" charset="0"/>
                <a:cs typeface="Arial" pitchFamily="34" charset="0"/>
              </a:rPr>
              <a:t>2023 – 61,0</a:t>
            </a:r>
          </a:p>
        </p:txBody>
      </p:sp>
      <p:sp>
        <p:nvSpPr>
          <p:cNvPr id="27" name="TextBox 26"/>
          <p:cNvSpPr txBox="1"/>
          <p:nvPr/>
        </p:nvSpPr>
        <p:spPr>
          <a:xfrm>
            <a:off x="496995" y="2931790"/>
            <a:ext cx="1366208" cy="584775"/>
          </a:xfrm>
          <a:prstGeom prst="rect">
            <a:avLst/>
          </a:prstGeom>
          <a:noFill/>
          <a:ln>
            <a:noFill/>
          </a:ln>
        </p:spPr>
        <p:txBody>
          <a:bodyPr wrap="none" rtlCol="0">
            <a:spAutoFit/>
          </a:bodyPr>
          <a:lstStyle/>
          <a:p>
            <a:r>
              <a:rPr lang="ru-RU" sz="1400" b="1" dirty="0" smtClean="0">
                <a:solidFill>
                  <a:srgbClr val="055A5A"/>
                </a:solidFill>
                <a:latin typeface="Arial" pitchFamily="34" charset="0"/>
                <a:cs typeface="Arial" pitchFamily="34" charset="0"/>
              </a:rPr>
              <a:t>Образование</a:t>
            </a:r>
          </a:p>
          <a:p>
            <a:r>
              <a:rPr lang="ru-RU" b="1" u="sng" dirty="0" smtClean="0">
                <a:solidFill>
                  <a:srgbClr val="16738C"/>
                </a:solidFill>
                <a:latin typeface="Arial" pitchFamily="34" charset="0"/>
                <a:cs typeface="Arial" pitchFamily="34" charset="0"/>
              </a:rPr>
              <a:t>2023 – 5,3</a:t>
            </a:r>
          </a:p>
        </p:txBody>
      </p:sp>
      <p:sp>
        <p:nvSpPr>
          <p:cNvPr id="30" name="TextBox 29"/>
          <p:cNvSpPr txBox="1"/>
          <p:nvPr/>
        </p:nvSpPr>
        <p:spPr>
          <a:xfrm>
            <a:off x="2555776" y="2931790"/>
            <a:ext cx="1539204" cy="800219"/>
          </a:xfrm>
          <a:prstGeom prst="rect">
            <a:avLst/>
          </a:prstGeom>
          <a:noFill/>
          <a:ln>
            <a:noFill/>
          </a:ln>
        </p:spPr>
        <p:txBody>
          <a:bodyPr wrap="none" rtlCol="0">
            <a:spAutoFit/>
          </a:bodyPr>
          <a:lstStyle/>
          <a:p>
            <a:r>
              <a:rPr lang="ru-RU" sz="1400" b="1" dirty="0" smtClean="0">
                <a:solidFill>
                  <a:srgbClr val="055A5A"/>
                </a:solidFill>
                <a:latin typeface="Arial" pitchFamily="34" charset="0"/>
                <a:cs typeface="Arial" pitchFamily="34" charset="0"/>
              </a:rPr>
              <a:t>Национальная </a:t>
            </a:r>
          </a:p>
          <a:p>
            <a:r>
              <a:rPr lang="ru-RU" sz="1400" b="1" dirty="0" smtClean="0">
                <a:solidFill>
                  <a:srgbClr val="055A5A"/>
                </a:solidFill>
                <a:latin typeface="Arial" pitchFamily="34" charset="0"/>
                <a:cs typeface="Arial" pitchFamily="34" charset="0"/>
              </a:rPr>
              <a:t>безопасность</a:t>
            </a:r>
          </a:p>
          <a:p>
            <a:r>
              <a:rPr lang="ru-RU" b="1" u="sng" dirty="0" smtClean="0">
                <a:solidFill>
                  <a:srgbClr val="16738C"/>
                </a:solidFill>
                <a:latin typeface="Arial" pitchFamily="34" charset="0"/>
                <a:cs typeface="Arial" pitchFamily="34" charset="0"/>
              </a:rPr>
              <a:t>2023 – 3,9</a:t>
            </a:r>
          </a:p>
        </p:txBody>
      </p:sp>
      <p:sp>
        <p:nvSpPr>
          <p:cNvPr id="36" name="TextBox 35"/>
          <p:cNvSpPr txBox="1"/>
          <p:nvPr/>
        </p:nvSpPr>
        <p:spPr>
          <a:xfrm>
            <a:off x="6987329" y="2931790"/>
            <a:ext cx="2151689" cy="1015663"/>
          </a:xfrm>
          <a:prstGeom prst="rect">
            <a:avLst/>
          </a:prstGeom>
          <a:noFill/>
        </p:spPr>
        <p:txBody>
          <a:bodyPr wrap="square" rtlCol="0">
            <a:spAutoFit/>
          </a:bodyPr>
          <a:lstStyle/>
          <a:p>
            <a:r>
              <a:rPr lang="ru-RU" sz="1400" b="1" dirty="0">
                <a:solidFill>
                  <a:srgbClr val="055A5A"/>
                </a:solidFill>
                <a:latin typeface="Arial" pitchFamily="34" charset="0"/>
                <a:cs typeface="Arial" pitchFamily="34" charset="0"/>
              </a:rPr>
              <a:t>Обслуживание </a:t>
            </a:r>
            <a:endParaRPr lang="ru-RU" sz="1400" b="1" dirty="0" smtClean="0">
              <a:solidFill>
                <a:srgbClr val="055A5A"/>
              </a:solidFill>
              <a:latin typeface="Arial" pitchFamily="34" charset="0"/>
              <a:cs typeface="Arial" pitchFamily="34" charset="0"/>
            </a:endParaRPr>
          </a:p>
          <a:p>
            <a:r>
              <a:rPr lang="ru-RU" sz="1400" b="1" dirty="0" smtClean="0">
                <a:solidFill>
                  <a:srgbClr val="055A5A"/>
                </a:solidFill>
                <a:latin typeface="Arial" pitchFamily="34" charset="0"/>
                <a:cs typeface="Arial" pitchFamily="34" charset="0"/>
              </a:rPr>
              <a:t>муниципального долга</a:t>
            </a:r>
            <a:endParaRPr lang="ru-RU" sz="1400" b="1" dirty="0">
              <a:solidFill>
                <a:srgbClr val="055A5A"/>
              </a:solidFill>
              <a:latin typeface="Arial" pitchFamily="34" charset="0"/>
              <a:cs typeface="Arial" pitchFamily="34" charset="0"/>
            </a:endParaRPr>
          </a:p>
          <a:p>
            <a:r>
              <a:rPr lang="ru-RU" b="1" u="sng" dirty="0" smtClean="0">
                <a:solidFill>
                  <a:srgbClr val="16738C"/>
                </a:solidFill>
                <a:latin typeface="Arial" pitchFamily="34" charset="0"/>
                <a:cs typeface="Arial" pitchFamily="34" charset="0"/>
              </a:rPr>
              <a:t>2023 – 0,07</a:t>
            </a:r>
          </a:p>
        </p:txBody>
      </p:sp>
      <p:sp>
        <p:nvSpPr>
          <p:cNvPr id="37" name="TextBox 36"/>
          <p:cNvSpPr txBox="1"/>
          <p:nvPr/>
        </p:nvSpPr>
        <p:spPr>
          <a:xfrm>
            <a:off x="5058861" y="2997673"/>
            <a:ext cx="1274708" cy="584775"/>
          </a:xfrm>
          <a:prstGeom prst="rect">
            <a:avLst/>
          </a:prstGeom>
          <a:noFill/>
        </p:spPr>
        <p:txBody>
          <a:bodyPr wrap="none" rtlCol="0">
            <a:spAutoFit/>
          </a:bodyPr>
          <a:lstStyle/>
          <a:p>
            <a:r>
              <a:rPr lang="ru-RU" sz="1400" b="1" dirty="0" smtClean="0">
                <a:solidFill>
                  <a:srgbClr val="055A5A"/>
                </a:solidFill>
                <a:latin typeface="Arial" pitchFamily="34" charset="0"/>
                <a:cs typeface="Arial" pitchFamily="34" charset="0"/>
              </a:rPr>
              <a:t>СМИ</a:t>
            </a:r>
          </a:p>
          <a:p>
            <a:r>
              <a:rPr lang="ru-RU" b="1" u="sng" dirty="0" smtClean="0">
                <a:solidFill>
                  <a:srgbClr val="16738C"/>
                </a:solidFill>
                <a:latin typeface="Arial" pitchFamily="34" charset="0"/>
                <a:cs typeface="Arial" pitchFamily="34" charset="0"/>
              </a:rPr>
              <a:t>2023 – 0,6</a:t>
            </a:r>
          </a:p>
        </p:txBody>
      </p:sp>
      <p:sp>
        <p:nvSpPr>
          <p:cNvPr id="38" name="Прямоугольник 37"/>
          <p:cNvSpPr/>
          <p:nvPr/>
        </p:nvSpPr>
        <p:spPr>
          <a:xfrm>
            <a:off x="8600261" y="13535"/>
            <a:ext cx="543739" cy="246221"/>
          </a:xfrm>
          <a:prstGeom prst="rect">
            <a:avLst/>
          </a:prstGeom>
        </p:spPr>
        <p:txBody>
          <a:bodyPr wrap="none">
            <a:spAutoFit/>
          </a:bodyPr>
          <a:lstStyle/>
          <a:p>
            <a:r>
              <a:rPr lang="ru-RU" sz="1000" b="1" dirty="0">
                <a:solidFill>
                  <a:srgbClr val="167373"/>
                </a:solidFill>
                <a:latin typeface="Arial" pitchFamily="34" charset="0"/>
                <a:cs typeface="Arial" pitchFamily="34" charset="0"/>
              </a:rPr>
              <a:t>млн ₽</a:t>
            </a:r>
            <a:endParaRPr lang="ru-RU" sz="1000" dirty="0"/>
          </a:p>
        </p:txBody>
      </p:sp>
      <p:cxnSp>
        <p:nvCxnSpPr>
          <p:cNvPr id="7" name="Прямая соединительная линия 6"/>
          <p:cNvCxnSpPr/>
          <p:nvPr/>
        </p:nvCxnSpPr>
        <p:spPr>
          <a:xfrm>
            <a:off x="162709" y="2787774"/>
            <a:ext cx="8657763" cy="0"/>
          </a:xfrm>
          <a:prstGeom prst="line">
            <a:avLst/>
          </a:prstGeom>
          <a:ln w="19050">
            <a:solidFill>
              <a:srgbClr val="055A5A"/>
            </a:solidFill>
          </a:ln>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p:cNvCxnSpPr/>
          <p:nvPr/>
        </p:nvCxnSpPr>
        <p:spPr>
          <a:xfrm>
            <a:off x="1506726" y="4227934"/>
            <a:ext cx="5854372" cy="0"/>
          </a:xfrm>
          <a:prstGeom prst="line">
            <a:avLst/>
          </a:prstGeom>
          <a:ln w="19050">
            <a:solidFill>
              <a:srgbClr val="055A5A"/>
            </a:solidFill>
          </a:ln>
        </p:spPr>
        <p:style>
          <a:lnRef idx="1">
            <a:schemeClr val="accent1"/>
          </a:lnRef>
          <a:fillRef idx="0">
            <a:schemeClr val="accent1"/>
          </a:fillRef>
          <a:effectRef idx="0">
            <a:schemeClr val="accent1"/>
          </a:effectRef>
          <a:fontRef idx="minor">
            <a:schemeClr val="tx1"/>
          </a:fontRef>
        </p:style>
      </p:cxnSp>
      <p:graphicFrame>
        <p:nvGraphicFramePr>
          <p:cNvPr id="8" name="Таблица 7"/>
          <p:cNvGraphicFramePr>
            <a:graphicFrameLocks noGrp="1"/>
          </p:cNvGraphicFramePr>
          <p:nvPr>
            <p:extLst>
              <p:ext uri="{D42A27DB-BD31-4B8C-83A1-F6EECF244321}">
                <p14:modId xmlns:p14="http://schemas.microsoft.com/office/powerpoint/2010/main" val="1950311837"/>
              </p:ext>
            </p:extLst>
          </p:nvPr>
        </p:nvGraphicFramePr>
        <p:xfrm>
          <a:off x="29594" y="699542"/>
          <a:ext cx="8790878" cy="396240"/>
        </p:xfrm>
        <a:graphic>
          <a:graphicData uri="http://schemas.openxmlformats.org/drawingml/2006/table">
            <a:tbl>
              <a:tblPr firstRow="1" bandRow="1">
                <a:tableStyleId>{5C22544A-7EE6-4342-B048-85BDC9FD1C3A}</a:tableStyleId>
              </a:tblPr>
              <a:tblGrid>
                <a:gridCol w="8790878"/>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000" b="1" dirty="0" smtClean="0">
                          <a:solidFill>
                            <a:schemeClr val="bg1"/>
                          </a:solidFill>
                          <a:latin typeface="Arial" pitchFamily="34" charset="0"/>
                          <a:cs typeface="Arial" pitchFamily="34" charset="0"/>
                        </a:rPr>
                        <a:t>2023 г. – 1 308,</a:t>
                      </a:r>
                      <a:r>
                        <a:rPr lang="en-US" sz="2000" b="1" dirty="0" smtClean="0">
                          <a:solidFill>
                            <a:schemeClr val="bg1"/>
                          </a:solidFill>
                          <a:latin typeface="Arial" pitchFamily="34" charset="0"/>
                          <a:cs typeface="Arial" pitchFamily="34" charset="0"/>
                        </a:rPr>
                        <a:t>1</a:t>
                      </a:r>
                      <a:endParaRPr lang="ru-RU" sz="2000" dirty="0">
                        <a:solidFill>
                          <a:schemeClr val="bg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55A5A"/>
                    </a:solidFill>
                  </a:tcPr>
                </a:tc>
              </a:tr>
            </a:tbl>
          </a:graphicData>
        </a:graphic>
      </p:graphicFrame>
      <p:cxnSp>
        <p:nvCxnSpPr>
          <p:cNvPr id="40" name="Прямая соединительная линия 39"/>
          <p:cNvCxnSpPr/>
          <p:nvPr/>
        </p:nvCxnSpPr>
        <p:spPr>
          <a:xfrm>
            <a:off x="4139951" y="1285738"/>
            <a:ext cx="6643" cy="997980"/>
          </a:xfrm>
          <a:prstGeom prst="line">
            <a:avLst/>
          </a:prstGeom>
          <a:ln w="19050">
            <a:solidFill>
              <a:srgbClr val="055A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63390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8676456" y="4869656"/>
            <a:ext cx="467544" cy="273844"/>
          </a:xfrm>
        </p:spPr>
        <p:txBody>
          <a:bodyPr/>
          <a:lstStyle/>
          <a:p>
            <a:fld id="{B19B0651-EE4F-4900-A07F-96A6BFA9D0F0}" type="slidenum">
              <a:rPr lang="ru-RU" smtClean="0"/>
              <a:t>13</a:t>
            </a:fld>
            <a:endParaRPr lang="ru-RU" dirty="0"/>
          </a:p>
        </p:txBody>
      </p:sp>
      <p:sp>
        <p:nvSpPr>
          <p:cNvPr id="3" name="Прямоугольник 2"/>
          <p:cNvSpPr/>
          <p:nvPr/>
        </p:nvSpPr>
        <p:spPr>
          <a:xfrm>
            <a:off x="-18811" y="6121"/>
            <a:ext cx="5618782" cy="461665"/>
          </a:xfrm>
          <a:prstGeom prst="rect">
            <a:avLst/>
          </a:prstGeom>
        </p:spPr>
        <p:txBody>
          <a:bodyPr wrap="none">
            <a:spAutoFit/>
          </a:bodyPr>
          <a:lstStyle/>
          <a:p>
            <a:pPr marL="342900" indent="-342900" algn="ctr">
              <a:buFont typeface="Wingdings" pitchFamily="2" charset="2"/>
              <a:buChar char="v"/>
            </a:pPr>
            <a:r>
              <a:rPr lang="ru-RU" sz="2400" b="1" u="sng" dirty="0">
                <a:solidFill>
                  <a:srgbClr val="167373"/>
                </a:solidFill>
                <a:latin typeface="Arial" pitchFamily="34" charset="0"/>
                <a:cs typeface="Arial" pitchFamily="34" charset="0"/>
              </a:rPr>
              <a:t>МУНИЦИПАЛЬНЫЕ ПРОГРАММЫ</a:t>
            </a:r>
          </a:p>
        </p:txBody>
      </p:sp>
      <p:sp>
        <p:nvSpPr>
          <p:cNvPr id="4" name="Скругленный прямоугольник 3"/>
          <p:cNvSpPr/>
          <p:nvPr/>
        </p:nvSpPr>
        <p:spPr>
          <a:xfrm>
            <a:off x="46232" y="627534"/>
            <a:ext cx="1933480" cy="864096"/>
          </a:xfrm>
          <a:prstGeom prst="roundRect">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DCF0F0"/>
                </a:solidFill>
                <a:latin typeface="Arial" pitchFamily="34" charset="0"/>
                <a:cs typeface="Arial" pitchFamily="34" charset="0"/>
              </a:rPr>
              <a:t>Программные расходы</a:t>
            </a:r>
          </a:p>
        </p:txBody>
      </p:sp>
      <p:sp>
        <p:nvSpPr>
          <p:cNvPr id="5" name="Скругленный прямоугольник 4"/>
          <p:cNvSpPr/>
          <p:nvPr/>
        </p:nvSpPr>
        <p:spPr>
          <a:xfrm>
            <a:off x="1367638" y="1717183"/>
            <a:ext cx="2088232" cy="864096"/>
          </a:xfrm>
          <a:prstGeom prst="roundRect">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DCF0F0"/>
                </a:solidFill>
                <a:latin typeface="Arial" pitchFamily="34" charset="0"/>
                <a:cs typeface="Arial" pitchFamily="34" charset="0"/>
              </a:rPr>
              <a:t>202</a:t>
            </a:r>
            <a:r>
              <a:rPr lang="en-US" b="1" dirty="0" smtClean="0">
                <a:solidFill>
                  <a:srgbClr val="DCF0F0"/>
                </a:solidFill>
                <a:latin typeface="Arial" pitchFamily="34" charset="0"/>
                <a:cs typeface="Arial" pitchFamily="34" charset="0"/>
              </a:rPr>
              <a:t>3</a:t>
            </a:r>
            <a:r>
              <a:rPr lang="ru-RU" b="1" dirty="0" smtClean="0">
                <a:solidFill>
                  <a:srgbClr val="DCF0F0"/>
                </a:solidFill>
                <a:latin typeface="Arial" pitchFamily="34" charset="0"/>
                <a:cs typeface="Arial" pitchFamily="34" charset="0"/>
              </a:rPr>
              <a:t> год</a:t>
            </a:r>
            <a:r>
              <a:rPr lang="en-US" b="1" dirty="0" smtClean="0">
                <a:solidFill>
                  <a:srgbClr val="DCF0F0"/>
                </a:solidFill>
                <a:latin typeface="Arial" pitchFamily="34" charset="0"/>
                <a:cs typeface="Arial" pitchFamily="34" charset="0"/>
              </a:rPr>
              <a:t> </a:t>
            </a:r>
            <a:r>
              <a:rPr lang="ru-RU" sz="800" b="1" dirty="0" smtClean="0">
                <a:solidFill>
                  <a:srgbClr val="DCF0F0"/>
                </a:solidFill>
                <a:latin typeface="Arial" pitchFamily="34" charset="0"/>
                <a:cs typeface="Arial" pitchFamily="34" charset="0"/>
              </a:rPr>
              <a:t>(план)</a:t>
            </a:r>
          </a:p>
          <a:p>
            <a:pPr algn="ctr"/>
            <a:r>
              <a:rPr lang="ru-RU" b="1" u="sng" dirty="0" smtClean="0">
                <a:solidFill>
                  <a:schemeClr val="bg1"/>
                </a:solidFill>
                <a:latin typeface="Arial" pitchFamily="34" charset="0"/>
                <a:cs typeface="Arial" pitchFamily="34" charset="0"/>
              </a:rPr>
              <a:t>1 396,2 млн ₽</a:t>
            </a:r>
            <a:endParaRPr lang="ru-RU" b="1" u="sng" dirty="0">
              <a:solidFill>
                <a:schemeClr val="bg1"/>
              </a:solidFill>
              <a:latin typeface="Arial" pitchFamily="34" charset="0"/>
              <a:cs typeface="Arial" pitchFamily="34" charset="0"/>
            </a:endParaRPr>
          </a:p>
        </p:txBody>
      </p:sp>
      <p:sp>
        <p:nvSpPr>
          <p:cNvPr id="6" name="Скругленный прямоугольник 5"/>
          <p:cNvSpPr/>
          <p:nvPr/>
        </p:nvSpPr>
        <p:spPr>
          <a:xfrm>
            <a:off x="1367638" y="3219822"/>
            <a:ext cx="2088234" cy="864096"/>
          </a:xfrm>
          <a:prstGeom prst="roundRect">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DCF0F0"/>
                </a:solidFill>
                <a:latin typeface="Arial" pitchFamily="34" charset="0"/>
                <a:cs typeface="Arial" pitchFamily="34" charset="0"/>
              </a:rPr>
              <a:t>2023 год </a:t>
            </a:r>
            <a:r>
              <a:rPr lang="ru-RU" sz="800" b="1" dirty="0" smtClean="0">
                <a:solidFill>
                  <a:srgbClr val="DCF0F0"/>
                </a:solidFill>
                <a:latin typeface="Arial" pitchFamily="34" charset="0"/>
                <a:cs typeface="Arial" pitchFamily="34" charset="0"/>
              </a:rPr>
              <a:t>(факт)</a:t>
            </a:r>
          </a:p>
          <a:p>
            <a:pPr algn="ctr"/>
            <a:r>
              <a:rPr lang="ru-RU" b="1" u="sng" dirty="0" smtClean="0">
                <a:solidFill>
                  <a:schemeClr val="bg1"/>
                </a:solidFill>
                <a:latin typeface="Arial" pitchFamily="34" charset="0"/>
                <a:cs typeface="Arial" pitchFamily="34" charset="0"/>
              </a:rPr>
              <a:t>1 254,8 млн ₽</a:t>
            </a:r>
            <a:endParaRPr lang="ru-RU" b="1" u="sng" dirty="0">
              <a:solidFill>
                <a:schemeClr val="bg1"/>
              </a:solidFill>
              <a:latin typeface="Arial" pitchFamily="34" charset="0"/>
              <a:cs typeface="Arial" pitchFamily="34" charset="0"/>
            </a:endParaRPr>
          </a:p>
        </p:txBody>
      </p:sp>
      <p:cxnSp>
        <p:nvCxnSpPr>
          <p:cNvPr id="8" name="Соединительная линия уступом 7"/>
          <p:cNvCxnSpPr>
            <a:stCxn id="4" idx="2"/>
            <a:endCxn id="5" idx="1"/>
          </p:cNvCxnSpPr>
          <p:nvPr/>
        </p:nvCxnSpPr>
        <p:spPr>
          <a:xfrm rot="16200000" flipH="1">
            <a:off x="861505" y="1643097"/>
            <a:ext cx="657601" cy="354666"/>
          </a:xfrm>
          <a:prstGeom prst="bentConnector2">
            <a:avLst/>
          </a:prstGeom>
          <a:ln w="19050">
            <a:solidFill>
              <a:srgbClr val="167373"/>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2" name="Соединительная линия уступом 11"/>
          <p:cNvCxnSpPr>
            <a:endCxn id="6" idx="1"/>
          </p:cNvCxnSpPr>
          <p:nvPr/>
        </p:nvCxnSpPr>
        <p:spPr>
          <a:xfrm rot="16200000" flipH="1">
            <a:off x="438987" y="2723218"/>
            <a:ext cx="1502637" cy="354666"/>
          </a:xfrm>
          <a:prstGeom prst="bentConnector2">
            <a:avLst/>
          </a:prstGeom>
          <a:ln w="19050">
            <a:solidFill>
              <a:srgbClr val="167373"/>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5" name="Скругленный прямоугольник 14"/>
          <p:cNvSpPr>
            <a:spLocks/>
          </p:cNvSpPr>
          <p:nvPr/>
        </p:nvSpPr>
        <p:spPr>
          <a:xfrm>
            <a:off x="3960000" y="666000"/>
            <a:ext cx="5100304" cy="489600"/>
          </a:xfrm>
          <a:prstGeom prst="roundRect">
            <a:avLst/>
          </a:prstGeom>
          <a:solidFill>
            <a:srgbClr val="DC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rgbClr val="167373"/>
                </a:solidFill>
                <a:latin typeface="Arial" pitchFamily="34" charset="0"/>
                <a:cs typeface="Arial" pitchFamily="34" charset="0"/>
              </a:rPr>
              <a:t>Молодежная политика</a:t>
            </a:r>
            <a:endParaRPr lang="ru-RU" sz="1400" b="1" dirty="0">
              <a:solidFill>
                <a:srgbClr val="167373"/>
              </a:solidFill>
              <a:latin typeface="Arial" pitchFamily="34" charset="0"/>
              <a:cs typeface="Arial" pitchFamily="34" charset="0"/>
            </a:endParaRPr>
          </a:p>
        </p:txBody>
      </p:sp>
      <p:sp>
        <p:nvSpPr>
          <p:cNvPr id="16" name="Скругленный прямоугольник 15"/>
          <p:cNvSpPr>
            <a:spLocks/>
          </p:cNvSpPr>
          <p:nvPr/>
        </p:nvSpPr>
        <p:spPr>
          <a:xfrm>
            <a:off x="3960000" y="1188000"/>
            <a:ext cx="5100304" cy="489600"/>
          </a:xfrm>
          <a:prstGeom prst="roundRect">
            <a:avLst/>
          </a:prstGeom>
          <a:solidFill>
            <a:srgbClr val="DC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rgbClr val="167373"/>
                </a:solidFill>
                <a:latin typeface="Arial" pitchFamily="34" charset="0"/>
                <a:cs typeface="Arial" pitchFamily="34" charset="0"/>
              </a:rPr>
              <a:t>Совершенствование и развитие муниципального управления</a:t>
            </a:r>
          </a:p>
        </p:txBody>
      </p:sp>
      <p:sp>
        <p:nvSpPr>
          <p:cNvPr id="17" name="Скругленный прямоугольник 16"/>
          <p:cNvSpPr>
            <a:spLocks/>
          </p:cNvSpPr>
          <p:nvPr/>
        </p:nvSpPr>
        <p:spPr>
          <a:xfrm>
            <a:off x="3960000" y="1710000"/>
            <a:ext cx="5100304" cy="489600"/>
          </a:xfrm>
          <a:prstGeom prst="roundRect">
            <a:avLst/>
          </a:prstGeom>
          <a:solidFill>
            <a:srgbClr val="DC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rgbClr val="167373"/>
                </a:solidFill>
                <a:latin typeface="Arial" pitchFamily="34" charset="0"/>
                <a:cs typeface="Arial" pitchFamily="34" charset="0"/>
              </a:rPr>
              <a:t>Развитие предпринимательства</a:t>
            </a:r>
          </a:p>
        </p:txBody>
      </p:sp>
      <p:sp>
        <p:nvSpPr>
          <p:cNvPr id="18" name="Скругленный прямоугольник 17"/>
          <p:cNvSpPr>
            <a:spLocks/>
          </p:cNvSpPr>
          <p:nvPr/>
        </p:nvSpPr>
        <p:spPr>
          <a:xfrm>
            <a:off x="3960000" y="2232000"/>
            <a:ext cx="5100304" cy="489600"/>
          </a:xfrm>
          <a:prstGeom prst="roundRect">
            <a:avLst/>
          </a:prstGeom>
          <a:solidFill>
            <a:srgbClr val="DC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rgbClr val="167373"/>
                </a:solidFill>
                <a:latin typeface="Arial" pitchFamily="34" charset="0"/>
                <a:cs typeface="Arial" pitchFamily="34" charset="0"/>
              </a:rPr>
              <a:t>Развитие институтов гражданского общества</a:t>
            </a:r>
          </a:p>
        </p:txBody>
      </p:sp>
      <p:sp>
        <p:nvSpPr>
          <p:cNvPr id="19" name="Скругленный прямоугольник 18"/>
          <p:cNvSpPr>
            <a:spLocks/>
          </p:cNvSpPr>
          <p:nvPr/>
        </p:nvSpPr>
        <p:spPr>
          <a:xfrm>
            <a:off x="3960000" y="2754000"/>
            <a:ext cx="5100304" cy="489600"/>
          </a:xfrm>
          <a:prstGeom prst="roundRect">
            <a:avLst/>
          </a:prstGeom>
          <a:solidFill>
            <a:srgbClr val="DC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rgbClr val="167373"/>
                </a:solidFill>
                <a:latin typeface="Arial" pitchFamily="34" charset="0"/>
                <a:cs typeface="Arial" pitchFamily="34" charset="0"/>
              </a:rPr>
              <a:t>Повышение уровня жизнеобеспечения и безопасности жизнедеятельности</a:t>
            </a:r>
          </a:p>
        </p:txBody>
      </p:sp>
      <p:sp>
        <p:nvSpPr>
          <p:cNvPr id="21" name="Скругленный прямоугольник 20"/>
          <p:cNvSpPr>
            <a:spLocks/>
          </p:cNvSpPr>
          <p:nvPr/>
        </p:nvSpPr>
        <p:spPr>
          <a:xfrm>
            <a:off x="3960000" y="3276000"/>
            <a:ext cx="5100304" cy="489600"/>
          </a:xfrm>
          <a:prstGeom prst="roundRect">
            <a:avLst/>
          </a:prstGeom>
          <a:solidFill>
            <a:srgbClr val="DC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rgbClr val="167373"/>
                </a:solidFill>
                <a:latin typeface="Arial" pitchFamily="34" charset="0"/>
                <a:cs typeface="Arial" pitchFamily="34" charset="0"/>
              </a:rPr>
              <a:t>Формирование комфортной городской среды</a:t>
            </a:r>
          </a:p>
        </p:txBody>
      </p:sp>
      <p:sp>
        <p:nvSpPr>
          <p:cNvPr id="22" name="Скругленный прямоугольник 21"/>
          <p:cNvSpPr>
            <a:spLocks/>
          </p:cNvSpPr>
          <p:nvPr/>
        </p:nvSpPr>
        <p:spPr>
          <a:xfrm>
            <a:off x="3960000" y="3798000"/>
            <a:ext cx="5100304" cy="489600"/>
          </a:xfrm>
          <a:prstGeom prst="roundRect">
            <a:avLst/>
          </a:prstGeom>
          <a:solidFill>
            <a:srgbClr val="DC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rgbClr val="167373"/>
                </a:solidFill>
                <a:latin typeface="Arial" pitchFamily="34" charset="0"/>
                <a:cs typeface="Arial" pitchFamily="34" charset="0"/>
              </a:rPr>
              <a:t>Поддержка отдельных категорий граждан</a:t>
            </a:r>
          </a:p>
        </p:txBody>
      </p:sp>
      <p:sp>
        <p:nvSpPr>
          <p:cNvPr id="23" name="Скругленный прямоугольник 22"/>
          <p:cNvSpPr>
            <a:spLocks/>
          </p:cNvSpPr>
          <p:nvPr/>
        </p:nvSpPr>
        <p:spPr>
          <a:xfrm>
            <a:off x="3960000" y="4320000"/>
            <a:ext cx="5100304" cy="489600"/>
          </a:xfrm>
          <a:prstGeom prst="roundRect">
            <a:avLst/>
          </a:prstGeom>
          <a:solidFill>
            <a:srgbClr val="DC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rgbClr val="167373"/>
                </a:solidFill>
                <a:latin typeface="Arial" pitchFamily="34" charset="0"/>
                <a:cs typeface="Arial" pitchFamily="34" charset="0"/>
              </a:rPr>
              <a:t>Повышение качества водоснабжения</a:t>
            </a:r>
          </a:p>
        </p:txBody>
      </p:sp>
    </p:spTree>
    <p:extLst>
      <p:ext uri="{BB962C8B-B14F-4D97-AF65-F5344CB8AC3E}">
        <p14:creationId xmlns:p14="http://schemas.microsoft.com/office/powerpoint/2010/main" val="88398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22" presetClass="entr" presetSubtype="4" fill="hold" grpId="0"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down)">
                                      <p:cBhvr>
                                        <p:cTn id="55" dur="500"/>
                                        <p:tgtEl>
                                          <p:spTgt spid="4"/>
                                        </p:tgtEl>
                                      </p:cBhvr>
                                    </p:animEffect>
                                  </p:childTnLst>
                                </p:cTn>
                              </p:par>
                            </p:childTnLst>
                          </p:cTn>
                        </p:par>
                        <p:par>
                          <p:cTn id="56" fill="hold">
                            <p:stCondLst>
                              <p:cond delay="8500"/>
                            </p:stCondLst>
                            <p:childTnLst>
                              <p:par>
                                <p:cTn id="57" presetID="22" presetClass="entr" presetSubtype="4"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down)">
                                      <p:cBhvr>
                                        <p:cTn id="59" dur="500"/>
                                        <p:tgtEl>
                                          <p:spTgt spid="8"/>
                                        </p:tgtEl>
                                      </p:cBhvr>
                                    </p:animEffect>
                                  </p:childTnLst>
                                </p:cTn>
                              </p:par>
                              <p:par>
                                <p:cTn id="60" presetID="22" presetClass="entr" presetSubtype="4"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down)">
                                      <p:cBhvr>
                                        <p:cTn id="62" dur="500"/>
                                        <p:tgtEl>
                                          <p:spTgt spid="12"/>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p:cTn id="65" dur="500" fill="hold"/>
                                        <p:tgtEl>
                                          <p:spTgt spid="5"/>
                                        </p:tgtEl>
                                        <p:attrNameLst>
                                          <p:attrName>ppt_w</p:attrName>
                                        </p:attrNameLst>
                                      </p:cBhvr>
                                      <p:tavLst>
                                        <p:tav tm="0">
                                          <p:val>
                                            <p:fltVal val="0"/>
                                          </p:val>
                                        </p:tav>
                                        <p:tav tm="100000">
                                          <p:val>
                                            <p:strVal val="#ppt_w"/>
                                          </p:val>
                                        </p:tav>
                                      </p:tavLst>
                                    </p:anim>
                                    <p:anim calcmode="lin" valueType="num">
                                      <p:cBhvr>
                                        <p:cTn id="66" dur="500" fill="hold"/>
                                        <p:tgtEl>
                                          <p:spTgt spid="5"/>
                                        </p:tgtEl>
                                        <p:attrNameLst>
                                          <p:attrName>ppt_h</p:attrName>
                                        </p:attrNameLst>
                                      </p:cBhvr>
                                      <p:tavLst>
                                        <p:tav tm="0">
                                          <p:val>
                                            <p:fltVal val="0"/>
                                          </p:val>
                                        </p:tav>
                                        <p:tav tm="100000">
                                          <p:val>
                                            <p:strVal val="#ppt_h"/>
                                          </p:val>
                                        </p:tav>
                                      </p:tavLst>
                                    </p:anim>
                                    <p:animEffect transition="in" filter="fade">
                                      <p:cBhvr>
                                        <p:cTn id="67" dur="500"/>
                                        <p:tgtEl>
                                          <p:spTgt spid="5"/>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cBhvr>
                                        <p:cTn id="70" dur="500" fill="hold"/>
                                        <p:tgtEl>
                                          <p:spTgt spid="6"/>
                                        </p:tgtEl>
                                        <p:attrNameLst>
                                          <p:attrName>ppt_w</p:attrName>
                                        </p:attrNameLst>
                                      </p:cBhvr>
                                      <p:tavLst>
                                        <p:tav tm="0">
                                          <p:val>
                                            <p:fltVal val="0"/>
                                          </p:val>
                                        </p:tav>
                                        <p:tav tm="100000">
                                          <p:val>
                                            <p:strVal val="#ppt_w"/>
                                          </p:val>
                                        </p:tav>
                                      </p:tavLst>
                                    </p:anim>
                                    <p:anim calcmode="lin" valueType="num">
                                      <p:cBhvr>
                                        <p:cTn id="71" dur="500" fill="hold"/>
                                        <p:tgtEl>
                                          <p:spTgt spid="6"/>
                                        </p:tgtEl>
                                        <p:attrNameLst>
                                          <p:attrName>ppt_h</p:attrName>
                                        </p:attrNameLst>
                                      </p:cBhvr>
                                      <p:tavLst>
                                        <p:tav tm="0">
                                          <p:val>
                                            <p:fltVal val="0"/>
                                          </p:val>
                                        </p:tav>
                                        <p:tav tm="100000">
                                          <p:val>
                                            <p:strVal val="#ppt_h"/>
                                          </p:val>
                                        </p:tav>
                                      </p:tavLst>
                                    </p:anim>
                                    <p:animEffect transition="in" filter="fade">
                                      <p:cBhvr>
                                        <p:cTn id="7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5" grpId="0" animBg="1"/>
      <p:bldP spid="16" grpId="0" animBg="1"/>
      <p:bldP spid="17" grpId="0" animBg="1"/>
      <p:bldP spid="18" grpId="0" animBg="1"/>
      <p:bldP spid="19" grpId="0" animBg="1"/>
      <p:bldP spid="21"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6696744" cy="461665"/>
          </a:xfrm>
          <a:prstGeom prst="rect">
            <a:avLst/>
          </a:prstGeom>
          <a:noFill/>
        </p:spPr>
        <p:txBody>
          <a:bodyPr wrap="square" rtlCol="0">
            <a:spAutoFit/>
          </a:bodyPr>
          <a:lstStyle/>
          <a:p>
            <a:pPr marL="342900" indent="-342900">
              <a:buFont typeface="Wingdings" pitchFamily="2" charset="2"/>
              <a:buChar char="v"/>
            </a:pPr>
            <a:r>
              <a:rPr lang="ru-RU" sz="2400" b="1" u="sng" dirty="0" smtClean="0">
                <a:solidFill>
                  <a:srgbClr val="16786E"/>
                </a:solidFill>
                <a:latin typeface="Arial" pitchFamily="34" charset="0"/>
                <a:cs typeface="Arial" pitchFamily="34" charset="0"/>
              </a:rPr>
              <a:t>МУНИЦИПАЛЬНЫЕ ПРОГРАММЫ</a:t>
            </a:r>
            <a:endParaRPr lang="ru-RU" sz="2400" b="1" u="sng" dirty="0">
              <a:solidFill>
                <a:srgbClr val="16786E"/>
              </a:solidFill>
              <a:latin typeface="Arial" pitchFamily="34" charset="0"/>
              <a:cs typeface="Arial" pitchFamily="34"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397346009"/>
              </p:ext>
            </p:extLst>
          </p:nvPr>
        </p:nvGraphicFramePr>
        <p:xfrm>
          <a:off x="179511" y="519522"/>
          <a:ext cx="8856985" cy="4305813"/>
        </p:xfrm>
        <a:graphic>
          <a:graphicData uri="http://schemas.openxmlformats.org/drawingml/2006/table">
            <a:tbl>
              <a:tblPr firstRow="1" bandRow="1">
                <a:tableStyleId>{5C22544A-7EE6-4342-B048-85BDC9FD1C3A}</a:tableStyleId>
              </a:tblPr>
              <a:tblGrid>
                <a:gridCol w="443991">
                  <a:extLst>
                    <a:ext uri="{9D8B030D-6E8A-4147-A177-3AD203B41FA5}">
                      <a16:colId xmlns:a16="http://schemas.microsoft.com/office/drawing/2014/main" xmlns="" val="20000"/>
                    </a:ext>
                  </a:extLst>
                </a:gridCol>
                <a:gridCol w="5350296">
                  <a:extLst>
                    <a:ext uri="{9D8B030D-6E8A-4147-A177-3AD203B41FA5}">
                      <a16:colId xmlns:a16="http://schemas.microsoft.com/office/drawing/2014/main" xmlns="" val="20001"/>
                    </a:ext>
                  </a:extLst>
                </a:gridCol>
                <a:gridCol w="902458">
                  <a:extLst>
                    <a:ext uri="{9D8B030D-6E8A-4147-A177-3AD203B41FA5}">
                      <a16:colId xmlns:a16="http://schemas.microsoft.com/office/drawing/2014/main" xmlns="" val="20002"/>
                    </a:ext>
                  </a:extLst>
                </a:gridCol>
                <a:gridCol w="864096">
                  <a:extLst>
                    <a:ext uri="{9D8B030D-6E8A-4147-A177-3AD203B41FA5}">
                      <a16:colId xmlns:a16="http://schemas.microsoft.com/office/drawing/2014/main" xmlns="" val="20004"/>
                    </a:ext>
                  </a:extLst>
                </a:gridCol>
                <a:gridCol w="1296144">
                  <a:extLst>
                    <a:ext uri="{9D8B030D-6E8A-4147-A177-3AD203B41FA5}">
                      <a16:colId xmlns:a16="http://schemas.microsoft.com/office/drawing/2014/main" xmlns="" val="20005"/>
                    </a:ext>
                  </a:extLst>
                </a:gridCol>
              </a:tblGrid>
              <a:tr h="497205">
                <a:tc>
                  <a:txBody>
                    <a:bodyPr/>
                    <a:lstStyle/>
                    <a:p>
                      <a:pPr algn="ctr"/>
                      <a:r>
                        <a:rPr lang="ru-RU" sz="800" b="1" dirty="0" smtClean="0">
                          <a:solidFill>
                            <a:srgbClr val="16786E"/>
                          </a:solidFill>
                          <a:latin typeface="Arial" pitchFamily="34" charset="0"/>
                          <a:cs typeface="Arial" pitchFamily="34" charset="0"/>
                        </a:rPr>
                        <a:t>№ п/п</a:t>
                      </a:r>
                    </a:p>
                  </a:txBody>
                  <a:tcPr marT="34290" marB="34290" anchor="ctr">
                    <a:lnL w="12700" cmpd="sng">
                      <a:noFill/>
                    </a:lnL>
                    <a:lnR w="12700" cap="flat" cmpd="sng" algn="ctr">
                      <a:solidFill>
                        <a:srgbClr val="055A5A"/>
                      </a:solidFill>
                      <a:prstDash val="solid"/>
                      <a:round/>
                      <a:headEnd type="none" w="med" len="med"/>
                      <a:tailEnd type="none" w="med" len="med"/>
                    </a:lnR>
                    <a:lnT w="12700" cmpd="sng">
                      <a:noFill/>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rgbClr val="16786E"/>
                          </a:solidFill>
                          <a:latin typeface="Arial" pitchFamily="34" charset="0"/>
                          <a:cs typeface="Arial" pitchFamily="34" charset="0"/>
                        </a:rPr>
                        <a:t>Наименование</a:t>
                      </a:r>
                      <a:endParaRPr lang="ru-RU" sz="1600" b="1" dirty="0" smtClean="0">
                        <a:solidFill>
                          <a:srgbClr val="16786E"/>
                        </a:solidFill>
                        <a:latin typeface="Arial" pitchFamily="34" charset="0"/>
                        <a:cs typeface="Arial" pitchFamily="34" charset="0"/>
                      </a:endParaRPr>
                    </a:p>
                  </a:txBody>
                  <a:tcPr marT="34290" marB="34290" anchor="ctr">
                    <a:lnL w="12700" cap="flat" cmpd="sng" algn="ctr">
                      <a:solidFill>
                        <a:srgbClr val="055A5A"/>
                      </a:solidFill>
                      <a:prstDash val="solid"/>
                      <a:round/>
                      <a:headEnd type="none" w="med" len="med"/>
                      <a:tailEnd type="none" w="med" len="med"/>
                    </a:lnL>
                    <a:lnR w="12700" cap="flat" cmpd="sng" algn="ctr">
                      <a:solidFill>
                        <a:srgbClr val="055A5A"/>
                      </a:solidFill>
                      <a:prstDash val="solid"/>
                      <a:round/>
                      <a:headEnd type="none" w="med" len="med"/>
                      <a:tailEnd type="none" w="med" len="med"/>
                    </a:lnR>
                    <a:lnT w="12700" cmpd="sng">
                      <a:noFill/>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dirty="0" smtClean="0">
                          <a:solidFill>
                            <a:srgbClr val="16786E"/>
                          </a:solidFill>
                          <a:latin typeface="Arial" pitchFamily="34" charset="0"/>
                          <a:cs typeface="Arial" pitchFamily="34" charset="0"/>
                        </a:rPr>
                        <a:t>План </a:t>
                      </a:r>
                    </a:p>
                    <a:p>
                      <a:pPr algn="ctr"/>
                      <a:r>
                        <a:rPr lang="ru-RU" sz="1200" dirty="0" smtClean="0">
                          <a:solidFill>
                            <a:srgbClr val="16786E"/>
                          </a:solidFill>
                          <a:latin typeface="Arial" pitchFamily="34" charset="0"/>
                          <a:cs typeface="Arial" pitchFamily="34" charset="0"/>
                        </a:rPr>
                        <a:t>2023 год</a:t>
                      </a:r>
                      <a:endParaRPr lang="ru-RU" sz="1200" dirty="0">
                        <a:solidFill>
                          <a:srgbClr val="16786E"/>
                        </a:solidFill>
                        <a:latin typeface="Arial" pitchFamily="34" charset="0"/>
                        <a:cs typeface="Arial" pitchFamily="34" charset="0"/>
                      </a:endParaRPr>
                    </a:p>
                  </a:txBody>
                  <a:tcPr marT="34290" marB="34290" anchor="ctr">
                    <a:lnL w="12700" cap="flat" cmpd="sng" algn="ctr">
                      <a:solidFill>
                        <a:srgbClr val="055A5A"/>
                      </a:solidFill>
                      <a:prstDash val="solid"/>
                      <a:round/>
                      <a:headEnd type="none" w="med" len="med"/>
                      <a:tailEnd type="none" w="med" len="med"/>
                    </a:lnL>
                    <a:lnR w="12700" cap="flat" cmpd="sng" algn="ctr">
                      <a:solidFill>
                        <a:srgbClr val="055A5A"/>
                      </a:solidFill>
                      <a:prstDash val="solid"/>
                      <a:round/>
                      <a:headEnd type="none" w="med" len="med"/>
                      <a:tailEnd type="none" w="med" len="med"/>
                    </a:lnR>
                    <a:lnT w="12700" cmpd="sng">
                      <a:noFill/>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dirty="0" smtClean="0">
                          <a:solidFill>
                            <a:srgbClr val="16786E"/>
                          </a:solidFill>
                          <a:latin typeface="Arial" pitchFamily="34" charset="0"/>
                          <a:cs typeface="Arial" pitchFamily="34" charset="0"/>
                        </a:rPr>
                        <a:t>Факт 2023 год</a:t>
                      </a:r>
                      <a:endParaRPr lang="ru-RU" sz="1200" dirty="0">
                        <a:solidFill>
                          <a:srgbClr val="16786E"/>
                        </a:solidFill>
                        <a:latin typeface="Arial" pitchFamily="34" charset="0"/>
                        <a:cs typeface="Arial" pitchFamily="34" charset="0"/>
                      </a:endParaRPr>
                    </a:p>
                  </a:txBody>
                  <a:tcPr marT="34290" marB="34290" anchor="ctr">
                    <a:lnL w="12700" cap="flat" cmpd="sng" algn="ctr">
                      <a:solidFill>
                        <a:srgbClr val="055A5A"/>
                      </a:solidFill>
                      <a:prstDash val="solid"/>
                      <a:round/>
                      <a:headEnd type="none" w="med" len="med"/>
                      <a:tailEnd type="none" w="med" len="med"/>
                    </a:lnL>
                    <a:lnR w="12700" cap="flat" cmpd="sng" algn="ctr">
                      <a:solidFill>
                        <a:srgbClr val="055A5A"/>
                      </a:solidFill>
                      <a:prstDash val="solid"/>
                      <a:round/>
                      <a:headEnd type="none" w="med" len="med"/>
                      <a:tailEnd type="none" w="med" len="med"/>
                    </a:lnR>
                    <a:lnT w="12700" cmpd="sng">
                      <a:noFill/>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dirty="0" smtClean="0">
                          <a:solidFill>
                            <a:srgbClr val="16786E"/>
                          </a:solidFill>
                          <a:latin typeface="Arial" pitchFamily="34" charset="0"/>
                          <a:cs typeface="Arial" pitchFamily="34" charset="0"/>
                        </a:rPr>
                        <a:t>% исполнения</a:t>
                      </a:r>
                    </a:p>
                  </a:txBody>
                  <a:tcPr marT="34290" marB="34290" anchor="ctr">
                    <a:lnL w="12700" cap="flat" cmpd="sng" algn="ctr">
                      <a:solidFill>
                        <a:srgbClr val="055A5A"/>
                      </a:solidFill>
                      <a:prstDash val="solid"/>
                      <a:round/>
                      <a:headEnd type="none" w="med" len="med"/>
                      <a:tailEnd type="none" w="med" len="med"/>
                    </a:lnL>
                    <a:lnR w="12700" cmpd="sng">
                      <a:noFill/>
                    </a:lnR>
                    <a:lnT w="12700" cmpd="sng">
                      <a:noFill/>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6896">
                <a:tc>
                  <a:txBody>
                    <a:bodyPr/>
                    <a:lstStyle/>
                    <a:p>
                      <a:pPr algn="ctr"/>
                      <a:r>
                        <a:rPr lang="ru-RU" sz="900" b="1" dirty="0" smtClean="0">
                          <a:solidFill>
                            <a:srgbClr val="16786E"/>
                          </a:solidFill>
                          <a:latin typeface="Arial" pitchFamily="34" charset="0"/>
                          <a:cs typeface="Arial" pitchFamily="34" charset="0"/>
                        </a:rPr>
                        <a:t>1.</a:t>
                      </a:r>
                      <a:endParaRPr lang="ru-RU" sz="900" b="1" dirty="0">
                        <a:solidFill>
                          <a:srgbClr val="16786E"/>
                        </a:solidFill>
                        <a:latin typeface="Arial" pitchFamily="34" charset="0"/>
                        <a:cs typeface="Arial" pitchFamily="34" charset="0"/>
                      </a:endParaRPr>
                    </a:p>
                  </a:txBody>
                  <a:tcPr marT="34290" marB="34290" anchor="ctr">
                    <a:lnL w="12700" cmpd="sng">
                      <a:noFill/>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ru-RU" sz="1000" b="0" dirty="0" smtClean="0">
                          <a:solidFill>
                            <a:srgbClr val="16786E"/>
                          </a:solidFill>
                          <a:latin typeface="Arial" pitchFamily="34" charset="0"/>
                          <a:cs typeface="Arial" pitchFamily="34" charset="0"/>
                        </a:rPr>
                        <a:t>МП "Повышение эффективности реализации молодежной политики в муниципальном образовании "Городской округ "Город Нарьян-Мар"</a:t>
                      </a:r>
                    </a:p>
                  </a:txBody>
                  <a:tcPr marT="34290" marB="34290" anchor="ctr">
                    <a:lnL w="12700" cap="flat" cmpd="sng" algn="ctr">
                      <a:solidFill>
                        <a:srgbClr val="055A5A"/>
                      </a:solidFill>
                      <a:prstDash val="solid"/>
                      <a:round/>
                      <a:headEnd type="none" w="med" len="med"/>
                      <a:tailEnd type="none" w="med" len="med"/>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dirty="0" smtClean="0">
                          <a:solidFill>
                            <a:srgbClr val="16786E"/>
                          </a:solidFill>
                          <a:latin typeface="Arial" pitchFamily="34" charset="0"/>
                          <a:cs typeface="Arial" pitchFamily="34" charset="0"/>
                        </a:rPr>
                        <a:t>1,0</a:t>
                      </a:r>
                    </a:p>
                  </a:txBody>
                  <a:tcPr marT="34290" marB="34290" anchor="ctr">
                    <a:lnL w="12700" cap="flat" cmpd="sng" algn="ctr">
                      <a:solidFill>
                        <a:srgbClr val="055A5A"/>
                      </a:solidFill>
                      <a:prstDash val="solid"/>
                      <a:round/>
                      <a:headEnd type="none" w="med" len="med"/>
                      <a:tailEnd type="none" w="med" len="med"/>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dirty="0" smtClean="0">
                          <a:solidFill>
                            <a:srgbClr val="16786E"/>
                          </a:solidFill>
                          <a:latin typeface="Arial" pitchFamily="34" charset="0"/>
                          <a:cs typeface="Arial" pitchFamily="34" charset="0"/>
                        </a:rPr>
                        <a:t>0,8</a:t>
                      </a:r>
                      <a:endParaRPr lang="ru-RU" sz="1200" b="1" dirty="0">
                        <a:solidFill>
                          <a:srgbClr val="16786E"/>
                        </a:solidFill>
                        <a:latin typeface="Arial" pitchFamily="34" charset="0"/>
                        <a:cs typeface="Arial" pitchFamily="34" charset="0"/>
                      </a:endParaRPr>
                    </a:p>
                  </a:txBody>
                  <a:tcPr marT="34290" marB="34290" anchor="ctr">
                    <a:lnL w="12700" cap="flat" cmpd="sng" algn="ctr">
                      <a:solidFill>
                        <a:srgbClr val="055A5A"/>
                      </a:solidFill>
                      <a:prstDash val="solid"/>
                      <a:round/>
                      <a:headEnd type="none" w="med" len="med"/>
                      <a:tailEnd type="none" w="med" len="med"/>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dirty="0" smtClean="0">
                          <a:solidFill>
                            <a:srgbClr val="16786E"/>
                          </a:solidFill>
                          <a:latin typeface="Arial" pitchFamily="34" charset="0"/>
                          <a:cs typeface="Arial" pitchFamily="34" charset="0"/>
                        </a:rPr>
                        <a:t>80,0</a:t>
                      </a:r>
                      <a:endParaRPr lang="en-US" sz="1200" b="1" dirty="0" smtClean="0">
                        <a:solidFill>
                          <a:srgbClr val="16786E"/>
                        </a:solidFill>
                        <a:latin typeface="Arial" pitchFamily="34" charset="0"/>
                        <a:cs typeface="Arial" pitchFamily="34" charset="0"/>
                      </a:endParaRPr>
                    </a:p>
                  </a:txBody>
                  <a:tcPr marT="34290" marB="34290" anchor="ctr">
                    <a:lnL w="12700" cap="flat" cmpd="sng" algn="ctr">
                      <a:solidFill>
                        <a:srgbClr val="055A5A"/>
                      </a:solidFill>
                      <a:prstDash val="solid"/>
                      <a:round/>
                      <a:headEnd type="none" w="med" len="med"/>
                      <a:tailEnd type="none" w="med" len="med"/>
                    </a:lnL>
                    <a:lnR w="12700" cmpd="sng">
                      <a:noFill/>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33747">
                <a:tc>
                  <a:txBody>
                    <a:bodyPr/>
                    <a:lstStyle/>
                    <a:p>
                      <a:pPr algn="ctr"/>
                      <a:r>
                        <a:rPr lang="ru-RU" sz="900" b="1" dirty="0" smtClean="0">
                          <a:solidFill>
                            <a:srgbClr val="16786E"/>
                          </a:solidFill>
                          <a:latin typeface="Arial" pitchFamily="34" charset="0"/>
                          <a:cs typeface="Arial" pitchFamily="34" charset="0"/>
                        </a:rPr>
                        <a:t>2.</a:t>
                      </a:r>
                      <a:endParaRPr lang="ru-RU" sz="900" b="1" dirty="0">
                        <a:solidFill>
                          <a:srgbClr val="16786E"/>
                        </a:solidFill>
                        <a:latin typeface="Arial" pitchFamily="34" charset="0"/>
                        <a:cs typeface="Arial" pitchFamily="34" charset="0"/>
                      </a:endParaRPr>
                    </a:p>
                  </a:txBody>
                  <a:tcPr marT="34290" marB="34290" anchor="ctr">
                    <a:lnL w="12700" cmpd="sng">
                      <a:noFill/>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cap="none" normalizeH="0" baseline="0" dirty="0" smtClean="0">
                          <a:ln>
                            <a:noFill/>
                          </a:ln>
                          <a:solidFill>
                            <a:srgbClr val="16786E"/>
                          </a:solidFill>
                          <a:effectLst/>
                          <a:latin typeface="Arial" pitchFamily="34" charset="0"/>
                          <a:cs typeface="Arial" pitchFamily="34" charset="0"/>
                        </a:rPr>
                        <a:t>МП "Совершенствование и развитие муниципального управления в муниципальном образовании "Городской округ "Город Нарьян-Мар"</a:t>
                      </a:r>
                    </a:p>
                  </a:txBody>
                  <a:tcPr marT="34290" marB="34290" anchor="ctr">
                    <a:lnL w="12700" cap="flat" cmpd="sng" algn="ctr">
                      <a:solidFill>
                        <a:srgbClr val="055A5A"/>
                      </a:solidFill>
                      <a:prstDash val="solid"/>
                      <a:round/>
                      <a:headEnd type="none" w="med" len="med"/>
                      <a:tailEnd type="none" w="med" len="med"/>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dirty="0" smtClean="0">
                          <a:solidFill>
                            <a:srgbClr val="16786E"/>
                          </a:solidFill>
                          <a:latin typeface="Arial" pitchFamily="34" charset="0"/>
                          <a:cs typeface="Arial" pitchFamily="34" charset="0"/>
                        </a:rPr>
                        <a:t>384,1</a:t>
                      </a:r>
                      <a:endParaRPr lang="ru-RU" sz="1200" b="1" dirty="0">
                        <a:solidFill>
                          <a:srgbClr val="16786E"/>
                        </a:solidFill>
                        <a:latin typeface="Arial" pitchFamily="34" charset="0"/>
                        <a:cs typeface="Arial" pitchFamily="34" charset="0"/>
                      </a:endParaRPr>
                    </a:p>
                  </a:txBody>
                  <a:tcPr marT="34290" marB="34290" anchor="ctr">
                    <a:lnL w="12700" cap="flat" cmpd="sng" algn="ctr">
                      <a:solidFill>
                        <a:srgbClr val="055A5A"/>
                      </a:solidFill>
                      <a:prstDash val="solid"/>
                      <a:round/>
                      <a:headEnd type="none" w="med" len="med"/>
                      <a:tailEnd type="none" w="med" len="med"/>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dirty="0" smtClean="0">
                          <a:solidFill>
                            <a:srgbClr val="16786E"/>
                          </a:solidFill>
                          <a:latin typeface="Arial" pitchFamily="34" charset="0"/>
                          <a:cs typeface="Arial" pitchFamily="34" charset="0"/>
                        </a:rPr>
                        <a:t>377,6</a:t>
                      </a:r>
                      <a:endParaRPr lang="ru-RU" sz="1200" b="1" dirty="0">
                        <a:solidFill>
                          <a:srgbClr val="16786E"/>
                        </a:solidFill>
                        <a:latin typeface="Arial" pitchFamily="34" charset="0"/>
                        <a:cs typeface="Arial" pitchFamily="34" charset="0"/>
                      </a:endParaRPr>
                    </a:p>
                  </a:txBody>
                  <a:tcPr marT="34290" marB="34290" anchor="ctr">
                    <a:lnL w="12700" cap="flat" cmpd="sng" algn="ctr">
                      <a:solidFill>
                        <a:srgbClr val="055A5A"/>
                      </a:solidFill>
                      <a:prstDash val="solid"/>
                      <a:round/>
                      <a:headEnd type="none" w="med" len="med"/>
                      <a:tailEnd type="none" w="med" len="med"/>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dirty="0" smtClean="0">
                          <a:solidFill>
                            <a:srgbClr val="16786E"/>
                          </a:solidFill>
                          <a:latin typeface="Arial" pitchFamily="34" charset="0"/>
                          <a:cs typeface="Arial" pitchFamily="34" charset="0"/>
                        </a:rPr>
                        <a:t>98,3</a:t>
                      </a:r>
                      <a:endParaRPr lang="ru-RU" sz="1200" b="1" dirty="0">
                        <a:solidFill>
                          <a:srgbClr val="16786E"/>
                        </a:solidFill>
                        <a:latin typeface="Arial" pitchFamily="34" charset="0"/>
                        <a:cs typeface="Arial" pitchFamily="34" charset="0"/>
                      </a:endParaRPr>
                    </a:p>
                  </a:txBody>
                  <a:tcPr marT="34290" marB="34290" anchor="ctr">
                    <a:lnL w="12700" cap="flat" cmpd="sng" algn="ctr">
                      <a:solidFill>
                        <a:srgbClr val="055A5A"/>
                      </a:solidFill>
                      <a:prstDash val="solid"/>
                      <a:round/>
                      <a:headEnd type="none" w="med" len="med"/>
                      <a:tailEnd type="none" w="med" len="med"/>
                    </a:lnL>
                    <a:lnR w="12700" cmpd="sng">
                      <a:noFill/>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440598">
                <a:tc>
                  <a:txBody>
                    <a:bodyPr/>
                    <a:lstStyle/>
                    <a:p>
                      <a:pPr algn="ctr"/>
                      <a:r>
                        <a:rPr lang="ru-RU" sz="900" b="1" dirty="0" smtClean="0">
                          <a:solidFill>
                            <a:srgbClr val="16786E"/>
                          </a:solidFill>
                          <a:latin typeface="Arial" pitchFamily="34" charset="0"/>
                          <a:cs typeface="Arial" pitchFamily="34" charset="0"/>
                        </a:rPr>
                        <a:t>3.</a:t>
                      </a:r>
                      <a:endParaRPr lang="ru-RU" sz="900" b="1" dirty="0">
                        <a:solidFill>
                          <a:srgbClr val="16786E"/>
                        </a:solidFill>
                        <a:latin typeface="Arial" pitchFamily="34" charset="0"/>
                        <a:cs typeface="Arial" pitchFamily="34" charset="0"/>
                      </a:endParaRPr>
                    </a:p>
                  </a:txBody>
                  <a:tcPr marT="34290" marB="34290" anchor="ctr">
                    <a:lnL w="12700" cmpd="sng">
                      <a:noFill/>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cap="none" normalizeH="0" baseline="0" dirty="0" smtClean="0">
                          <a:ln>
                            <a:noFill/>
                          </a:ln>
                          <a:solidFill>
                            <a:srgbClr val="16786E"/>
                          </a:solidFill>
                          <a:effectLst/>
                          <a:latin typeface="Arial" pitchFamily="34" charset="0"/>
                          <a:cs typeface="Arial" pitchFamily="34" charset="0"/>
                        </a:rPr>
                        <a:t>МП "Развитие предпринимательства в муниципальном образовании "Городской округ "Город Нарьян-Мар"</a:t>
                      </a:r>
                    </a:p>
                  </a:txBody>
                  <a:tcPr marT="34290" marB="34290" anchor="ctr">
                    <a:lnL w="12700" cap="flat" cmpd="sng" algn="ctr">
                      <a:solidFill>
                        <a:srgbClr val="055A5A"/>
                      </a:solidFill>
                      <a:prstDash val="solid"/>
                      <a:round/>
                      <a:headEnd type="none" w="med" len="med"/>
                      <a:tailEnd type="none" w="med" len="med"/>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dirty="0" smtClean="0">
                          <a:solidFill>
                            <a:srgbClr val="16786E"/>
                          </a:solidFill>
                          <a:latin typeface="Arial" pitchFamily="34" charset="0"/>
                          <a:cs typeface="Arial" pitchFamily="34" charset="0"/>
                        </a:rPr>
                        <a:t>4,6</a:t>
                      </a:r>
                      <a:endParaRPr lang="ru-RU" sz="1200" b="1" dirty="0">
                        <a:solidFill>
                          <a:srgbClr val="16786E"/>
                        </a:solidFill>
                        <a:latin typeface="Arial" pitchFamily="34" charset="0"/>
                        <a:cs typeface="Arial" pitchFamily="34" charset="0"/>
                      </a:endParaRPr>
                    </a:p>
                  </a:txBody>
                  <a:tcPr marT="34290" marB="34290" anchor="ctr">
                    <a:lnL w="12700" cap="flat" cmpd="sng" algn="ctr">
                      <a:solidFill>
                        <a:srgbClr val="055A5A"/>
                      </a:solidFill>
                      <a:prstDash val="solid"/>
                      <a:round/>
                      <a:headEnd type="none" w="med" len="med"/>
                      <a:tailEnd type="none" w="med" len="med"/>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dirty="0" smtClean="0">
                          <a:solidFill>
                            <a:srgbClr val="16786E"/>
                          </a:solidFill>
                          <a:latin typeface="Arial" pitchFamily="34" charset="0"/>
                          <a:cs typeface="Arial" pitchFamily="34" charset="0"/>
                        </a:rPr>
                        <a:t>4,6</a:t>
                      </a:r>
                      <a:endParaRPr lang="ru-RU" sz="1200" b="1" dirty="0">
                        <a:solidFill>
                          <a:srgbClr val="16786E"/>
                        </a:solidFill>
                        <a:latin typeface="Arial" pitchFamily="34" charset="0"/>
                        <a:cs typeface="Arial" pitchFamily="34" charset="0"/>
                      </a:endParaRPr>
                    </a:p>
                  </a:txBody>
                  <a:tcPr marT="34290" marB="34290" anchor="ctr">
                    <a:lnL w="12700" cap="flat" cmpd="sng" algn="ctr">
                      <a:solidFill>
                        <a:srgbClr val="055A5A"/>
                      </a:solidFill>
                      <a:prstDash val="solid"/>
                      <a:round/>
                      <a:headEnd type="none" w="med" len="med"/>
                      <a:tailEnd type="none" w="med" len="med"/>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dirty="0" smtClean="0">
                          <a:solidFill>
                            <a:srgbClr val="16786E"/>
                          </a:solidFill>
                          <a:latin typeface="Arial" pitchFamily="34" charset="0"/>
                          <a:cs typeface="Arial" pitchFamily="34" charset="0"/>
                        </a:rPr>
                        <a:t>100,0</a:t>
                      </a:r>
                      <a:endParaRPr lang="ru-RU" sz="1200" b="1" dirty="0">
                        <a:solidFill>
                          <a:srgbClr val="16786E"/>
                        </a:solidFill>
                        <a:latin typeface="Arial" pitchFamily="34" charset="0"/>
                        <a:cs typeface="Arial" pitchFamily="34" charset="0"/>
                      </a:endParaRPr>
                    </a:p>
                  </a:txBody>
                  <a:tcPr marT="34290" marB="34290" anchor="ctr">
                    <a:lnL w="12700" cap="flat" cmpd="sng" algn="ctr">
                      <a:solidFill>
                        <a:srgbClr val="055A5A"/>
                      </a:solidFill>
                      <a:prstDash val="solid"/>
                      <a:round/>
                      <a:headEnd type="none" w="med" len="med"/>
                      <a:tailEnd type="none" w="med" len="med"/>
                    </a:lnL>
                    <a:lnR w="12700" cmpd="sng">
                      <a:noFill/>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421799">
                <a:tc>
                  <a:txBody>
                    <a:bodyPr/>
                    <a:lstStyle/>
                    <a:p>
                      <a:pPr algn="ctr"/>
                      <a:r>
                        <a:rPr lang="ru-RU" sz="900" b="1" dirty="0" smtClean="0">
                          <a:solidFill>
                            <a:srgbClr val="16786E"/>
                          </a:solidFill>
                          <a:latin typeface="Arial" pitchFamily="34" charset="0"/>
                          <a:cs typeface="Arial" pitchFamily="34" charset="0"/>
                        </a:rPr>
                        <a:t>4.</a:t>
                      </a:r>
                      <a:endParaRPr lang="ru-RU" sz="900" b="1" dirty="0">
                        <a:solidFill>
                          <a:srgbClr val="16786E"/>
                        </a:solidFill>
                        <a:latin typeface="Arial" pitchFamily="34" charset="0"/>
                        <a:cs typeface="Arial" pitchFamily="34" charset="0"/>
                      </a:endParaRPr>
                    </a:p>
                  </a:txBody>
                  <a:tcPr marT="34290" marB="34290" anchor="ctr">
                    <a:lnL w="12700" cmpd="sng">
                      <a:noFill/>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cap="none" normalizeH="0" baseline="0" dirty="0" smtClean="0">
                          <a:ln>
                            <a:noFill/>
                          </a:ln>
                          <a:solidFill>
                            <a:srgbClr val="16786E"/>
                          </a:solidFill>
                          <a:effectLst/>
                          <a:latin typeface="Arial" pitchFamily="34" charset="0"/>
                          <a:cs typeface="Arial" pitchFamily="34" charset="0"/>
                        </a:rPr>
                        <a:t>МП "Развитие институтов гражданского общества в муниципальном образовании "Городской округ "Город Нарьян-Мар"</a:t>
                      </a:r>
                    </a:p>
                  </a:txBody>
                  <a:tcPr marT="34290" marB="34290" anchor="ctr">
                    <a:lnL w="12700" cap="flat" cmpd="sng" algn="ctr">
                      <a:solidFill>
                        <a:srgbClr val="055A5A"/>
                      </a:solidFill>
                      <a:prstDash val="solid"/>
                      <a:round/>
                      <a:headEnd type="none" w="med" len="med"/>
                      <a:tailEnd type="none" w="med" len="med"/>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dirty="0" smtClean="0">
                          <a:solidFill>
                            <a:srgbClr val="16786E"/>
                          </a:solidFill>
                          <a:latin typeface="Arial" pitchFamily="34" charset="0"/>
                          <a:cs typeface="Arial" pitchFamily="34" charset="0"/>
                        </a:rPr>
                        <a:t>2,5</a:t>
                      </a:r>
                      <a:endParaRPr lang="ru-RU" sz="1200" b="1" dirty="0">
                        <a:solidFill>
                          <a:srgbClr val="16786E"/>
                        </a:solidFill>
                        <a:latin typeface="Arial" pitchFamily="34" charset="0"/>
                        <a:cs typeface="Arial" pitchFamily="34" charset="0"/>
                      </a:endParaRPr>
                    </a:p>
                  </a:txBody>
                  <a:tcPr marT="34290" marB="34290" anchor="ctr">
                    <a:lnL w="12700" cap="flat" cmpd="sng" algn="ctr">
                      <a:solidFill>
                        <a:srgbClr val="055A5A"/>
                      </a:solidFill>
                      <a:prstDash val="solid"/>
                      <a:round/>
                      <a:headEnd type="none" w="med" len="med"/>
                      <a:tailEnd type="none" w="med" len="med"/>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dirty="0" smtClean="0">
                          <a:solidFill>
                            <a:srgbClr val="16786E"/>
                          </a:solidFill>
                          <a:latin typeface="Arial" pitchFamily="34" charset="0"/>
                          <a:cs typeface="Arial" pitchFamily="34" charset="0"/>
                        </a:rPr>
                        <a:t>2,5</a:t>
                      </a:r>
                      <a:endParaRPr lang="ru-RU" sz="1200" b="1" dirty="0">
                        <a:solidFill>
                          <a:srgbClr val="16786E"/>
                        </a:solidFill>
                        <a:latin typeface="Arial" pitchFamily="34" charset="0"/>
                        <a:cs typeface="Arial" pitchFamily="34" charset="0"/>
                      </a:endParaRPr>
                    </a:p>
                  </a:txBody>
                  <a:tcPr marT="34290" marB="34290" anchor="ctr">
                    <a:lnL w="12700" cap="flat" cmpd="sng" algn="ctr">
                      <a:solidFill>
                        <a:srgbClr val="055A5A"/>
                      </a:solidFill>
                      <a:prstDash val="solid"/>
                      <a:round/>
                      <a:headEnd type="none" w="med" len="med"/>
                      <a:tailEnd type="none" w="med" len="med"/>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dirty="0" smtClean="0">
                          <a:solidFill>
                            <a:srgbClr val="16786E"/>
                          </a:solidFill>
                          <a:latin typeface="Arial" pitchFamily="34" charset="0"/>
                          <a:cs typeface="Arial" pitchFamily="34" charset="0"/>
                        </a:rPr>
                        <a:t>100,0</a:t>
                      </a:r>
                      <a:endParaRPr lang="ru-RU" sz="1200" b="1" dirty="0">
                        <a:solidFill>
                          <a:srgbClr val="16786E"/>
                        </a:solidFill>
                        <a:latin typeface="Arial" pitchFamily="34" charset="0"/>
                        <a:cs typeface="Arial" pitchFamily="34" charset="0"/>
                      </a:endParaRPr>
                    </a:p>
                  </a:txBody>
                  <a:tcPr marT="34290" marB="34290" anchor="ctr">
                    <a:lnL w="12700" cap="flat" cmpd="sng" algn="ctr">
                      <a:solidFill>
                        <a:srgbClr val="055A5A"/>
                      </a:solidFill>
                      <a:prstDash val="solid"/>
                      <a:round/>
                      <a:headEnd type="none" w="med" len="med"/>
                      <a:tailEnd type="none" w="med" len="med"/>
                    </a:lnL>
                    <a:lnR w="12700" cmpd="sng">
                      <a:noFill/>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504056">
                <a:tc>
                  <a:txBody>
                    <a:bodyPr/>
                    <a:lstStyle/>
                    <a:p>
                      <a:pPr algn="ctr"/>
                      <a:r>
                        <a:rPr lang="ru-RU" sz="900" b="1" dirty="0" smtClean="0">
                          <a:solidFill>
                            <a:srgbClr val="16786E"/>
                          </a:solidFill>
                          <a:latin typeface="Arial" pitchFamily="34" charset="0"/>
                          <a:cs typeface="Arial" pitchFamily="34" charset="0"/>
                        </a:rPr>
                        <a:t>5.</a:t>
                      </a:r>
                      <a:endParaRPr lang="ru-RU" sz="900" b="1" dirty="0">
                        <a:solidFill>
                          <a:srgbClr val="16786E"/>
                        </a:solidFill>
                        <a:latin typeface="Arial" pitchFamily="34" charset="0"/>
                        <a:cs typeface="Arial" pitchFamily="34" charset="0"/>
                      </a:endParaRPr>
                    </a:p>
                  </a:txBody>
                  <a:tcPr marT="34290" marB="34290" anchor="ctr">
                    <a:lnL w="12700" cmpd="sng">
                      <a:noFill/>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cap="none" normalizeH="0" baseline="0" dirty="0" smtClean="0">
                          <a:ln>
                            <a:noFill/>
                          </a:ln>
                          <a:solidFill>
                            <a:srgbClr val="16786E"/>
                          </a:solidFill>
                          <a:effectLst/>
                          <a:latin typeface="Arial" pitchFamily="34" charset="0"/>
                          <a:cs typeface="Arial" pitchFamily="34" charset="0"/>
                        </a:rPr>
                        <a:t>МП "Повышение уровня жизнеобеспечения и безопасности жизнедеятельности населения муниципального образования "Городской округ "Город Нарьян-Мар"</a:t>
                      </a:r>
                    </a:p>
                  </a:txBody>
                  <a:tcPr marT="34290" marB="34290" anchor="ctr">
                    <a:lnL w="12700" cap="flat" cmpd="sng" algn="ctr">
                      <a:solidFill>
                        <a:srgbClr val="055A5A"/>
                      </a:solidFill>
                      <a:prstDash val="solid"/>
                      <a:round/>
                      <a:headEnd type="none" w="med" len="med"/>
                      <a:tailEnd type="none" w="med" len="med"/>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dirty="0" smtClean="0">
                          <a:solidFill>
                            <a:srgbClr val="16786E"/>
                          </a:solidFill>
                          <a:latin typeface="Arial" pitchFamily="34" charset="0"/>
                          <a:cs typeface="Arial" pitchFamily="34" charset="0"/>
                        </a:rPr>
                        <a:t>708,4</a:t>
                      </a:r>
                      <a:endParaRPr lang="ru-RU" sz="1200" b="1" dirty="0">
                        <a:solidFill>
                          <a:srgbClr val="16786E"/>
                        </a:solidFill>
                        <a:latin typeface="Arial" pitchFamily="34" charset="0"/>
                        <a:cs typeface="Arial" pitchFamily="34" charset="0"/>
                      </a:endParaRPr>
                    </a:p>
                  </a:txBody>
                  <a:tcPr marT="34290" marB="34290" anchor="ctr">
                    <a:lnL w="12700" cap="flat" cmpd="sng" algn="ctr">
                      <a:solidFill>
                        <a:srgbClr val="055A5A"/>
                      </a:solidFill>
                      <a:prstDash val="solid"/>
                      <a:round/>
                      <a:headEnd type="none" w="med" len="med"/>
                      <a:tailEnd type="none" w="med" len="med"/>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dirty="0" smtClean="0">
                          <a:solidFill>
                            <a:srgbClr val="16786E"/>
                          </a:solidFill>
                          <a:latin typeface="Arial" pitchFamily="34" charset="0"/>
                          <a:cs typeface="Arial" pitchFamily="34" charset="0"/>
                        </a:rPr>
                        <a:t>592,9</a:t>
                      </a:r>
                      <a:endParaRPr lang="ru-RU" sz="1200" b="1" dirty="0">
                        <a:solidFill>
                          <a:srgbClr val="16786E"/>
                        </a:solidFill>
                        <a:latin typeface="Arial" pitchFamily="34" charset="0"/>
                        <a:cs typeface="Arial" pitchFamily="34" charset="0"/>
                      </a:endParaRPr>
                    </a:p>
                  </a:txBody>
                  <a:tcPr marT="34290" marB="34290" anchor="ctr">
                    <a:lnL w="12700" cap="flat" cmpd="sng" algn="ctr">
                      <a:solidFill>
                        <a:srgbClr val="055A5A"/>
                      </a:solidFill>
                      <a:prstDash val="solid"/>
                      <a:round/>
                      <a:headEnd type="none" w="med" len="med"/>
                      <a:tailEnd type="none" w="med" len="med"/>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dirty="0" smtClean="0">
                          <a:solidFill>
                            <a:srgbClr val="16786E"/>
                          </a:solidFill>
                          <a:latin typeface="Arial" pitchFamily="34" charset="0"/>
                          <a:cs typeface="Arial" pitchFamily="34" charset="0"/>
                        </a:rPr>
                        <a:t>83,7</a:t>
                      </a:r>
                      <a:endParaRPr lang="ru-RU" sz="1200" b="1" dirty="0">
                        <a:solidFill>
                          <a:srgbClr val="16786E"/>
                        </a:solidFill>
                        <a:latin typeface="Arial" pitchFamily="34" charset="0"/>
                        <a:cs typeface="Arial" pitchFamily="34" charset="0"/>
                      </a:endParaRPr>
                    </a:p>
                  </a:txBody>
                  <a:tcPr marT="34290" marB="34290" anchor="ctr">
                    <a:lnL w="12700" cap="flat" cmpd="sng" algn="ctr">
                      <a:solidFill>
                        <a:srgbClr val="055A5A"/>
                      </a:solidFill>
                      <a:prstDash val="solid"/>
                      <a:round/>
                      <a:headEnd type="none" w="med" len="med"/>
                      <a:tailEnd type="none" w="med" len="med"/>
                    </a:lnL>
                    <a:lnR w="12700" cmpd="sng">
                      <a:noFill/>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410324">
                <a:tc>
                  <a:txBody>
                    <a:bodyPr/>
                    <a:lstStyle/>
                    <a:p>
                      <a:pPr algn="ctr"/>
                      <a:r>
                        <a:rPr lang="ru-RU" sz="900" b="1" dirty="0" smtClean="0">
                          <a:solidFill>
                            <a:srgbClr val="16786E"/>
                          </a:solidFill>
                          <a:latin typeface="Arial" pitchFamily="34" charset="0"/>
                          <a:cs typeface="Arial" pitchFamily="34" charset="0"/>
                        </a:rPr>
                        <a:t>6.</a:t>
                      </a:r>
                      <a:endParaRPr lang="ru-RU" sz="900" b="1" dirty="0">
                        <a:solidFill>
                          <a:srgbClr val="16786E"/>
                        </a:solidFill>
                        <a:latin typeface="Arial" pitchFamily="34" charset="0"/>
                        <a:cs typeface="Arial" pitchFamily="34" charset="0"/>
                      </a:endParaRPr>
                    </a:p>
                  </a:txBody>
                  <a:tcPr marT="34290" marB="34290" anchor="ctr">
                    <a:lnL w="12700" cmpd="sng">
                      <a:noFill/>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ru-RU" sz="1000" b="0" dirty="0" smtClean="0">
                          <a:solidFill>
                            <a:srgbClr val="16786E"/>
                          </a:solidFill>
                          <a:latin typeface="Arial" pitchFamily="34" charset="0"/>
                          <a:cs typeface="Arial" pitchFamily="34" charset="0"/>
                        </a:rPr>
                        <a:t>МП "Формирование комфортной городской среды в муниципальном образовании "Городской округ "Город Нарьян-Мар"</a:t>
                      </a:r>
                    </a:p>
                  </a:txBody>
                  <a:tcPr marT="34290" marB="34290" anchor="ctr">
                    <a:lnL w="12700" cap="flat" cmpd="sng" algn="ctr">
                      <a:solidFill>
                        <a:srgbClr val="055A5A"/>
                      </a:solidFill>
                      <a:prstDash val="solid"/>
                      <a:round/>
                      <a:headEnd type="none" w="med" len="med"/>
                      <a:tailEnd type="none" w="med" len="med"/>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dirty="0" smtClean="0">
                          <a:solidFill>
                            <a:srgbClr val="16786E"/>
                          </a:solidFill>
                          <a:latin typeface="Arial" pitchFamily="34" charset="0"/>
                          <a:cs typeface="Arial" pitchFamily="34" charset="0"/>
                        </a:rPr>
                        <a:t>102,7</a:t>
                      </a:r>
                      <a:endParaRPr lang="ru-RU" sz="1200" b="1" dirty="0">
                        <a:solidFill>
                          <a:srgbClr val="16786E"/>
                        </a:solidFill>
                        <a:latin typeface="Arial" pitchFamily="34" charset="0"/>
                        <a:cs typeface="Arial" pitchFamily="34" charset="0"/>
                      </a:endParaRPr>
                    </a:p>
                  </a:txBody>
                  <a:tcPr marT="34290" marB="34290" anchor="ctr">
                    <a:lnL w="12700" cap="flat" cmpd="sng" algn="ctr">
                      <a:solidFill>
                        <a:srgbClr val="055A5A"/>
                      </a:solidFill>
                      <a:prstDash val="solid"/>
                      <a:round/>
                      <a:headEnd type="none" w="med" len="med"/>
                      <a:tailEnd type="none" w="med" len="med"/>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dirty="0" smtClean="0">
                          <a:solidFill>
                            <a:srgbClr val="16786E"/>
                          </a:solidFill>
                          <a:latin typeface="Arial" pitchFamily="34" charset="0"/>
                          <a:cs typeface="Arial" pitchFamily="34" charset="0"/>
                        </a:rPr>
                        <a:t>88,2</a:t>
                      </a:r>
                      <a:endParaRPr lang="ru-RU" sz="1200" b="1" dirty="0">
                        <a:solidFill>
                          <a:srgbClr val="16786E"/>
                        </a:solidFill>
                        <a:latin typeface="Arial" pitchFamily="34" charset="0"/>
                        <a:cs typeface="Arial" pitchFamily="34" charset="0"/>
                      </a:endParaRPr>
                    </a:p>
                  </a:txBody>
                  <a:tcPr marT="34290" marB="34290" anchor="ctr">
                    <a:lnL w="12700" cap="flat" cmpd="sng" algn="ctr">
                      <a:solidFill>
                        <a:srgbClr val="055A5A"/>
                      </a:solidFill>
                      <a:prstDash val="solid"/>
                      <a:round/>
                      <a:headEnd type="none" w="med" len="med"/>
                      <a:tailEnd type="none" w="med" len="med"/>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dirty="0" smtClean="0">
                          <a:solidFill>
                            <a:srgbClr val="16786E"/>
                          </a:solidFill>
                          <a:latin typeface="Arial" pitchFamily="34" charset="0"/>
                          <a:cs typeface="Arial" pitchFamily="34" charset="0"/>
                        </a:rPr>
                        <a:t>85,9</a:t>
                      </a:r>
                      <a:endParaRPr lang="ru-RU" sz="1200" b="1" dirty="0">
                        <a:solidFill>
                          <a:srgbClr val="16786E"/>
                        </a:solidFill>
                        <a:latin typeface="Arial" pitchFamily="34" charset="0"/>
                        <a:cs typeface="Arial" pitchFamily="34" charset="0"/>
                      </a:endParaRPr>
                    </a:p>
                  </a:txBody>
                  <a:tcPr marT="34290" marB="34290" anchor="ctr">
                    <a:lnL w="12700" cap="flat" cmpd="sng" algn="ctr">
                      <a:solidFill>
                        <a:srgbClr val="055A5A"/>
                      </a:solidFill>
                      <a:prstDash val="solid"/>
                      <a:round/>
                      <a:headEnd type="none" w="med" len="med"/>
                      <a:tailEnd type="none" w="med" len="med"/>
                    </a:lnL>
                    <a:lnR w="12700" cmpd="sng">
                      <a:noFill/>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432048">
                <a:tc>
                  <a:txBody>
                    <a:bodyPr/>
                    <a:lstStyle/>
                    <a:p>
                      <a:pPr algn="ctr"/>
                      <a:r>
                        <a:rPr lang="ru-RU" sz="900" b="1" dirty="0" smtClean="0">
                          <a:solidFill>
                            <a:srgbClr val="16786E"/>
                          </a:solidFill>
                          <a:latin typeface="Arial" pitchFamily="34" charset="0"/>
                          <a:cs typeface="Arial" pitchFamily="34" charset="0"/>
                        </a:rPr>
                        <a:t>7.</a:t>
                      </a:r>
                      <a:endParaRPr lang="ru-RU" sz="900" b="1" dirty="0">
                        <a:solidFill>
                          <a:srgbClr val="16786E"/>
                        </a:solidFill>
                        <a:latin typeface="Arial" pitchFamily="34" charset="0"/>
                        <a:cs typeface="Arial" pitchFamily="34" charset="0"/>
                      </a:endParaRPr>
                    </a:p>
                  </a:txBody>
                  <a:tcPr marT="34290" marB="34290" anchor="ctr">
                    <a:lnL w="12700" cmpd="sng">
                      <a:noFill/>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cap="none" normalizeH="0" baseline="0" dirty="0" smtClean="0">
                          <a:ln>
                            <a:noFill/>
                          </a:ln>
                          <a:solidFill>
                            <a:srgbClr val="16786E"/>
                          </a:solidFill>
                          <a:effectLst/>
                          <a:latin typeface="Arial" pitchFamily="34" charset="0"/>
                          <a:cs typeface="Arial" pitchFamily="34" charset="0"/>
                        </a:rPr>
                        <a:t>МП "Поддержка отдельных категорий граждан муниципального образования "Городской округ "Город Нарьян-Мар"</a:t>
                      </a:r>
                    </a:p>
                  </a:txBody>
                  <a:tcPr marT="34290" marB="34290" anchor="ctr">
                    <a:lnL w="12700" cap="flat" cmpd="sng" algn="ctr">
                      <a:solidFill>
                        <a:srgbClr val="055A5A"/>
                      </a:solidFill>
                      <a:prstDash val="solid"/>
                      <a:round/>
                      <a:headEnd type="none" w="med" len="med"/>
                      <a:tailEnd type="none" w="med" len="med"/>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dirty="0" smtClean="0">
                          <a:solidFill>
                            <a:srgbClr val="16786E"/>
                          </a:solidFill>
                          <a:latin typeface="Arial" pitchFamily="34" charset="0"/>
                          <a:cs typeface="Arial" pitchFamily="34" charset="0"/>
                        </a:rPr>
                        <a:t>49,9</a:t>
                      </a:r>
                      <a:endParaRPr lang="ru-RU" sz="1200" b="1" dirty="0">
                        <a:solidFill>
                          <a:srgbClr val="16786E"/>
                        </a:solidFill>
                        <a:latin typeface="Arial" pitchFamily="34" charset="0"/>
                        <a:cs typeface="Arial" pitchFamily="34" charset="0"/>
                      </a:endParaRPr>
                    </a:p>
                  </a:txBody>
                  <a:tcPr marT="34290" marB="34290" anchor="ctr">
                    <a:lnL w="12700" cap="flat" cmpd="sng" algn="ctr">
                      <a:solidFill>
                        <a:srgbClr val="055A5A"/>
                      </a:solidFill>
                      <a:prstDash val="solid"/>
                      <a:round/>
                      <a:headEnd type="none" w="med" len="med"/>
                      <a:tailEnd type="none" w="med" len="med"/>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dirty="0" smtClean="0">
                          <a:solidFill>
                            <a:srgbClr val="16786E"/>
                          </a:solidFill>
                          <a:latin typeface="Arial" pitchFamily="34" charset="0"/>
                          <a:cs typeface="Arial" pitchFamily="34" charset="0"/>
                        </a:rPr>
                        <a:t>49,0</a:t>
                      </a:r>
                      <a:endParaRPr lang="ru-RU" sz="1200" b="1" dirty="0">
                        <a:solidFill>
                          <a:srgbClr val="16786E"/>
                        </a:solidFill>
                        <a:latin typeface="Arial" pitchFamily="34" charset="0"/>
                        <a:cs typeface="Arial" pitchFamily="34" charset="0"/>
                      </a:endParaRPr>
                    </a:p>
                  </a:txBody>
                  <a:tcPr marT="34290" marB="34290" anchor="ctr">
                    <a:lnL w="12700" cap="flat" cmpd="sng" algn="ctr">
                      <a:solidFill>
                        <a:srgbClr val="055A5A"/>
                      </a:solidFill>
                      <a:prstDash val="solid"/>
                      <a:round/>
                      <a:headEnd type="none" w="med" len="med"/>
                      <a:tailEnd type="none" w="med" len="med"/>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dirty="0" smtClean="0">
                          <a:solidFill>
                            <a:srgbClr val="16786E"/>
                          </a:solidFill>
                          <a:latin typeface="Arial" pitchFamily="34" charset="0"/>
                          <a:cs typeface="Arial" pitchFamily="34" charset="0"/>
                        </a:rPr>
                        <a:t>98,2</a:t>
                      </a:r>
                      <a:endParaRPr lang="ru-RU" sz="1200" b="1" dirty="0">
                        <a:solidFill>
                          <a:srgbClr val="16786E"/>
                        </a:solidFill>
                        <a:latin typeface="Arial" pitchFamily="34" charset="0"/>
                        <a:cs typeface="Arial" pitchFamily="34" charset="0"/>
                      </a:endParaRPr>
                    </a:p>
                  </a:txBody>
                  <a:tcPr marT="34290" marB="34290" anchor="ctr">
                    <a:lnL w="12700" cap="flat" cmpd="sng" algn="ctr">
                      <a:solidFill>
                        <a:srgbClr val="055A5A"/>
                      </a:solidFill>
                      <a:prstDash val="solid"/>
                      <a:round/>
                      <a:headEnd type="none" w="med" len="med"/>
                      <a:tailEnd type="none" w="med" len="med"/>
                    </a:lnL>
                    <a:lnR w="12700" cmpd="sng">
                      <a:noFill/>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365760">
                <a:tc>
                  <a:txBody>
                    <a:bodyPr/>
                    <a:lstStyle/>
                    <a:p>
                      <a:pPr algn="ctr"/>
                      <a:r>
                        <a:rPr lang="ru-RU" sz="900" b="1" dirty="0" smtClean="0">
                          <a:solidFill>
                            <a:srgbClr val="16786E"/>
                          </a:solidFill>
                          <a:latin typeface="Arial" pitchFamily="34" charset="0"/>
                          <a:cs typeface="Arial" pitchFamily="34" charset="0"/>
                        </a:rPr>
                        <a:t>8.</a:t>
                      </a:r>
                      <a:endParaRPr lang="ru-RU" sz="900" b="1" dirty="0">
                        <a:solidFill>
                          <a:srgbClr val="16786E"/>
                        </a:solidFill>
                        <a:latin typeface="Arial" pitchFamily="34" charset="0"/>
                        <a:cs typeface="Arial" pitchFamily="34" charset="0"/>
                      </a:endParaRPr>
                    </a:p>
                  </a:txBody>
                  <a:tcPr marT="34290" marB="34290" anchor="ctr">
                    <a:lnL w="12700" cmpd="sng">
                      <a:noFill/>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ru-RU" sz="1000" b="0" i="0" dirty="0" smtClean="0">
                          <a:solidFill>
                            <a:srgbClr val="16786E"/>
                          </a:solidFill>
                          <a:latin typeface="Arial" pitchFamily="34" charset="0"/>
                          <a:cs typeface="Arial" pitchFamily="34" charset="0"/>
                        </a:rPr>
                        <a:t>МП "Повышение качества водоснабжения муниципального образования "Городской округ "Город Нарьян-Мар"</a:t>
                      </a:r>
                    </a:p>
                  </a:txBody>
                  <a:tcPr marT="34290" marB="34290" anchor="ctr">
                    <a:lnL w="12700" cap="flat" cmpd="sng" algn="ctr">
                      <a:solidFill>
                        <a:srgbClr val="055A5A"/>
                      </a:solidFill>
                      <a:prstDash val="solid"/>
                      <a:round/>
                      <a:headEnd type="none" w="med" len="med"/>
                      <a:tailEnd type="none" w="med" len="med"/>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dirty="0" smtClean="0">
                          <a:solidFill>
                            <a:srgbClr val="16786E"/>
                          </a:solidFill>
                          <a:latin typeface="Arial" pitchFamily="34" charset="0"/>
                          <a:cs typeface="Arial" pitchFamily="34" charset="0"/>
                        </a:rPr>
                        <a:t>143,0</a:t>
                      </a:r>
                      <a:endParaRPr lang="ru-RU" sz="1200" b="1" dirty="0">
                        <a:solidFill>
                          <a:srgbClr val="16786E"/>
                        </a:solidFill>
                        <a:latin typeface="Arial" pitchFamily="34" charset="0"/>
                        <a:cs typeface="Arial" pitchFamily="34" charset="0"/>
                      </a:endParaRPr>
                    </a:p>
                  </a:txBody>
                  <a:tcPr marT="34290" marB="34290" anchor="ctr">
                    <a:lnL w="12700" cap="flat" cmpd="sng" algn="ctr">
                      <a:solidFill>
                        <a:srgbClr val="055A5A"/>
                      </a:solidFill>
                      <a:prstDash val="solid"/>
                      <a:round/>
                      <a:headEnd type="none" w="med" len="med"/>
                      <a:tailEnd type="none" w="med" len="med"/>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dirty="0" smtClean="0">
                          <a:solidFill>
                            <a:srgbClr val="16786E"/>
                          </a:solidFill>
                          <a:latin typeface="Arial" pitchFamily="34" charset="0"/>
                          <a:cs typeface="Arial" pitchFamily="34" charset="0"/>
                        </a:rPr>
                        <a:t>139,2</a:t>
                      </a:r>
                      <a:endParaRPr lang="ru-RU" sz="1200" b="1" dirty="0">
                        <a:solidFill>
                          <a:srgbClr val="16786E"/>
                        </a:solidFill>
                        <a:latin typeface="Arial" pitchFamily="34" charset="0"/>
                        <a:cs typeface="Arial" pitchFamily="34" charset="0"/>
                      </a:endParaRPr>
                    </a:p>
                  </a:txBody>
                  <a:tcPr marT="34290" marB="34290" anchor="ctr">
                    <a:lnL w="12700" cap="flat" cmpd="sng" algn="ctr">
                      <a:solidFill>
                        <a:srgbClr val="055A5A"/>
                      </a:solidFill>
                      <a:prstDash val="solid"/>
                      <a:round/>
                      <a:headEnd type="none" w="med" len="med"/>
                      <a:tailEnd type="none" w="med" len="med"/>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dirty="0" smtClean="0">
                          <a:solidFill>
                            <a:srgbClr val="16786E"/>
                          </a:solidFill>
                          <a:latin typeface="Arial" pitchFamily="34" charset="0"/>
                          <a:cs typeface="Arial" pitchFamily="34" charset="0"/>
                        </a:rPr>
                        <a:t>97,3</a:t>
                      </a:r>
                      <a:endParaRPr lang="ru-RU" sz="1200" b="1" dirty="0">
                        <a:solidFill>
                          <a:srgbClr val="16786E"/>
                        </a:solidFill>
                        <a:latin typeface="Arial" pitchFamily="34" charset="0"/>
                        <a:cs typeface="Arial" pitchFamily="34" charset="0"/>
                      </a:endParaRPr>
                    </a:p>
                  </a:txBody>
                  <a:tcPr marT="34290" marB="34290" anchor="ctr">
                    <a:lnL w="12700" cap="flat" cmpd="sng" algn="ctr">
                      <a:solidFill>
                        <a:srgbClr val="055A5A"/>
                      </a:solidFill>
                      <a:prstDash val="solid"/>
                      <a:round/>
                      <a:headEnd type="none" w="med" len="med"/>
                      <a:tailEnd type="none" w="med" len="med"/>
                    </a:lnL>
                    <a:lnR w="12700" cmpd="sng">
                      <a:noFill/>
                    </a:lnR>
                    <a:lnT w="12700" cap="flat" cmpd="sng" algn="ctr">
                      <a:solidFill>
                        <a:srgbClr val="055A5A"/>
                      </a:solidFill>
                      <a:prstDash val="solid"/>
                      <a:round/>
                      <a:headEnd type="none" w="med" len="med"/>
                      <a:tailEnd type="none" w="med" len="med"/>
                    </a:lnT>
                    <a:lnB w="12700" cap="flat" cmpd="sng" algn="ctr">
                      <a:solidFill>
                        <a:srgbClr val="055A5A"/>
                      </a:solidFill>
                      <a:prstDash val="solid"/>
                      <a:round/>
                      <a:headEnd type="none" w="med" len="med"/>
                      <a:tailEnd type="none" w="med" len="med"/>
                    </a:lnB>
                    <a:lnTlToBr w="12700" cmpd="sng">
                      <a:noFill/>
                      <a:prstDash val="solid"/>
                    </a:lnTlToBr>
                    <a:lnBlToTr w="12700" cmpd="sng">
                      <a:noFill/>
                      <a:prstDash val="solid"/>
                    </a:lnBlToTr>
                    <a:noFill/>
                  </a:tcPr>
                </a:tc>
              </a:tr>
              <a:tr h="365760">
                <a:tc>
                  <a:txBody>
                    <a:bodyPr/>
                    <a:lstStyle/>
                    <a:p>
                      <a:pPr algn="ctr"/>
                      <a:endParaRPr lang="ru-RU" sz="900" b="1" dirty="0">
                        <a:solidFill>
                          <a:srgbClr val="16786E"/>
                        </a:solidFill>
                        <a:latin typeface="Arial" pitchFamily="34" charset="0"/>
                        <a:cs typeface="Arial" pitchFamily="34" charset="0"/>
                      </a:endParaRPr>
                    </a:p>
                  </a:txBody>
                  <a:tcPr marT="34290" marB="34290" anchor="ctr">
                    <a:lnL w="12700" cmpd="sng">
                      <a:noFill/>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ru-RU" sz="1200" b="1" i="0" dirty="0" smtClean="0">
                          <a:solidFill>
                            <a:srgbClr val="16786E"/>
                          </a:solidFill>
                          <a:latin typeface="Arial" pitchFamily="34" charset="0"/>
                          <a:cs typeface="Arial" pitchFamily="34" charset="0"/>
                        </a:rPr>
                        <a:t>ВСЕГО ПРОГРАММНЫЕ РАСХОДЫ:</a:t>
                      </a:r>
                    </a:p>
                  </a:txBody>
                  <a:tcPr marT="34290" marB="34290" anchor="ctr">
                    <a:lnL w="12700" cap="flat" cmpd="sng" algn="ctr">
                      <a:solidFill>
                        <a:srgbClr val="055A5A"/>
                      </a:solidFill>
                      <a:prstDash val="solid"/>
                      <a:round/>
                      <a:headEnd type="none" w="med" len="med"/>
                      <a:tailEnd type="none" w="med" len="med"/>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ru-RU" sz="1200" b="1" u="sng" dirty="0" smtClean="0">
                          <a:solidFill>
                            <a:srgbClr val="16786E"/>
                          </a:solidFill>
                          <a:latin typeface="Arial" pitchFamily="34" charset="0"/>
                          <a:cs typeface="Arial" pitchFamily="34" charset="0"/>
                        </a:rPr>
                        <a:t>1 396,2</a:t>
                      </a:r>
                      <a:endParaRPr lang="ru-RU" sz="1200" b="1" u="sng" dirty="0">
                        <a:solidFill>
                          <a:srgbClr val="16786E"/>
                        </a:solidFill>
                        <a:latin typeface="Arial" pitchFamily="34" charset="0"/>
                        <a:cs typeface="Arial" pitchFamily="34" charset="0"/>
                      </a:endParaRPr>
                    </a:p>
                  </a:txBody>
                  <a:tcPr marT="34290" marB="34290" anchor="ctr">
                    <a:lnL w="12700" cap="flat" cmpd="sng" algn="ctr">
                      <a:solidFill>
                        <a:srgbClr val="055A5A"/>
                      </a:solidFill>
                      <a:prstDash val="solid"/>
                      <a:round/>
                      <a:headEnd type="none" w="med" len="med"/>
                      <a:tailEnd type="none" w="med" len="med"/>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ru-RU" sz="1200" b="1" u="sng" dirty="0" smtClean="0">
                          <a:solidFill>
                            <a:srgbClr val="16786E"/>
                          </a:solidFill>
                          <a:latin typeface="Arial" pitchFamily="34" charset="0"/>
                          <a:cs typeface="Arial" pitchFamily="34" charset="0"/>
                        </a:rPr>
                        <a:t>1 254,8</a:t>
                      </a:r>
                      <a:endParaRPr lang="ru-RU" sz="1200" b="1" u="sng" dirty="0">
                        <a:solidFill>
                          <a:srgbClr val="16786E"/>
                        </a:solidFill>
                        <a:latin typeface="Arial" pitchFamily="34" charset="0"/>
                        <a:cs typeface="Arial" pitchFamily="34" charset="0"/>
                      </a:endParaRPr>
                    </a:p>
                  </a:txBody>
                  <a:tcPr marT="34290" marB="34290" anchor="ctr">
                    <a:lnL w="12700" cap="flat" cmpd="sng" algn="ctr">
                      <a:solidFill>
                        <a:srgbClr val="055A5A"/>
                      </a:solidFill>
                      <a:prstDash val="solid"/>
                      <a:round/>
                      <a:headEnd type="none" w="med" len="med"/>
                      <a:tailEnd type="none" w="med" len="med"/>
                    </a:lnL>
                    <a:lnR w="12700" cap="flat" cmpd="sng" algn="ctr">
                      <a:solidFill>
                        <a:srgbClr val="055A5A"/>
                      </a:solidFill>
                      <a:prstDash val="solid"/>
                      <a:round/>
                      <a:headEnd type="none" w="med" len="med"/>
                      <a:tailEnd type="none" w="med" len="med"/>
                    </a:lnR>
                    <a:lnT w="12700" cap="flat" cmpd="sng" algn="ctr">
                      <a:solidFill>
                        <a:srgbClr val="055A5A"/>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ru-RU" sz="1200" b="1" u="sng" dirty="0" smtClean="0">
                          <a:solidFill>
                            <a:srgbClr val="16786E"/>
                          </a:solidFill>
                          <a:latin typeface="Arial" pitchFamily="34" charset="0"/>
                          <a:cs typeface="Arial" pitchFamily="34" charset="0"/>
                        </a:rPr>
                        <a:t>89,9</a:t>
                      </a:r>
                      <a:endParaRPr lang="ru-RU" sz="1200" b="1" u="sng" dirty="0">
                        <a:solidFill>
                          <a:srgbClr val="16786E"/>
                        </a:solidFill>
                        <a:latin typeface="Arial" pitchFamily="34" charset="0"/>
                        <a:cs typeface="Arial" pitchFamily="34" charset="0"/>
                      </a:endParaRPr>
                    </a:p>
                  </a:txBody>
                  <a:tcPr marT="34290" marB="34290" anchor="ctr">
                    <a:lnL w="12700" cap="flat" cmpd="sng" algn="ctr">
                      <a:solidFill>
                        <a:srgbClr val="055A5A"/>
                      </a:solidFill>
                      <a:prstDash val="solid"/>
                      <a:round/>
                      <a:headEnd type="none" w="med" len="med"/>
                      <a:tailEnd type="none" w="med" len="med"/>
                    </a:lnL>
                    <a:lnR w="12700" cmpd="sng">
                      <a:noFill/>
                    </a:lnR>
                    <a:lnT w="12700" cap="flat" cmpd="sng" algn="ctr">
                      <a:solidFill>
                        <a:srgbClr val="055A5A"/>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bl>
          </a:graphicData>
        </a:graphic>
      </p:graphicFrame>
      <p:sp>
        <p:nvSpPr>
          <p:cNvPr id="5" name="Номер слайда 4"/>
          <p:cNvSpPr>
            <a:spLocks noGrp="1"/>
          </p:cNvSpPr>
          <p:nvPr>
            <p:ph type="sldNum" sz="quarter" idx="12"/>
          </p:nvPr>
        </p:nvSpPr>
        <p:spPr>
          <a:xfrm>
            <a:off x="7010400" y="4869656"/>
            <a:ext cx="2133600" cy="273844"/>
          </a:xfrm>
        </p:spPr>
        <p:txBody>
          <a:bodyPr/>
          <a:lstStyle/>
          <a:p>
            <a:fld id="{B19B0651-EE4F-4900-A07F-96A6BFA9D0F0}" type="slidenum">
              <a:rPr lang="ru-RU" smtClean="0"/>
              <a:t>14</a:t>
            </a:fld>
            <a:endParaRPr lang="ru-RU" dirty="0"/>
          </a:p>
        </p:txBody>
      </p:sp>
    </p:spTree>
    <p:extLst>
      <p:ext uri="{BB962C8B-B14F-4D97-AF65-F5344CB8AC3E}">
        <p14:creationId xmlns:p14="http://schemas.microsoft.com/office/powerpoint/2010/main" val="27609392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
          <p:cNvSpPr txBox="1">
            <a:spLocks/>
          </p:cNvSpPr>
          <p:nvPr/>
        </p:nvSpPr>
        <p:spPr>
          <a:xfrm>
            <a:off x="2377147" y="-12605"/>
            <a:ext cx="6732241" cy="627533"/>
          </a:xfrm>
          <a:prstGeom prst="rect">
            <a:avLst/>
          </a:prstGeom>
          <a:noFill/>
        </p:spPr>
        <p:txBody>
          <a:bodyPr anchor="ctr"/>
          <a:lstStyle/>
          <a:p>
            <a:pPr marL="274320" indent="-274320" algn="ctr" fontAlgn="auto">
              <a:spcAft>
                <a:spcPts val="0"/>
              </a:spcAft>
              <a:defRPr/>
            </a:pPr>
            <a:r>
              <a:rPr lang="ru-RU" b="1" dirty="0" smtClean="0">
                <a:solidFill>
                  <a:srgbClr val="167373"/>
                </a:solidFill>
                <a:latin typeface="Arial" pitchFamily="34" charset="0"/>
                <a:cs typeface="Arial" pitchFamily="34" charset="0"/>
              </a:rPr>
              <a:t>Повышение </a:t>
            </a:r>
            <a:r>
              <a:rPr lang="ru-RU" b="1" dirty="0">
                <a:solidFill>
                  <a:srgbClr val="167373"/>
                </a:solidFill>
                <a:latin typeface="Arial" pitchFamily="34" charset="0"/>
                <a:cs typeface="Arial" pitchFamily="34" charset="0"/>
              </a:rPr>
              <a:t>уровня </a:t>
            </a:r>
            <a:r>
              <a:rPr lang="ru-RU" b="1" dirty="0" smtClean="0">
                <a:solidFill>
                  <a:srgbClr val="167373"/>
                </a:solidFill>
                <a:latin typeface="Arial" pitchFamily="34" charset="0"/>
                <a:cs typeface="Arial" pitchFamily="34" charset="0"/>
              </a:rPr>
              <a:t>жизнеобеспечения и безопасности жизнедеятельности </a:t>
            </a:r>
            <a:r>
              <a:rPr lang="ru-RU" b="1" dirty="0">
                <a:solidFill>
                  <a:srgbClr val="167373"/>
                </a:solidFill>
                <a:latin typeface="Arial" pitchFamily="34" charset="0"/>
                <a:cs typeface="Arial" pitchFamily="34" charset="0"/>
              </a:rPr>
              <a:t>населения </a:t>
            </a:r>
            <a:r>
              <a:rPr lang="ru-RU" b="1" dirty="0" smtClean="0">
                <a:solidFill>
                  <a:srgbClr val="167373"/>
                </a:solidFill>
                <a:latin typeface="Arial" pitchFamily="34" charset="0"/>
                <a:cs typeface="Arial" pitchFamily="34" charset="0"/>
              </a:rPr>
              <a:t>города Нарьян-Мар</a:t>
            </a:r>
          </a:p>
        </p:txBody>
      </p:sp>
      <p:sp>
        <p:nvSpPr>
          <p:cNvPr id="17" name="Выноска со стрелкой вниз 16"/>
          <p:cNvSpPr/>
          <p:nvPr/>
        </p:nvSpPr>
        <p:spPr>
          <a:xfrm>
            <a:off x="4860032" y="603518"/>
            <a:ext cx="2143891" cy="792088"/>
          </a:xfrm>
          <a:prstGeom prst="downArrowCallout">
            <a:avLst/>
          </a:prstGeom>
          <a:solidFill>
            <a:srgbClr val="16737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600" u="sng" dirty="0" smtClean="0">
                <a:solidFill>
                  <a:schemeClr val="bg1"/>
                </a:solidFill>
                <a:latin typeface="Arial" pitchFamily="34" charset="0"/>
                <a:cs typeface="Arial" pitchFamily="34" charset="0"/>
              </a:rPr>
              <a:t>Исполнено в 2023</a:t>
            </a:r>
          </a:p>
          <a:p>
            <a:pPr algn="ctr"/>
            <a:r>
              <a:rPr lang="ru-RU" sz="1600" b="1" dirty="0" smtClean="0">
                <a:solidFill>
                  <a:schemeClr val="bg1"/>
                </a:solidFill>
                <a:latin typeface="Arial" pitchFamily="34" charset="0"/>
                <a:cs typeface="Arial" pitchFamily="34" charset="0"/>
              </a:rPr>
              <a:t>592,9 млн </a:t>
            </a:r>
            <a:r>
              <a:rPr lang="ru-RU" sz="1600" b="1" dirty="0">
                <a:solidFill>
                  <a:schemeClr val="bg1"/>
                </a:solidFill>
                <a:latin typeface="Arial" pitchFamily="34" charset="0"/>
                <a:cs typeface="Arial" pitchFamily="34" charset="0"/>
              </a:rPr>
              <a:t>₽</a:t>
            </a:r>
            <a:endParaRPr lang="ru-RU" sz="1600" dirty="0">
              <a:solidFill>
                <a:schemeClr val="bg1"/>
              </a:solidFill>
              <a:latin typeface="Arial" pitchFamily="34" charset="0"/>
              <a:cs typeface="Arial" pitchFamily="34" charset="0"/>
            </a:endParaRPr>
          </a:p>
        </p:txBody>
      </p:sp>
      <p:graphicFrame>
        <p:nvGraphicFramePr>
          <p:cNvPr id="19" name="Таблица 18"/>
          <p:cNvGraphicFramePr>
            <a:graphicFrameLocks noGrp="1"/>
          </p:cNvGraphicFramePr>
          <p:nvPr>
            <p:extLst>
              <p:ext uri="{D42A27DB-BD31-4B8C-83A1-F6EECF244321}">
                <p14:modId xmlns:p14="http://schemas.microsoft.com/office/powerpoint/2010/main" val="327135088"/>
              </p:ext>
            </p:extLst>
          </p:nvPr>
        </p:nvGraphicFramePr>
        <p:xfrm>
          <a:off x="2465064" y="1395606"/>
          <a:ext cx="6678936" cy="3596259"/>
        </p:xfrm>
        <a:graphic>
          <a:graphicData uri="http://schemas.openxmlformats.org/drawingml/2006/table">
            <a:tbl>
              <a:tblPr firstRow="1" bandRow="1">
                <a:tableStyleId>{5C22544A-7EE6-4342-B048-85BDC9FD1C3A}</a:tableStyleId>
              </a:tblPr>
              <a:tblGrid>
                <a:gridCol w="2226312">
                  <a:extLst>
                    <a:ext uri="{9D8B030D-6E8A-4147-A177-3AD203B41FA5}">
                      <a16:colId xmlns:a16="http://schemas.microsoft.com/office/drawing/2014/main" xmlns="" val="20000"/>
                    </a:ext>
                  </a:extLst>
                </a:gridCol>
                <a:gridCol w="2226312">
                  <a:extLst>
                    <a:ext uri="{9D8B030D-6E8A-4147-A177-3AD203B41FA5}">
                      <a16:colId xmlns:a16="http://schemas.microsoft.com/office/drawing/2014/main" xmlns="" val="20001"/>
                    </a:ext>
                  </a:extLst>
                </a:gridCol>
                <a:gridCol w="2226312">
                  <a:extLst>
                    <a:ext uri="{9D8B030D-6E8A-4147-A177-3AD203B41FA5}">
                      <a16:colId xmlns:a16="http://schemas.microsoft.com/office/drawing/2014/main" xmlns="" val="20002"/>
                    </a:ext>
                  </a:extLst>
                </a:gridCol>
              </a:tblGrid>
              <a:tr h="281559">
                <a:tc gridSpan="3">
                  <a:txBody>
                    <a:bodyPr/>
                    <a:lstStyle/>
                    <a:p>
                      <a:pPr algn="ctr"/>
                      <a:r>
                        <a:rPr lang="ru-RU" sz="1200" b="0" dirty="0" smtClean="0">
                          <a:solidFill>
                            <a:srgbClr val="16786E"/>
                          </a:solidFill>
                          <a:latin typeface="Arial" pitchFamily="34" charset="0"/>
                          <a:cs typeface="Arial" pitchFamily="34" charset="0"/>
                        </a:rPr>
                        <a:t>Организация благоприятных и безопасных условий для проживания граждан</a:t>
                      </a:r>
                    </a:p>
                  </a:txBody>
                  <a:tcPr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dirty="0"/>
                    </a:p>
                  </a:txBody>
                  <a:tcPr/>
                </a:tc>
                <a:tc hMerge="1">
                  <a:txBody>
                    <a:bodyPr/>
                    <a:lstStyle/>
                    <a:p>
                      <a:endParaRPr lang="ru-RU" dirty="0"/>
                    </a:p>
                  </a:txBody>
                  <a:tcPr/>
                </a:tc>
                <a:extLst>
                  <a:ext uri="{0D108BD9-81ED-4DB2-BD59-A6C34878D82A}">
                    <a16:rowId xmlns:a16="http://schemas.microsoft.com/office/drawing/2014/main" xmlns="" val="10000"/>
                  </a:ext>
                </a:extLst>
              </a:tr>
              <a:tr h="241670">
                <a:tc>
                  <a:txBody>
                    <a:bodyPr/>
                    <a:lstStyle/>
                    <a:p>
                      <a:pPr algn="ctr"/>
                      <a:r>
                        <a:rPr lang="ru-RU" sz="1200" b="1" u="none" dirty="0" smtClean="0">
                          <a:solidFill>
                            <a:srgbClr val="16738C"/>
                          </a:solidFill>
                          <a:latin typeface="Arial" pitchFamily="34" charset="0"/>
                          <a:cs typeface="Arial" pitchFamily="34" charset="0"/>
                        </a:rPr>
                        <a:t>72,0</a:t>
                      </a:r>
                      <a:endParaRPr lang="ru-RU" sz="1200" b="1" u="none" dirty="0">
                        <a:solidFill>
                          <a:srgbClr val="16738C"/>
                        </a:solidFill>
                        <a:latin typeface="Arial" pitchFamily="34" charset="0"/>
                        <a:cs typeface="Arial" pitchFamily="34" charset="0"/>
                      </a:endParaRPr>
                    </a:p>
                  </a:txBody>
                  <a:tcPr marT="34290" marB="34290">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u="none" dirty="0" smtClean="0">
                          <a:solidFill>
                            <a:srgbClr val="16738C"/>
                          </a:solidFill>
                          <a:latin typeface="Arial" pitchFamily="34" charset="0"/>
                          <a:cs typeface="Arial" pitchFamily="34" charset="0"/>
                        </a:rPr>
                        <a:t>68,7</a:t>
                      </a:r>
                      <a:endParaRPr lang="ru-RU" sz="1200" b="1" u="none" dirty="0">
                        <a:solidFill>
                          <a:srgbClr val="16738C"/>
                        </a:solidFill>
                        <a:latin typeface="Arial" pitchFamily="34" charset="0"/>
                        <a:cs typeface="Arial" pitchFamily="34" charset="0"/>
                      </a:endParaRPr>
                    </a:p>
                  </a:txBody>
                  <a:tcPr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u="none" dirty="0" smtClean="0">
                          <a:solidFill>
                            <a:srgbClr val="16738C"/>
                          </a:solidFill>
                          <a:latin typeface="Arial" pitchFamily="34" charset="0"/>
                          <a:cs typeface="Arial" pitchFamily="34" charset="0"/>
                        </a:rPr>
                        <a:t>95,4</a:t>
                      </a:r>
                    </a:p>
                  </a:txBody>
                  <a:tcPr marT="34290" marB="34290">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241670">
                <a:tc gridSpan="3">
                  <a:txBody>
                    <a:bodyPr/>
                    <a:lstStyle/>
                    <a:p>
                      <a:pPr algn="ctr"/>
                      <a:r>
                        <a:rPr lang="ru-RU" sz="1200" b="0" dirty="0" smtClean="0">
                          <a:solidFill>
                            <a:srgbClr val="16786E"/>
                          </a:solidFill>
                          <a:latin typeface="Arial" pitchFamily="34" charset="0"/>
                          <a:cs typeface="Arial" pitchFamily="34" charset="0"/>
                        </a:rPr>
                        <a:t>Обеспечение безопасности жизнедеятельности населения города</a:t>
                      </a:r>
                    </a:p>
                  </a:txBody>
                  <a:tcPr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dirty="0"/>
                    </a:p>
                  </a:txBody>
                  <a:tcPr/>
                </a:tc>
                <a:tc hMerge="1">
                  <a:txBody>
                    <a:bodyPr/>
                    <a:lstStyle/>
                    <a:p>
                      <a:endParaRPr lang="ru-RU" dirty="0"/>
                    </a:p>
                  </a:txBody>
                  <a:tcPr/>
                </a:tc>
                <a:extLst>
                  <a:ext uri="{0D108BD9-81ED-4DB2-BD59-A6C34878D82A}">
                    <a16:rowId xmlns:a16="http://schemas.microsoft.com/office/drawing/2014/main" xmlns="" val="10002"/>
                  </a:ext>
                </a:extLst>
              </a:tr>
              <a:tr h="241670">
                <a:tc>
                  <a:txBody>
                    <a:bodyPr/>
                    <a:lstStyle/>
                    <a:p>
                      <a:pPr algn="ctr"/>
                      <a:r>
                        <a:rPr lang="ru-RU" sz="1200" b="1" u="none" dirty="0" smtClean="0">
                          <a:solidFill>
                            <a:srgbClr val="16738C"/>
                          </a:solidFill>
                          <a:latin typeface="Arial" pitchFamily="34" charset="0"/>
                          <a:cs typeface="Arial" pitchFamily="34" charset="0"/>
                        </a:rPr>
                        <a:t>4,1</a:t>
                      </a:r>
                      <a:endParaRPr lang="ru-RU" sz="1200" b="1" u="none" dirty="0">
                        <a:solidFill>
                          <a:srgbClr val="16738C"/>
                        </a:solidFill>
                        <a:latin typeface="Arial" pitchFamily="34" charset="0"/>
                        <a:cs typeface="Arial" pitchFamily="34" charset="0"/>
                      </a:endParaRPr>
                    </a:p>
                  </a:txBody>
                  <a:tcPr marT="34290" marB="34290">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u="none" dirty="0" smtClean="0">
                          <a:solidFill>
                            <a:srgbClr val="16738C"/>
                          </a:solidFill>
                          <a:latin typeface="Arial" pitchFamily="34" charset="0"/>
                          <a:cs typeface="Arial" pitchFamily="34" charset="0"/>
                        </a:rPr>
                        <a:t>3,9</a:t>
                      </a:r>
                      <a:endParaRPr lang="ru-RU" sz="1200" b="1" u="none" dirty="0">
                        <a:solidFill>
                          <a:srgbClr val="16738C"/>
                        </a:solidFill>
                        <a:latin typeface="Arial" pitchFamily="34" charset="0"/>
                        <a:cs typeface="Arial" pitchFamily="34" charset="0"/>
                      </a:endParaRPr>
                    </a:p>
                  </a:txBody>
                  <a:tcPr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u="none" dirty="0" smtClean="0">
                          <a:solidFill>
                            <a:srgbClr val="16738C"/>
                          </a:solidFill>
                          <a:latin typeface="Arial" pitchFamily="34" charset="0"/>
                          <a:cs typeface="Arial" pitchFamily="34" charset="0"/>
                        </a:rPr>
                        <a:t>95,1</a:t>
                      </a:r>
                      <a:endParaRPr lang="ru-RU" sz="1200" b="1" u="none" dirty="0">
                        <a:solidFill>
                          <a:srgbClr val="16738C"/>
                        </a:solidFill>
                        <a:latin typeface="Arial" pitchFamily="34" charset="0"/>
                        <a:cs typeface="Arial" pitchFamily="34" charset="0"/>
                      </a:endParaRPr>
                    </a:p>
                  </a:txBody>
                  <a:tcPr marT="34290" marB="34290">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393236">
                <a:tc gridSpan="3">
                  <a:txBody>
                    <a:bodyPr/>
                    <a:lstStyle/>
                    <a:p>
                      <a:pPr algn="ctr"/>
                      <a:r>
                        <a:rPr lang="ru-RU" sz="1200" b="0" dirty="0" smtClean="0">
                          <a:solidFill>
                            <a:srgbClr val="16786E"/>
                          </a:solidFill>
                          <a:latin typeface="Arial" pitchFamily="34" charset="0"/>
                          <a:cs typeface="Arial" pitchFamily="34" charset="0"/>
                        </a:rPr>
                        <a:t>Обеспечение безопасности эксплуатации автомобильных дорог местного значения и доступности общественных транспортных услуг</a:t>
                      </a:r>
                    </a:p>
                  </a:txBody>
                  <a:tcPr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dirty="0"/>
                    </a:p>
                  </a:txBody>
                  <a:tcPr/>
                </a:tc>
                <a:tc hMerge="1">
                  <a:txBody>
                    <a:bodyPr/>
                    <a:lstStyle/>
                    <a:p>
                      <a:endParaRPr lang="ru-RU" dirty="0"/>
                    </a:p>
                  </a:txBody>
                  <a:tcPr/>
                </a:tc>
                <a:extLst>
                  <a:ext uri="{0D108BD9-81ED-4DB2-BD59-A6C34878D82A}">
                    <a16:rowId xmlns:a16="http://schemas.microsoft.com/office/drawing/2014/main" xmlns="" val="10004"/>
                  </a:ext>
                </a:extLst>
              </a:tr>
              <a:tr h="241670">
                <a:tc>
                  <a:txBody>
                    <a:bodyPr/>
                    <a:lstStyle/>
                    <a:p>
                      <a:pPr algn="ctr"/>
                      <a:r>
                        <a:rPr lang="ru-RU" sz="1200" b="1" u="none" dirty="0" smtClean="0">
                          <a:solidFill>
                            <a:srgbClr val="16738C"/>
                          </a:solidFill>
                          <a:latin typeface="Arial" pitchFamily="34" charset="0"/>
                          <a:cs typeface="Arial" pitchFamily="34" charset="0"/>
                        </a:rPr>
                        <a:t>417,7</a:t>
                      </a:r>
                      <a:endParaRPr lang="ru-RU" sz="1200" b="1" u="none" dirty="0">
                        <a:solidFill>
                          <a:srgbClr val="16738C"/>
                        </a:solidFill>
                        <a:latin typeface="Arial" pitchFamily="34" charset="0"/>
                        <a:cs typeface="Arial" pitchFamily="34" charset="0"/>
                      </a:endParaRPr>
                    </a:p>
                  </a:txBody>
                  <a:tcPr marT="34290" marB="34290">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u="none" dirty="0" smtClean="0">
                          <a:solidFill>
                            <a:srgbClr val="16738C"/>
                          </a:solidFill>
                          <a:latin typeface="Arial" pitchFamily="34" charset="0"/>
                          <a:cs typeface="Arial" pitchFamily="34" charset="0"/>
                        </a:rPr>
                        <a:t>339,4</a:t>
                      </a:r>
                      <a:endParaRPr lang="ru-RU" sz="1200" b="1" u="none" dirty="0">
                        <a:solidFill>
                          <a:srgbClr val="16738C"/>
                        </a:solidFill>
                        <a:latin typeface="Arial" pitchFamily="34" charset="0"/>
                        <a:cs typeface="Arial" pitchFamily="34" charset="0"/>
                      </a:endParaRPr>
                    </a:p>
                  </a:txBody>
                  <a:tcPr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u="none" dirty="0" smtClean="0">
                          <a:solidFill>
                            <a:srgbClr val="16738C"/>
                          </a:solidFill>
                          <a:latin typeface="Arial" pitchFamily="34" charset="0"/>
                          <a:cs typeface="Arial" pitchFamily="34" charset="0"/>
                        </a:rPr>
                        <a:t>81,2</a:t>
                      </a:r>
                    </a:p>
                  </a:txBody>
                  <a:tcPr marT="34290" marB="34290">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393236">
                <a:tc gridSpan="3">
                  <a:txBody>
                    <a:bodyPr/>
                    <a:lstStyle/>
                    <a:p>
                      <a:pPr algn="ctr"/>
                      <a:r>
                        <a:rPr lang="ru-RU" sz="1200" b="0" dirty="0" smtClean="0">
                          <a:solidFill>
                            <a:srgbClr val="16786E"/>
                          </a:solidFill>
                          <a:latin typeface="Arial" pitchFamily="34" charset="0"/>
                          <a:cs typeface="Arial" pitchFamily="34" charset="0"/>
                        </a:rPr>
                        <a:t>Обеспечение предоставления качественных услуг потребителям в сфере ЖКХ, степени устойчивости и надежности функционирования коммунальных систем</a:t>
                      </a:r>
                    </a:p>
                  </a:txBody>
                  <a:tcPr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dirty="0"/>
                    </a:p>
                  </a:txBody>
                  <a:tcPr/>
                </a:tc>
                <a:tc hMerge="1">
                  <a:txBody>
                    <a:bodyPr/>
                    <a:lstStyle/>
                    <a:p>
                      <a:endParaRPr lang="ru-RU" dirty="0"/>
                    </a:p>
                  </a:txBody>
                  <a:tcPr/>
                </a:tc>
                <a:extLst>
                  <a:ext uri="{0D108BD9-81ED-4DB2-BD59-A6C34878D82A}">
                    <a16:rowId xmlns:a16="http://schemas.microsoft.com/office/drawing/2014/main" xmlns="" val="10006"/>
                  </a:ext>
                </a:extLst>
              </a:tr>
              <a:tr h="241670">
                <a:tc>
                  <a:txBody>
                    <a:bodyPr/>
                    <a:lstStyle/>
                    <a:p>
                      <a:pPr algn="ctr"/>
                      <a:r>
                        <a:rPr lang="ru-RU" sz="1200" b="1" u="none" dirty="0" smtClean="0">
                          <a:solidFill>
                            <a:srgbClr val="16738C"/>
                          </a:solidFill>
                          <a:latin typeface="Arial" pitchFamily="34" charset="0"/>
                          <a:cs typeface="Arial" pitchFamily="34" charset="0"/>
                        </a:rPr>
                        <a:t>14,9</a:t>
                      </a:r>
                      <a:endParaRPr lang="ru-RU" sz="1200" b="1" u="none" dirty="0">
                        <a:solidFill>
                          <a:srgbClr val="16738C"/>
                        </a:solidFill>
                        <a:latin typeface="Arial" pitchFamily="34" charset="0"/>
                        <a:cs typeface="Arial" pitchFamily="34" charset="0"/>
                      </a:endParaRPr>
                    </a:p>
                  </a:txBody>
                  <a:tcPr marT="34290" marB="34290">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u="none" dirty="0" smtClean="0">
                          <a:solidFill>
                            <a:srgbClr val="16738C"/>
                          </a:solidFill>
                          <a:latin typeface="Arial" pitchFamily="34" charset="0"/>
                          <a:cs typeface="Arial" pitchFamily="34" charset="0"/>
                        </a:rPr>
                        <a:t>14,7</a:t>
                      </a:r>
                      <a:endParaRPr lang="ru-RU" sz="1200" b="1" u="none" dirty="0">
                        <a:solidFill>
                          <a:srgbClr val="16738C"/>
                        </a:solidFill>
                        <a:latin typeface="Arial" pitchFamily="34" charset="0"/>
                        <a:cs typeface="Arial" pitchFamily="34" charset="0"/>
                      </a:endParaRPr>
                    </a:p>
                  </a:txBody>
                  <a:tcPr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u="none" dirty="0" smtClean="0">
                          <a:solidFill>
                            <a:srgbClr val="16738C"/>
                          </a:solidFill>
                          <a:latin typeface="Arial" pitchFamily="34" charset="0"/>
                          <a:cs typeface="Arial" pitchFamily="34" charset="0"/>
                        </a:rPr>
                        <a:t>98,7</a:t>
                      </a:r>
                      <a:endParaRPr lang="ru-RU" sz="1200" b="1" u="none" dirty="0">
                        <a:solidFill>
                          <a:srgbClr val="16738C"/>
                        </a:solidFill>
                        <a:latin typeface="Arial" pitchFamily="34" charset="0"/>
                        <a:cs typeface="Arial" pitchFamily="34" charset="0"/>
                      </a:endParaRPr>
                    </a:p>
                  </a:txBody>
                  <a:tcPr marT="34290" marB="34290">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317812">
                <a:tc gridSpan="3">
                  <a:txBody>
                    <a:bodyPr/>
                    <a:lstStyle/>
                    <a:p>
                      <a:pPr algn="ctr"/>
                      <a:r>
                        <a:rPr lang="ru-RU" sz="1200" b="0" u="none" dirty="0" smtClean="0">
                          <a:solidFill>
                            <a:srgbClr val="16786E"/>
                          </a:solidFill>
                          <a:latin typeface="Arial" pitchFamily="34" charset="0"/>
                          <a:cs typeface="Arial" pitchFamily="34" charset="0"/>
                        </a:rPr>
                        <a:t>Обеспечение комфортных условий проживания на территории муниципального образования</a:t>
                      </a:r>
                      <a:endParaRPr lang="ru-RU" sz="1200" b="0" u="none" dirty="0">
                        <a:solidFill>
                          <a:srgbClr val="16786E"/>
                        </a:solidFill>
                        <a:latin typeface="Arial" pitchFamily="34" charset="0"/>
                        <a:cs typeface="Arial" pitchFamily="34" charset="0"/>
                      </a:endParaRPr>
                    </a:p>
                  </a:txBody>
                  <a:tcPr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ru-RU" sz="1200" b="0" u="none" dirty="0">
                        <a:solidFill>
                          <a:schemeClr val="tx2">
                            <a:lumMod val="50000"/>
                          </a:schemeClr>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1FFFF"/>
                    </a:solidFill>
                  </a:tcPr>
                </a:tc>
                <a:tc hMerge="1">
                  <a:txBody>
                    <a:bodyPr/>
                    <a:lstStyle/>
                    <a:p>
                      <a:pPr algn="ctr"/>
                      <a:endParaRPr lang="ru-RU" sz="1200" b="0" u="none" dirty="0">
                        <a:solidFill>
                          <a:schemeClr val="tx2">
                            <a:lumMod val="50000"/>
                          </a:schemeClr>
                        </a:solidFill>
                      </a:endParaRPr>
                    </a:p>
                  </a:txBody>
                  <a:tcP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1FFFF"/>
                    </a:solidFill>
                  </a:tcPr>
                </a:tc>
                <a:extLst>
                  <a:ext uri="{0D108BD9-81ED-4DB2-BD59-A6C34878D82A}">
                    <a16:rowId xmlns:a16="http://schemas.microsoft.com/office/drawing/2014/main" xmlns="" val="10008"/>
                  </a:ext>
                </a:extLst>
              </a:tr>
              <a:tr h="241670">
                <a:tc>
                  <a:txBody>
                    <a:bodyPr/>
                    <a:lstStyle/>
                    <a:p>
                      <a:pPr algn="ctr"/>
                      <a:r>
                        <a:rPr lang="ru-RU" sz="1200" b="1" u="none" dirty="0" smtClean="0">
                          <a:solidFill>
                            <a:srgbClr val="16738C"/>
                          </a:solidFill>
                          <a:latin typeface="Arial" pitchFamily="34" charset="0"/>
                          <a:cs typeface="Arial" pitchFamily="34" charset="0"/>
                        </a:rPr>
                        <a:t>33,5</a:t>
                      </a:r>
                      <a:endParaRPr lang="ru-RU" sz="1200" b="1" u="none" dirty="0">
                        <a:solidFill>
                          <a:srgbClr val="16738C"/>
                        </a:solidFill>
                        <a:latin typeface="Arial" pitchFamily="34" charset="0"/>
                        <a:cs typeface="Arial" pitchFamily="34" charset="0"/>
                      </a:endParaRPr>
                    </a:p>
                  </a:txBody>
                  <a:tcPr marT="34290" marB="34290">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u="none" dirty="0" smtClean="0">
                          <a:solidFill>
                            <a:srgbClr val="16738C"/>
                          </a:solidFill>
                          <a:latin typeface="Arial" pitchFamily="34" charset="0"/>
                          <a:cs typeface="Arial" pitchFamily="34" charset="0"/>
                        </a:rPr>
                        <a:t>33,0</a:t>
                      </a:r>
                      <a:endParaRPr lang="ru-RU" sz="1200" b="1" u="none" dirty="0">
                        <a:solidFill>
                          <a:srgbClr val="16738C"/>
                        </a:solidFill>
                        <a:latin typeface="Arial" pitchFamily="34" charset="0"/>
                        <a:cs typeface="Arial" pitchFamily="34" charset="0"/>
                      </a:endParaRPr>
                    </a:p>
                  </a:txBody>
                  <a:tcPr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u="none" dirty="0" smtClean="0">
                          <a:solidFill>
                            <a:srgbClr val="16738C"/>
                          </a:solidFill>
                          <a:latin typeface="Arial" pitchFamily="34" charset="0"/>
                          <a:cs typeface="Arial" pitchFamily="34" charset="0"/>
                        </a:rPr>
                        <a:t>98,5</a:t>
                      </a:r>
                      <a:endParaRPr lang="ru-RU" sz="1200" b="1" u="none" dirty="0">
                        <a:solidFill>
                          <a:srgbClr val="16738C"/>
                        </a:solidFill>
                        <a:latin typeface="Arial" pitchFamily="34" charset="0"/>
                        <a:cs typeface="Arial" pitchFamily="34" charset="0"/>
                      </a:endParaRPr>
                    </a:p>
                  </a:txBody>
                  <a:tcPr marT="34290" marB="34290">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r h="241670">
                <a:tc gridSpan="3">
                  <a:txBody>
                    <a:bodyPr/>
                    <a:lstStyle/>
                    <a:p>
                      <a:pPr algn="ctr"/>
                      <a:r>
                        <a:rPr lang="ru-RU" sz="1200" b="0" dirty="0" smtClean="0">
                          <a:solidFill>
                            <a:srgbClr val="16786E"/>
                          </a:solidFill>
                          <a:latin typeface="Arial" pitchFamily="34" charset="0"/>
                          <a:cs typeface="Arial" pitchFamily="34" charset="0"/>
                        </a:rPr>
                        <a:t>Создание дополнительных условий для обеспечения жилищных прав граждан</a:t>
                      </a:r>
                      <a:endParaRPr lang="ru-RU" sz="1200" b="0" dirty="0">
                        <a:solidFill>
                          <a:srgbClr val="16786E"/>
                        </a:solidFill>
                        <a:latin typeface="Arial" pitchFamily="34" charset="0"/>
                        <a:cs typeface="Arial" pitchFamily="34" charset="0"/>
                      </a:endParaRPr>
                    </a:p>
                  </a:txBody>
                  <a:tcPr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ru-RU" sz="1200" b="0" u="none" dirty="0">
                        <a:solidFill>
                          <a:schemeClr val="tx2">
                            <a:lumMod val="50000"/>
                          </a:schemeClr>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1FFFF"/>
                    </a:solidFill>
                  </a:tcPr>
                </a:tc>
                <a:tc hMerge="1">
                  <a:txBody>
                    <a:bodyPr/>
                    <a:lstStyle/>
                    <a:p>
                      <a:pPr algn="ctr"/>
                      <a:endParaRPr lang="ru-RU" sz="1200" b="0" u="none" dirty="0">
                        <a:solidFill>
                          <a:schemeClr val="tx2">
                            <a:lumMod val="50000"/>
                          </a:schemeClr>
                        </a:solidFill>
                      </a:endParaRPr>
                    </a:p>
                  </a:txBody>
                  <a:tcP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1FFFF"/>
                    </a:solidFill>
                  </a:tcPr>
                </a:tc>
                <a:extLst>
                  <a:ext uri="{0D108BD9-81ED-4DB2-BD59-A6C34878D82A}">
                    <a16:rowId xmlns:a16="http://schemas.microsoft.com/office/drawing/2014/main" xmlns="" val="10010"/>
                  </a:ext>
                </a:extLst>
              </a:tr>
              <a:tr h="232731">
                <a:tc>
                  <a:txBody>
                    <a:bodyPr/>
                    <a:lstStyle/>
                    <a:p>
                      <a:pPr algn="ctr"/>
                      <a:r>
                        <a:rPr lang="ru-RU" sz="1200" b="1" u="none" dirty="0" smtClean="0">
                          <a:solidFill>
                            <a:srgbClr val="16738C"/>
                          </a:solidFill>
                          <a:latin typeface="Arial" pitchFamily="34" charset="0"/>
                          <a:cs typeface="Arial" pitchFamily="34" charset="0"/>
                        </a:rPr>
                        <a:t>166,2</a:t>
                      </a:r>
                      <a:endParaRPr lang="ru-RU" sz="1200" b="1" u="none" dirty="0">
                        <a:solidFill>
                          <a:srgbClr val="16738C"/>
                        </a:solidFill>
                        <a:latin typeface="Arial" pitchFamily="34" charset="0"/>
                        <a:cs typeface="Arial" pitchFamily="34" charset="0"/>
                      </a:endParaRPr>
                    </a:p>
                  </a:txBody>
                  <a:tcPr marT="34290" marB="34290">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u="none" dirty="0" smtClean="0">
                          <a:solidFill>
                            <a:srgbClr val="16738C"/>
                          </a:solidFill>
                          <a:latin typeface="Arial" pitchFamily="34" charset="0"/>
                          <a:cs typeface="Arial" pitchFamily="34" charset="0"/>
                        </a:rPr>
                        <a:t>133,2</a:t>
                      </a:r>
                      <a:endParaRPr lang="ru-RU" sz="1200" b="1" u="none" dirty="0">
                        <a:solidFill>
                          <a:srgbClr val="16738C"/>
                        </a:solidFill>
                        <a:latin typeface="Arial" pitchFamily="34" charset="0"/>
                        <a:cs typeface="Arial" pitchFamily="34" charset="0"/>
                      </a:endParaRPr>
                    </a:p>
                  </a:txBody>
                  <a:tcPr marT="34290" marB="3429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u="none" dirty="0" smtClean="0">
                          <a:solidFill>
                            <a:srgbClr val="16738C"/>
                          </a:solidFill>
                          <a:latin typeface="Arial" pitchFamily="34" charset="0"/>
                          <a:cs typeface="Arial" pitchFamily="34" charset="0"/>
                        </a:rPr>
                        <a:t>80,1</a:t>
                      </a:r>
                      <a:endParaRPr lang="ru-RU" sz="1200" b="1" u="none" dirty="0">
                        <a:solidFill>
                          <a:srgbClr val="16738C"/>
                        </a:solidFill>
                        <a:latin typeface="Arial" pitchFamily="34" charset="0"/>
                        <a:cs typeface="Arial" pitchFamily="34" charset="0"/>
                      </a:endParaRPr>
                    </a:p>
                  </a:txBody>
                  <a:tcPr marT="34290" marB="34290">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11"/>
                  </a:ext>
                </a:extLst>
              </a:tr>
            </a:tbl>
          </a:graphicData>
        </a:graphic>
      </p:graphicFrame>
      <p:sp>
        <p:nvSpPr>
          <p:cNvPr id="7" name="Скругленный прямоугольник 6"/>
          <p:cNvSpPr/>
          <p:nvPr/>
        </p:nvSpPr>
        <p:spPr>
          <a:xfrm>
            <a:off x="2987824" y="603518"/>
            <a:ext cx="1704676" cy="648072"/>
          </a:xfrm>
          <a:prstGeom prst="roundRect">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u="sng" dirty="0">
                <a:solidFill>
                  <a:schemeClr val="bg1"/>
                </a:solidFill>
                <a:latin typeface="Arial" pitchFamily="34" charset="0"/>
                <a:cs typeface="Arial" pitchFamily="34" charset="0"/>
              </a:rPr>
              <a:t>План на </a:t>
            </a:r>
            <a:r>
              <a:rPr lang="ru-RU" sz="1600" u="sng" dirty="0" smtClean="0">
                <a:solidFill>
                  <a:schemeClr val="bg1"/>
                </a:solidFill>
                <a:latin typeface="Arial" pitchFamily="34" charset="0"/>
                <a:cs typeface="Arial" pitchFamily="34" charset="0"/>
              </a:rPr>
              <a:t>2023</a:t>
            </a:r>
            <a:endParaRPr lang="ru-RU" sz="1600" u="sng" dirty="0">
              <a:solidFill>
                <a:schemeClr val="bg1"/>
              </a:solidFill>
              <a:latin typeface="Arial" pitchFamily="34" charset="0"/>
              <a:cs typeface="Arial" pitchFamily="34" charset="0"/>
            </a:endParaRPr>
          </a:p>
          <a:p>
            <a:pPr algn="ctr"/>
            <a:r>
              <a:rPr lang="ru-RU" sz="1600" b="1" dirty="0" smtClean="0">
                <a:solidFill>
                  <a:schemeClr val="bg1"/>
                </a:solidFill>
                <a:latin typeface="Arial" pitchFamily="34" charset="0"/>
                <a:cs typeface="Arial" pitchFamily="34" charset="0"/>
              </a:rPr>
              <a:t>708,4 млн ₽</a:t>
            </a:r>
            <a:endParaRPr lang="ru-RU" sz="1600" dirty="0">
              <a:solidFill>
                <a:schemeClr val="bg1"/>
              </a:solidFill>
              <a:latin typeface="Arial" pitchFamily="34" charset="0"/>
              <a:cs typeface="Arial" pitchFamily="34" charset="0"/>
            </a:endParaRPr>
          </a:p>
        </p:txBody>
      </p:sp>
      <p:sp>
        <p:nvSpPr>
          <p:cNvPr id="21" name="Скругленный прямоугольник 20"/>
          <p:cNvSpPr/>
          <p:nvPr/>
        </p:nvSpPr>
        <p:spPr>
          <a:xfrm>
            <a:off x="7154668" y="614928"/>
            <a:ext cx="1704676" cy="648072"/>
          </a:xfrm>
          <a:prstGeom prst="roundRect">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u="sng" dirty="0" smtClean="0">
                <a:solidFill>
                  <a:schemeClr val="bg1"/>
                </a:solidFill>
                <a:latin typeface="Arial" pitchFamily="34" charset="0"/>
                <a:cs typeface="Arial" pitchFamily="34" charset="0"/>
              </a:rPr>
              <a:t>% исполнения</a:t>
            </a:r>
            <a:endParaRPr lang="ru-RU" sz="1600" u="sng" dirty="0">
              <a:solidFill>
                <a:schemeClr val="bg1"/>
              </a:solidFill>
              <a:latin typeface="Arial" pitchFamily="34" charset="0"/>
              <a:cs typeface="Arial" pitchFamily="34" charset="0"/>
            </a:endParaRPr>
          </a:p>
          <a:p>
            <a:pPr algn="ctr" fontAlgn="ctr"/>
            <a:r>
              <a:rPr lang="ru-RU" sz="1600" b="1" dirty="0" smtClean="0">
                <a:solidFill>
                  <a:schemeClr val="bg1"/>
                </a:solidFill>
                <a:latin typeface="Arial" pitchFamily="34" charset="0"/>
                <a:cs typeface="Arial" pitchFamily="34" charset="0"/>
              </a:rPr>
              <a:t>83,7%</a:t>
            </a:r>
            <a:endParaRPr lang="ru-RU" sz="1600" b="1" dirty="0">
              <a:solidFill>
                <a:schemeClr val="bg1"/>
              </a:solidFill>
              <a:latin typeface="Arial" pitchFamily="34" charset="0"/>
              <a:cs typeface="Arial" pitchFamily="34" charset="0"/>
            </a:endParaRPr>
          </a:p>
        </p:txBody>
      </p:sp>
      <p:sp>
        <p:nvSpPr>
          <p:cNvPr id="5" name="Номер слайда 4"/>
          <p:cNvSpPr>
            <a:spLocks noGrp="1"/>
          </p:cNvSpPr>
          <p:nvPr>
            <p:ph type="sldNum" sz="quarter" idx="12"/>
          </p:nvPr>
        </p:nvSpPr>
        <p:spPr>
          <a:xfrm>
            <a:off x="7010400" y="4852173"/>
            <a:ext cx="2133600" cy="273844"/>
          </a:xfrm>
        </p:spPr>
        <p:txBody>
          <a:bodyPr/>
          <a:lstStyle/>
          <a:p>
            <a:pPr>
              <a:defRPr/>
            </a:pPr>
            <a:fld id="{EF578566-F4A1-4C27-9FE3-5BFDE31B1638}" type="slidenum">
              <a:rPr lang="ru-RU" smtClean="0"/>
              <a:pPr>
                <a:defRPr/>
              </a:pPr>
              <a:t>15</a:t>
            </a:fld>
            <a:endParaRPr lang="ru-RU"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603" r="61437" b="695"/>
          <a:stretch/>
        </p:blipFill>
        <p:spPr bwMode="auto">
          <a:xfrm>
            <a:off x="850" y="0"/>
            <a:ext cx="2592289"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0" y="2067694"/>
            <a:ext cx="6666719" cy="1915909"/>
          </a:xfrm>
          <a:prstGeom prst="rect">
            <a:avLst/>
          </a:prstGeom>
          <a:noFill/>
          <a:ln>
            <a:noFill/>
          </a:ln>
          <a:effectLst>
            <a:outerShdw blurRad="50800" dist="38100" dir="5400000" sx="5000" sy="5000" algn="t" rotWithShape="0">
              <a:prstClr val="black"/>
            </a:outerShdw>
          </a:effectLst>
        </p:spPr>
        <p:txBody>
          <a:bodyPr wrap="square">
            <a:spAutoFit/>
          </a:bodyPr>
          <a:lstStyle/>
          <a:p>
            <a:pPr marL="285750" indent="-285750">
              <a:lnSpc>
                <a:spcPct val="150000"/>
              </a:lnSpc>
              <a:buFont typeface="Wingdings" pitchFamily="2" charset="2"/>
              <a:buChar char="ü"/>
              <a:defRPr/>
            </a:pPr>
            <a:r>
              <a:rPr lang="ru-RU" sz="1500" dirty="0" smtClean="0">
                <a:solidFill>
                  <a:srgbClr val="167373"/>
                </a:solidFill>
                <a:latin typeface="Arial" pitchFamily="34" charset="0"/>
                <a:cs typeface="Arial" pitchFamily="34" charset="0"/>
              </a:rPr>
              <a:t>Снос домов</a:t>
            </a:r>
            <a:r>
              <a:rPr lang="ru-RU" sz="1500" dirty="0">
                <a:solidFill>
                  <a:srgbClr val="167373"/>
                </a:solidFill>
                <a:latin typeface="Arial" pitchFamily="34" charset="0"/>
                <a:cs typeface="Arial" pitchFamily="34" charset="0"/>
              </a:rPr>
              <a:t> </a:t>
            </a:r>
            <a:r>
              <a:rPr lang="ru-RU" sz="1500" dirty="0" smtClean="0">
                <a:solidFill>
                  <a:srgbClr val="167373"/>
                </a:solidFill>
                <a:latin typeface="Arial" pitchFamily="34" charset="0"/>
                <a:cs typeface="Arial" pitchFamily="34" charset="0"/>
              </a:rPr>
              <a:t>(19 домов)  – </a:t>
            </a:r>
            <a:r>
              <a:rPr lang="ru-RU" sz="1600" b="1" u="sng" dirty="0" smtClean="0">
                <a:solidFill>
                  <a:srgbClr val="16738C"/>
                </a:solidFill>
                <a:latin typeface="Arial" pitchFamily="34" charset="0"/>
                <a:cs typeface="Arial" pitchFamily="34" charset="0"/>
              </a:rPr>
              <a:t>36,1 </a:t>
            </a:r>
            <a:r>
              <a:rPr lang="ru-RU" sz="1600" b="1" u="sng" dirty="0">
                <a:solidFill>
                  <a:srgbClr val="16738C"/>
                </a:solidFill>
                <a:latin typeface="Arial" pitchFamily="34" charset="0"/>
                <a:cs typeface="Arial" pitchFamily="34" charset="0"/>
              </a:rPr>
              <a:t>млн </a:t>
            </a:r>
            <a:r>
              <a:rPr lang="ru-RU" sz="1600" b="1" u="sng" dirty="0" smtClean="0">
                <a:solidFill>
                  <a:srgbClr val="16738C"/>
                </a:solidFill>
                <a:latin typeface="Arial" pitchFamily="34" charset="0"/>
                <a:cs typeface="Arial" pitchFamily="34" charset="0"/>
              </a:rPr>
              <a:t>₽</a:t>
            </a:r>
          </a:p>
          <a:p>
            <a:pPr marL="285750" indent="-285750">
              <a:lnSpc>
                <a:spcPct val="150000"/>
              </a:lnSpc>
              <a:buFont typeface="Wingdings" pitchFamily="2" charset="2"/>
              <a:buChar char="ü"/>
              <a:defRPr/>
            </a:pPr>
            <a:r>
              <a:rPr lang="ru-RU" sz="1500" dirty="0">
                <a:solidFill>
                  <a:srgbClr val="167373"/>
                </a:solidFill>
                <a:latin typeface="Arial" pitchFamily="34" charset="0"/>
                <a:cs typeface="Arial" pitchFamily="34" charset="0"/>
              </a:rPr>
              <a:t>Площадь снесенного жилищного фонда, признанного непригодным для проживания - </a:t>
            </a:r>
            <a:r>
              <a:rPr lang="ru-RU" sz="1600" b="1" u="sng" dirty="0">
                <a:solidFill>
                  <a:srgbClr val="16738C"/>
                </a:solidFill>
                <a:latin typeface="Arial" pitchFamily="34" charset="0"/>
                <a:cs typeface="Arial" pitchFamily="34" charset="0"/>
              </a:rPr>
              <a:t>11 </a:t>
            </a:r>
            <a:r>
              <a:rPr lang="ru-RU" sz="1600" b="1" u="sng" dirty="0" smtClean="0">
                <a:solidFill>
                  <a:srgbClr val="16738C"/>
                </a:solidFill>
                <a:latin typeface="Arial" pitchFamily="34" charset="0"/>
                <a:cs typeface="Arial" pitchFamily="34" charset="0"/>
              </a:rPr>
              <a:t>662,4 кв. м.</a:t>
            </a:r>
          </a:p>
          <a:p>
            <a:pPr marL="285750" indent="-285750">
              <a:lnSpc>
                <a:spcPct val="150000"/>
              </a:lnSpc>
              <a:buFont typeface="Wingdings" pitchFamily="2" charset="2"/>
              <a:buChar char="ü"/>
              <a:defRPr/>
            </a:pPr>
            <a:r>
              <a:rPr lang="ru-RU" sz="1500" dirty="0" smtClean="0">
                <a:solidFill>
                  <a:srgbClr val="167373"/>
                </a:solidFill>
                <a:latin typeface="Arial" pitchFamily="34" charset="0"/>
                <a:cs typeface="Arial" pitchFamily="34" charset="0"/>
              </a:rPr>
              <a:t>Вывоз стоков из септиков жилых домов – </a:t>
            </a:r>
            <a:r>
              <a:rPr lang="ru-RU" sz="1600" b="1" u="sng" dirty="0" smtClean="0">
                <a:solidFill>
                  <a:srgbClr val="16738C"/>
                </a:solidFill>
                <a:latin typeface="Arial" pitchFamily="34" charset="0"/>
                <a:cs typeface="Arial" pitchFamily="34" charset="0"/>
              </a:rPr>
              <a:t>5,3 </a:t>
            </a:r>
            <a:r>
              <a:rPr lang="ru-RU" sz="1600" b="1" u="sng" dirty="0">
                <a:solidFill>
                  <a:srgbClr val="16738C"/>
                </a:solidFill>
                <a:latin typeface="Arial" pitchFamily="34" charset="0"/>
                <a:cs typeface="Arial" pitchFamily="34" charset="0"/>
              </a:rPr>
              <a:t>млн </a:t>
            </a:r>
            <a:r>
              <a:rPr lang="ru-RU" sz="1600" b="1" u="sng" dirty="0" smtClean="0">
                <a:solidFill>
                  <a:srgbClr val="16738C"/>
                </a:solidFill>
                <a:latin typeface="Arial" pitchFamily="34" charset="0"/>
                <a:cs typeface="Arial" pitchFamily="34" charset="0"/>
              </a:rPr>
              <a:t>₽</a:t>
            </a:r>
          </a:p>
          <a:p>
            <a:pPr marL="285750" indent="-285750">
              <a:lnSpc>
                <a:spcPct val="150000"/>
              </a:lnSpc>
              <a:buFont typeface="Wingdings" pitchFamily="2" charset="2"/>
              <a:buChar char="ü"/>
              <a:defRPr/>
            </a:pPr>
            <a:r>
              <a:rPr lang="ru-RU" sz="1500" dirty="0" smtClean="0">
                <a:solidFill>
                  <a:srgbClr val="167373"/>
                </a:solidFill>
                <a:latin typeface="Arial" pitchFamily="34" charset="0"/>
                <a:cs typeface="Arial" pitchFamily="34" charset="0"/>
              </a:rPr>
              <a:t>Предоставление населению </a:t>
            </a:r>
            <a:r>
              <a:rPr lang="ru-RU" sz="1500" dirty="0">
                <a:solidFill>
                  <a:srgbClr val="167373"/>
                </a:solidFill>
                <a:latin typeface="Arial" pitchFamily="34" charset="0"/>
                <a:cs typeface="Arial" pitchFamily="34" charset="0"/>
              </a:rPr>
              <a:t>услуг общественных </a:t>
            </a:r>
            <a:r>
              <a:rPr lang="ru-RU" sz="1500" dirty="0" smtClean="0">
                <a:solidFill>
                  <a:srgbClr val="167373"/>
                </a:solidFill>
                <a:latin typeface="Arial" pitchFamily="34" charset="0"/>
                <a:cs typeface="Arial" pitchFamily="34" charset="0"/>
              </a:rPr>
              <a:t>бань – </a:t>
            </a:r>
            <a:r>
              <a:rPr lang="ru-RU" sz="1600" b="1" u="sng" dirty="0" smtClean="0">
                <a:solidFill>
                  <a:srgbClr val="16738C"/>
                </a:solidFill>
                <a:latin typeface="Arial" pitchFamily="34" charset="0"/>
                <a:cs typeface="Arial" pitchFamily="34" charset="0"/>
              </a:rPr>
              <a:t>26,0 </a:t>
            </a:r>
            <a:r>
              <a:rPr lang="ru-RU" sz="1600" b="1" u="sng" dirty="0">
                <a:solidFill>
                  <a:srgbClr val="16738C"/>
                </a:solidFill>
                <a:latin typeface="Arial" pitchFamily="34" charset="0"/>
                <a:cs typeface="Arial" pitchFamily="34" charset="0"/>
              </a:rPr>
              <a:t>млн </a:t>
            </a:r>
            <a:r>
              <a:rPr lang="ru-RU" sz="1600" b="1" u="sng" dirty="0" smtClean="0">
                <a:solidFill>
                  <a:srgbClr val="16738C"/>
                </a:solidFill>
                <a:latin typeface="Arial" pitchFamily="34" charset="0"/>
                <a:cs typeface="Arial" pitchFamily="34" charset="0"/>
              </a:rPr>
              <a:t>₽</a:t>
            </a:r>
          </a:p>
        </p:txBody>
      </p:sp>
      <p:sp>
        <p:nvSpPr>
          <p:cNvPr id="12" name="Заголовок 1"/>
          <p:cNvSpPr txBox="1">
            <a:spLocks/>
          </p:cNvSpPr>
          <p:nvPr/>
        </p:nvSpPr>
        <p:spPr>
          <a:xfrm>
            <a:off x="-1" y="1"/>
            <a:ext cx="6695603" cy="699541"/>
          </a:xfrm>
          <a:prstGeom prst="rect">
            <a:avLst/>
          </a:prstGeom>
          <a:noFill/>
        </p:spPr>
        <p:txBody>
          <a:bodyPr anchor="ctr"/>
          <a:lstStyle/>
          <a:p>
            <a:pPr marL="274320" indent="-274320" algn="ctr" fontAlgn="auto">
              <a:spcAft>
                <a:spcPts val="0"/>
              </a:spcAft>
              <a:defRPr/>
            </a:pPr>
            <a:r>
              <a:rPr lang="ru-RU" b="1" dirty="0" smtClean="0">
                <a:solidFill>
                  <a:srgbClr val="167373"/>
                </a:solidFill>
                <a:latin typeface="Arial" pitchFamily="34" charset="0"/>
                <a:cs typeface="Arial" pitchFamily="34" charset="0"/>
              </a:rPr>
              <a:t>Организация благоприятных и безопасных условий</a:t>
            </a:r>
          </a:p>
          <a:p>
            <a:pPr marL="274320" indent="-274320" algn="ctr" fontAlgn="auto">
              <a:spcAft>
                <a:spcPts val="0"/>
              </a:spcAft>
              <a:defRPr/>
            </a:pPr>
            <a:r>
              <a:rPr lang="ru-RU" b="1" dirty="0" smtClean="0">
                <a:solidFill>
                  <a:srgbClr val="167373"/>
                </a:solidFill>
                <a:latin typeface="Arial" pitchFamily="34" charset="0"/>
                <a:cs typeface="Arial" pitchFamily="34" charset="0"/>
              </a:rPr>
              <a:t> для проживания граждан</a:t>
            </a:r>
            <a:r>
              <a:rPr lang="ru-RU" b="1" cap="all" dirty="0" smtClean="0">
                <a:solidFill>
                  <a:srgbClr val="167373"/>
                </a:solidFill>
                <a:effectLst>
                  <a:reflection blurRad="12700" stA="48000" endA="300" endPos="55000" dir="5400000" sy="-90000" algn="bl" rotWithShape="0"/>
                </a:effectLst>
                <a:latin typeface="Arial" pitchFamily="34" charset="0"/>
                <a:ea typeface="+mj-ea"/>
                <a:cs typeface="Arial" pitchFamily="34" charset="0"/>
              </a:rPr>
              <a:t> </a:t>
            </a:r>
            <a:endParaRPr lang="ru-RU" b="1" cap="all" dirty="0">
              <a:solidFill>
                <a:srgbClr val="167373"/>
              </a:solidFill>
              <a:effectLst>
                <a:reflection blurRad="12700" stA="48000" endA="300" endPos="55000" dir="5400000" sy="-90000" algn="bl" rotWithShape="0"/>
              </a:effectLst>
              <a:latin typeface="Arial" pitchFamily="34" charset="0"/>
              <a:ea typeface="+mj-ea"/>
              <a:cs typeface="Arial" pitchFamily="34" charset="0"/>
            </a:endParaRPr>
          </a:p>
        </p:txBody>
      </p:sp>
      <p:sp>
        <p:nvSpPr>
          <p:cNvPr id="15" name="Выноска со стрелкой вниз 14"/>
          <p:cNvSpPr/>
          <p:nvPr/>
        </p:nvSpPr>
        <p:spPr>
          <a:xfrm>
            <a:off x="2267743" y="822169"/>
            <a:ext cx="2143891" cy="792088"/>
          </a:xfrm>
          <a:prstGeom prst="downArrowCallout">
            <a:avLst/>
          </a:prstGeom>
          <a:solidFill>
            <a:srgbClr val="16737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600" u="sng" dirty="0" smtClean="0">
                <a:solidFill>
                  <a:schemeClr val="bg1"/>
                </a:solidFill>
                <a:latin typeface="Arial" pitchFamily="34" charset="0"/>
                <a:cs typeface="Arial" pitchFamily="34" charset="0"/>
              </a:rPr>
              <a:t>Исполнено в 2023</a:t>
            </a:r>
          </a:p>
          <a:p>
            <a:pPr algn="ctr"/>
            <a:r>
              <a:rPr lang="ru-RU" sz="1600" b="1" dirty="0" smtClean="0">
                <a:solidFill>
                  <a:schemeClr val="bg1"/>
                </a:solidFill>
                <a:latin typeface="Arial" pitchFamily="34" charset="0"/>
                <a:cs typeface="Arial" pitchFamily="34" charset="0"/>
              </a:rPr>
              <a:t>68,7 млн </a:t>
            </a:r>
            <a:r>
              <a:rPr lang="ru-RU" sz="1600" b="1" dirty="0">
                <a:solidFill>
                  <a:schemeClr val="bg1"/>
                </a:solidFill>
                <a:latin typeface="Arial" pitchFamily="34" charset="0"/>
                <a:cs typeface="Arial" pitchFamily="34" charset="0"/>
              </a:rPr>
              <a:t>₽</a:t>
            </a:r>
            <a:endParaRPr lang="ru-RU" sz="1600" dirty="0">
              <a:solidFill>
                <a:schemeClr val="bg1"/>
              </a:solidFill>
              <a:latin typeface="Arial" pitchFamily="34" charset="0"/>
              <a:cs typeface="Arial" pitchFamily="34" charset="0"/>
            </a:endParaRPr>
          </a:p>
        </p:txBody>
      </p:sp>
      <p:sp>
        <p:nvSpPr>
          <p:cNvPr id="16" name="Скругленный прямоугольник 15"/>
          <p:cNvSpPr/>
          <p:nvPr/>
        </p:nvSpPr>
        <p:spPr>
          <a:xfrm>
            <a:off x="131020" y="822169"/>
            <a:ext cx="1704676" cy="648072"/>
          </a:xfrm>
          <a:prstGeom prst="roundRect">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u="sng" dirty="0">
                <a:solidFill>
                  <a:schemeClr val="bg1"/>
                </a:solidFill>
                <a:latin typeface="Arial" pitchFamily="34" charset="0"/>
                <a:cs typeface="Arial" pitchFamily="34" charset="0"/>
              </a:rPr>
              <a:t>План на </a:t>
            </a:r>
            <a:r>
              <a:rPr lang="ru-RU" sz="1600" u="sng" dirty="0" smtClean="0">
                <a:solidFill>
                  <a:schemeClr val="bg1"/>
                </a:solidFill>
                <a:latin typeface="Arial" pitchFamily="34" charset="0"/>
                <a:cs typeface="Arial" pitchFamily="34" charset="0"/>
              </a:rPr>
              <a:t>2023</a:t>
            </a:r>
            <a:endParaRPr lang="ru-RU" sz="1600" u="sng" dirty="0">
              <a:solidFill>
                <a:schemeClr val="bg1"/>
              </a:solidFill>
              <a:latin typeface="Arial" pitchFamily="34" charset="0"/>
              <a:cs typeface="Arial" pitchFamily="34" charset="0"/>
            </a:endParaRPr>
          </a:p>
          <a:p>
            <a:pPr algn="ctr"/>
            <a:r>
              <a:rPr lang="ru-RU" sz="1600" b="1" dirty="0" smtClean="0">
                <a:solidFill>
                  <a:schemeClr val="bg1"/>
                </a:solidFill>
                <a:latin typeface="Arial" pitchFamily="34" charset="0"/>
                <a:cs typeface="Arial" pitchFamily="34" charset="0"/>
              </a:rPr>
              <a:t>72,0 млн ₽</a:t>
            </a:r>
            <a:endParaRPr lang="ru-RU" sz="1600" dirty="0">
              <a:solidFill>
                <a:schemeClr val="bg1"/>
              </a:solidFill>
              <a:latin typeface="Arial" pitchFamily="34" charset="0"/>
              <a:cs typeface="Arial" pitchFamily="34" charset="0"/>
            </a:endParaRPr>
          </a:p>
        </p:txBody>
      </p:sp>
      <p:sp>
        <p:nvSpPr>
          <p:cNvPr id="17" name="Скругленный прямоугольник 16"/>
          <p:cNvSpPr/>
          <p:nvPr/>
        </p:nvSpPr>
        <p:spPr>
          <a:xfrm>
            <a:off x="4788024" y="822169"/>
            <a:ext cx="1704676" cy="648072"/>
          </a:xfrm>
          <a:prstGeom prst="roundRect">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u="sng" dirty="0" smtClean="0">
                <a:solidFill>
                  <a:schemeClr val="bg1"/>
                </a:solidFill>
                <a:latin typeface="Arial" pitchFamily="34" charset="0"/>
                <a:cs typeface="Arial" pitchFamily="34" charset="0"/>
              </a:rPr>
              <a:t>% исполнения</a:t>
            </a:r>
            <a:endParaRPr lang="ru-RU" sz="1600" u="sng" dirty="0">
              <a:solidFill>
                <a:schemeClr val="bg1"/>
              </a:solidFill>
              <a:latin typeface="Arial" pitchFamily="34" charset="0"/>
              <a:cs typeface="Arial" pitchFamily="34" charset="0"/>
            </a:endParaRPr>
          </a:p>
          <a:p>
            <a:pPr algn="ctr" fontAlgn="ctr"/>
            <a:r>
              <a:rPr lang="ru-RU" sz="1600" b="1" dirty="0" smtClean="0">
                <a:solidFill>
                  <a:schemeClr val="bg1"/>
                </a:solidFill>
                <a:latin typeface="Arial" pitchFamily="34" charset="0"/>
                <a:cs typeface="Arial" pitchFamily="34" charset="0"/>
              </a:rPr>
              <a:t>95,4 %</a:t>
            </a:r>
            <a:endParaRPr lang="ru-RU" sz="1600" b="1" dirty="0">
              <a:solidFill>
                <a:schemeClr val="bg1"/>
              </a:solidFill>
              <a:latin typeface="Arial" pitchFamily="34" charset="0"/>
              <a:cs typeface="Arial" pitchFamily="34" charset="0"/>
            </a:endParaRPr>
          </a:p>
        </p:txBody>
      </p:sp>
      <p:sp>
        <p:nvSpPr>
          <p:cNvPr id="5" name="Номер слайда 4"/>
          <p:cNvSpPr>
            <a:spLocks noGrp="1"/>
          </p:cNvSpPr>
          <p:nvPr>
            <p:ph type="sldNum" sz="quarter" idx="12"/>
          </p:nvPr>
        </p:nvSpPr>
        <p:spPr>
          <a:xfrm>
            <a:off x="7010400" y="4868098"/>
            <a:ext cx="2133600" cy="273844"/>
          </a:xfrm>
        </p:spPr>
        <p:txBody>
          <a:bodyPr/>
          <a:lstStyle/>
          <a:p>
            <a:pPr>
              <a:defRPr/>
            </a:pPr>
            <a:fld id="{EF578566-F4A1-4C27-9FE3-5BFDE31B1638}" type="slidenum">
              <a:rPr lang="ru-RU" smtClean="0"/>
              <a:pPr>
                <a:defRPr/>
              </a:pPr>
              <a:t>16</a:t>
            </a:fld>
            <a:endParaRPr lang="ru-RU"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393" r="30151" b="-657"/>
          <a:stretch/>
        </p:blipFill>
        <p:spPr bwMode="auto">
          <a:xfrm>
            <a:off x="6588224" y="16064"/>
            <a:ext cx="2555776" cy="514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2987824" y="91551"/>
            <a:ext cx="6017910" cy="555526"/>
          </a:xfrm>
          <a:prstGeom prst="rect">
            <a:avLst/>
          </a:prstGeom>
          <a:noFill/>
        </p:spPr>
        <p:txBody>
          <a:bodyPr anchor="ctr"/>
          <a:lstStyle/>
          <a:p>
            <a:pPr marL="274320" indent="-274320" algn="ctr" fontAlgn="auto">
              <a:spcAft>
                <a:spcPts val="0"/>
              </a:spcAft>
              <a:buFont typeface="Wingdings"/>
              <a:buNone/>
              <a:defRPr/>
            </a:pPr>
            <a:r>
              <a:rPr lang="ru-RU" b="1" dirty="0" smtClean="0">
                <a:solidFill>
                  <a:srgbClr val="167373"/>
                </a:solidFill>
                <a:latin typeface="Arial" pitchFamily="34" charset="0"/>
                <a:cs typeface="Arial" pitchFamily="34" charset="0"/>
              </a:rPr>
              <a:t>Обеспечение безопасности жизнедеятельности </a:t>
            </a:r>
          </a:p>
          <a:p>
            <a:pPr marL="274320" indent="-274320" algn="ctr" fontAlgn="auto">
              <a:spcAft>
                <a:spcPts val="0"/>
              </a:spcAft>
              <a:buFont typeface="Wingdings"/>
              <a:buNone/>
              <a:defRPr/>
            </a:pPr>
            <a:r>
              <a:rPr lang="ru-RU" b="1" dirty="0" smtClean="0">
                <a:solidFill>
                  <a:srgbClr val="167373"/>
                </a:solidFill>
                <a:latin typeface="Arial" pitchFamily="34" charset="0"/>
                <a:cs typeface="Arial" pitchFamily="34" charset="0"/>
              </a:rPr>
              <a:t>населения города Нарьян-Мар</a:t>
            </a:r>
            <a:endParaRPr lang="ru-RU" b="1" cap="all" dirty="0">
              <a:solidFill>
                <a:srgbClr val="167373"/>
              </a:solidFill>
              <a:effectLst>
                <a:reflection blurRad="12700" stA="48000" endA="300" endPos="55000" dir="5400000" sy="-90000" algn="bl" rotWithShape="0"/>
              </a:effectLst>
              <a:latin typeface="Arial" pitchFamily="34" charset="0"/>
              <a:ea typeface="+mj-ea"/>
              <a:cs typeface="Arial" pitchFamily="34" charset="0"/>
            </a:endParaRPr>
          </a:p>
        </p:txBody>
      </p:sp>
      <p:sp>
        <p:nvSpPr>
          <p:cNvPr id="13" name="Прямоугольник 12"/>
          <p:cNvSpPr/>
          <p:nvPr/>
        </p:nvSpPr>
        <p:spPr>
          <a:xfrm>
            <a:off x="2894234" y="1765288"/>
            <a:ext cx="6224242" cy="3323987"/>
          </a:xfrm>
          <a:prstGeom prst="rect">
            <a:avLst/>
          </a:prstGeom>
          <a:noFill/>
          <a:ln>
            <a:noFill/>
          </a:ln>
          <a:effectLst>
            <a:outerShdw blurRad="50800" dist="38100" dir="5400000" sx="5000" sy="5000" algn="t" rotWithShape="0">
              <a:prstClr val="black"/>
            </a:outerShdw>
          </a:effectLst>
        </p:spPr>
        <p:txBody>
          <a:bodyPr wrap="square">
            <a:spAutoFit/>
          </a:bodyPr>
          <a:lstStyle/>
          <a:p>
            <a:pPr marL="342900" indent="-342900">
              <a:lnSpc>
                <a:spcPct val="150000"/>
              </a:lnSpc>
              <a:buFont typeface="Wingdings" pitchFamily="2" charset="2"/>
              <a:buChar char="ü"/>
              <a:defRPr/>
            </a:pPr>
            <a:r>
              <a:rPr lang="ru-RU" sz="1500" dirty="0">
                <a:solidFill>
                  <a:srgbClr val="167373"/>
                </a:solidFill>
                <a:latin typeface="Arial" pitchFamily="34" charset="0"/>
                <a:cs typeface="Arial" pitchFamily="34" charset="0"/>
              </a:rPr>
              <a:t>Обеспечение общественного порядка, профилактики терроризма, экстремизма </a:t>
            </a:r>
            <a:r>
              <a:rPr lang="ru-RU" sz="1600" dirty="0" smtClean="0">
                <a:solidFill>
                  <a:srgbClr val="167373"/>
                </a:solidFill>
                <a:latin typeface="Arial" pitchFamily="34" charset="0"/>
                <a:cs typeface="Arial" pitchFamily="34" charset="0"/>
              </a:rPr>
              <a:t>– </a:t>
            </a:r>
            <a:r>
              <a:rPr lang="ru-RU" sz="1600" b="1" u="sng" dirty="0" smtClean="0">
                <a:solidFill>
                  <a:srgbClr val="16738C"/>
                </a:solidFill>
                <a:latin typeface="Arial" pitchFamily="34" charset="0"/>
                <a:cs typeface="Arial" pitchFamily="34" charset="0"/>
              </a:rPr>
              <a:t>0,13 </a:t>
            </a:r>
            <a:r>
              <a:rPr lang="ru-RU" sz="1600" b="1" u="sng" dirty="0">
                <a:solidFill>
                  <a:srgbClr val="16738C"/>
                </a:solidFill>
                <a:latin typeface="Arial" pitchFamily="34" charset="0"/>
                <a:cs typeface="Arial" pitchFamily="34" charset="0"/>
              </a:rPr>
              <a:t>млн ₽</a:t>
            </a:r>
            <a:endParaRPr lang="ru-RU" sz="1600" b="1" u="sng" dirty="0" smtClean="0">
              <a:solidFill>
                <a:srgbClr val="16738C"/>
              </a:solidFill>
              <a:latin typeface="Arial" pitchFamily="34" charset="0"/>
              <a:cs typeface="Arial" pitchFamily="34" charset="0"/>
            </a:endParaRPr>
          </a:p>
          <a:p>
            <a:pPr marL="285750" indent="-285750">
              <a:lnSpc>
                <a:spcPct val="150000"/>
              </a:lnSpc>
              <a:buFont typeface="Wingdings" pitchFamily="2" charset="2"/>
              <a:buChar char="ü"/>
              <a:defRPr/>
            </a:pPr>
            <a:r>
              <a:rPr lang="ru-RU" sz="1500" dirty="0" smtClean="0">
                <a:solidFill>
                  <a:srgbClr val="167373"/>
                </a:solidFill>
                <a:latin typeface="Arial" pitchFamily="34" charset="0"/>
                <a:cs typeface="Arial" pitchFamily="34" charset="0"/>
              </a:rPr>
              <a:t>Обеспечение противопаводковых мероприятий </a:t>
            </a:r>
            <a:r>
              <a:rPr lang="ru-RU" sz="1600" dirty="0" smtClean="0">
                <a:solidFill>
                  <a:srgbClr val="167373"/>
                </a:solidFill>
                <a:latin typeface="Arial" pitchFamily="34" charset="0"/>
                <a:cs typeface="Arial" pitchFamily="34" charset="0"/>
              </a:rPr>
              <a:t>– </a:t>
            </a:r>
            <a:r>
              <a:rPr lang="ru-RU" sz="1600" b="1" u="sng" dirty="0" smtClean="0">
                <a:solidFill>
                  <a:srgbClr val="16738C"/>
                </a:solidFill>
                <a:latin typeface="Arial" pitchFamily="34" charset="0"/>
                <a:cs typeface="Arial" pitchFamily="34" charset="0"/>
              </a:rPr>
              <a:t>0,25 </a:t>
            </a:r>
            <a:r>
              <a:rPr lang="ru-RU" sz="1600" b="1" u="sng" dirty="0">
                <a:solidFill>
                  <a:srgbClr val="16738C"/>
                </a:solidFill>
                <a:latin typeface="Arial" pitchFamily="34" charset="0"/>
                <a:cs typeface="Arial" pitchFamily="34" charset="0"/>
              </a:rPr>
              <a:t>млн ₽</a:t>
            </a:r>
            <a:endParaRPr lang="ru-RU" sz="1600" b="1" u="sng" dirty="0" smtClean="0">
              <a:solidFill>
                <a:srgbClr val="16738C"/>
              </a:solidFill>
              <a:latin typeface="Arial" pitchFamily="34" charset="0"/>
              <a:cs typeface="Arial" pitchFamily="34" charset="0"/>
            </a:endParaRPr>
          </a:p>
          <a:p>
            <a:pPr marL="285750" indent="-285750">
              <a:lnSpc>
                <a:spcPct val="150000"/>
              </a:lnSpc>
              <a:buFont typeface="Wingdings" pitchFamily="2" charset="2"/>
              <a:buChar char="ü"/>
              <a:defRPr/>
            </a:pPr>
            <a:r>
              <a:rPr lang="ru-RU" sz="1500" dirty="0">
                <a:solidFill>
                  <a:srgbClr val="167373"/>
                </a:solidFill>
                <a:latin typeface="Arial" pitchFamily="34" charset="0"/>
                <a:cs typeface="Arial" pitchFamily="34" charset="0"/>
              </a:rPr>
              <a:t>Обеспечение пожарной безопасности </a:t>
            </a:r>
            <a:r>
              <a:rPr lang="ru-RU" sz="1600" dirty="0" smtClean="0">
                <a:solidFill>
                  <a:srgbClr val="167373"/>
                </a:solidFill>
                <a:latin typeface="Arial" pitchFamily="34" charset="0"/>
                <a:cs typeface="Arial" pitchFamily="34" charset="0"/>
              </a:rPr>
              <a:t>– </a:t>
            </a:r>
            <a:r>
              <a:rPr lang="ru-RU" sz="1600" b="1" u="sng" dirty="0" smtClean="0">
                <a:solidFill>
                  <a:srgbClr val="16738C"/>
                </a:solidFill>
                <a:latin typeface="Arial" pitchFamily="34" charset="0"/>
                <a:cs typeface="Arial" pitchFamily="34" charset="0"/>
              </a:rPr>
              <a:t>2,40 </a:t>
            </a:r>
            <a:r>
              <a:rPr lang="ru-RU" sz="1600" b="1" u="sng" dirty="0">
                <a:solidFill>
                  <a:srgbClr val="16738C"/>
                </a:solidFill>
                <a:latin typeface="Arial" pitchFamily="34" charset="0"/>
                <a:cs typeface="Arial" pitchFamily="34" charset="0"/>
              </a:rPr>
              <a:t>млн </a:t>
            </a:r>
            <a:r>
              <a:rPr lang="ru-RU" sz="1600" b="1" u="sng" dirty="0" smtClean="0">
                <a:solidFill>
                  <a:srgbClr val="16738C"/>
                </a:solidFill>
                <a:latin typeface="Arial" pitchFamily="34" charset="0"/>
                <a:cs typeface="Arial" pitchFamily="34" charset="0"/>
              </a:rPr>
              <a:t>₽</a:t>
            </a:r>
            <a:r>
              <a:rPr lang="ru-RU" sz="1600" u="sng" dirty="0" smtClean="0">
                <a:solidFill>
                  <a:srgbClr val="16738C"/>
                </a:solidFill>
                <a:latin typeface="Arial" pitchFamily="34" charset="0"/>
                <a:cs typeface="Arial" pitchFamily="34" charset="0"/>
              </a:rPr>
              <a:t> </a:t>
            </a:r>
          </a:p>
          <a:p>
            <a:pPr marL="285750" indent="-285750">
              <a:lnSpc>
                <a:spcPct val="150000"/>
              </a:lnSpc>
              <a:buFont typeface="Wingdings" pitchFamily="2" charset="2"/>
              <a:buChar char="ü"/>
              <a:defRPr/>
            </a:pPr>
            <a:r>
              <a:rPr lang="ru-RU" sz="1500" dirty="0" smtClean="0">
                <a:solidFill>
                  <a:srgbClr val="167373"/>
                </a:solidFill>
                <a:latin typeface="Arial" pitchFamily="34" charset="0"/>
                <a:cs typeface="Arial" pitchFamily="34" charset="0"/>
              </a:rPr>
              <a:t>Кол-во </a:t>
            </a:r>
            <a:r>
              <a:rPr lang="ru-RU" sz="1500" dirty="0">
                <a:solidFill>
                  <a:srgbClr val="167373"/>
                </a:solidFill>
                <a:latin typeface="Arial" pitchFamily="34" charset="0"/>
                <a:cs typeface="Arial" pitchFamily="34" charset="0"/>
              </a:rPr>
              <a:t>предписаний со стороны контролирующих </a:t>
            </a:r>
            <a:r>
              <a:rPr lang="ru-RU" sz="1500" dirty="0" smtClean="0">
                <a:solidFill>
                  <a:srgbClr val="167373"/>
                </a:solidFill>
                <a:latin typeface="Arial" pitchFamily="34" charset="0"/>
                <a:cs typeface="Arial" pitchFamily="34" charset="0"/>
              </a:rPr>
              <a:t>надзорных </a:t>
            </a:r>
            <a:r>
              <a:rPr lang="ru-RU" sz="1500" dirty="0">
                <a:solidFill>
                  <a:srgbClr val="167373"/>
                </a:solidFill>
                <a:latin typeface="Arial" pitchFamily="34" charset="0"/>
                <a:cs typeface="Arial" pitchFamily="34" charset="0"/>
              </a:rPr>
              <a:t>органов по содержанию пожарных </a:t>
            </a:r>
            <a:r>
              <a:rPr lang="ru-RU" sz="1500" dirty="0" smtClean="0">
                <a:solidFill>
                  <a:srgbClr val="167373"/>
                </a:solidFill>
                <a:latin typeface="Arial" pitchFamily="34" charset="0"/>
                <a:cs typeface="Arial" pitchFamily="34" charset="0"/>
              </a:rPr>
              <a:t>водоемов – </a:t>
            </a:r>
            <a:r>
              <a:rPr lang="ru-RU" sz="1600" b="1" u="sng" dirty="0" smtClean="0">
                <a:solidFill>
                  <a:srgbClr val="16738C"/>
                </a:solidFill>
                <a:latin typeface="Arial" pitchFamily="34" charset="0"/>
                <a:cs typeface="Arial" pitchFamily="34" charset="0"/>
              </a:rPr>
              <a:t>0 ед.</a:t>
            </a:r>
          </a:p>
          <a:p>
            <a:pPr marL="285750" indent="-285750">
              <a:lnSpc>
                <a:spcPct val="150000"/>
              </a:lnSpc>
              <a:buFont typeface="Wingdings" pitchFamily="2" charset="2"/>
              <a:buChar char="ü"/>
              <a:defRPr/>
            </a:pPr>
            <a:r>
              <a:rPr lang="ru-RU" sz="1500" dirty="0">
                <a:solidFill>
                  <a:srgbClr val="167373"/>
                </a:solidFill>
                <a:latin typeface="Arial" pitchFamily="34" charset="0"/>
                <a:cs typeface="Arial" pitchFamily="34" charset="0"/>
              </a:rPr>
              <a:t>Доля обеспеченности резерва материально-технических средств, используемых в целях гражданской обороны, защиты населения </a:t>
            </a:r>
            <a:r>
              <a:rPr lang="ru-RU" sz="1500" dirty="0" smtClean="0">
                <a:solidFill>
                  <a:srgbClr val="167373"/>
                </a:solidFill>
                <a:latin typeface="Arial" pitchFamily="34" charset="0"/>
                <a:cs typeface="Arial" pitchFamily="34" charset="0"/>
              </a:rPr>
              <a:t>– </a:t>
            </a:r>
            <a:r>
              <a:rPr lang="ru-RU" sz="1600" b="1" u="sng" dirty="0" smtClean="0">
                <a:solidFill>
                  <a:srgbClr val="16738C"/>
                </a:solidFill>
                <a:latin typeface="Arial" pitchFamily="34" charset="0"/>
                <a:cs typeface="Arial" pitchFamily="34" charset="0"/>
              </a:rPr>
              <a:t>100% </a:t>
            </a:r>
            <a:r>
              <a:rPr lang="ru-RU" sz="1600" dirty="0">
                <a:solidFill>
                  <a:srgbClr val="167373"/>
                </a:solidFill>
                <a:latin typeface="Arial" pitchFamily="34" charset="0"/>
                <a:cs typeface="Arial" pitchFamily="34" charset="0"/>
              </a:rPr>
              <a:t>и др</a:t>
            </a:r>
            <a:r>
              <a:rPr lang="ru-RU" sz="1600" dirty="0" smtClean="0">
                <a:solidFill>
                  <a:srgbClr val="167373"/>
                </a:solidFill>
                <a:latin typeface="Arial" pitchFamily="34" charset="0"/>
                <a:cs typeface="Arial" pitchFamily="34" charset="0"/>
              </a:rPr>
              <a:t>.</a:t>
            </a:r>
            <a:endParaRPr lang="ru-RU" sz="1600" dirty="0">
              <a:solidFill>
                <a:srgbClr val="167373"/>
              </a:solidFill>
              <a:latin typeface="Arial" pitchFamily="34" charset="0"/>
              <a:cs typeface="Arial" pitchFamily="34" charset="0"/>
            </a:endParaRPr>
          </a:p>
        </p:txBody>
      </p:sp>
      <p:sp>
        <p:nvSpPr>
          <p:cNvPr id="12" name="Выноска со стрелкой вниз 11"/>
          <p:cNvSpPr/>
          <p:nvPr/>
        </p:nvSpPr>
        <p:spPr>
          <a:xfrm>
            <a:off x="5076056" y="894177"/>
            <a:ext cx="2062443" cy="792088"/>
          </a:xfrm>
          <a:prstGeom prst="downArrowCallout">
            <a:avLst/>
          </a:prstGeom>
          <a:solidFill>
            <a:srgbClr val="16737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600" u="sng" dirty="0" smtClean="0">
                <a:solidFill>
                  <a:schemeClr val="bg1"/>
                </a:solidFill>
                <a:latin typeface="Arial" pitchFamily="34" charset="0"/>
                <a:cs typeface="Arial" pitchFamily="34" charset="0"/>
              </a:rPr>
              <a:t>Исполнено в 202</a:t>
            </a:r>
            <a:r>
              <a:rPr lang="en-US" sz="1600" u="sng" dirty="0" smtClean="0">
                <a:solidFill>
                  <a:schemeClr val="bg1"/>
                </a:solidFill>
                <a:latin typeface="Arial" pitchFamily="34" charset="0"/>
                <a:cs typeface="Arial" pitchFamily="34" charset="0"/>
              </a:rPr>
              <a:t>3</a:t>
            </a:r>
            <a:endParaRPr lang="ru-RU" sz="1600" u="sng" dirty="0" smtClean="0">
              <a:solidFill>
                <a:schemeClr val="bg1"/>
              </a:solidFill>
              <a:latin typeface="Arial" pitchFamily="34" charset="0"/>
              <a:cs typeface="Arial" pitchFamily="34" charset="0"/>
            </a:endParaRPr>
          </a:p>
          <a:p>
            <a:pPr algn="ctr"/>
            <a:r>
              <a:rPr lang="ru-RU" sz="1600" b="1" dirty="0" smtClean="0">
                <a:solidFill>
                  <a:schemeClr val="bg1"/>
                </a:solidFill>
                <a:latin typeface="Arial" pitchFamily="34" charset="0"/>
                <a:cs typeface="Arial" pitchFamily="34" charset="0"/>
              </a:rPr>
              <a:t>3,9 млн </a:t>
            </a:r>
            <a:r>
              <a:rPr lang="ru-RU" sz="1600" b="1" dirty="0">
                <a:solidFill>
                  <a:schemeClr val="bg1"/>
                </a:solidFill>
                <a:latin typeface="Arial" pitchFamily="34" charset="0"/>
                <a:cs typeface="Arial" pitchFamily="34" charset="0"/>
              </a:rPr>
              <a:t>₽</a:t>
            </a:r>
            <a:endParaRPr lang="ru-RU" sz="1600" dirty="0">
              <a:solidFill>
                <a:schemeClr val="bg1"/>
              </a:solidFill>
              <a:latin typeface="Arial" pitchFamily="34" charset="0"/>
              <a:cs typeface="Arial" pitchFamily="34" charset="0"/>
            </a:endParaRPr>
          </a:p>
        </p:txBody>
      </p:sp>
      <p:sp>
        <p:nvSpPr>
          <p:cNvPr id="14" name="Скругленный прямоугольник 13"/>
          <p:cNvSpPr/>
          <p:nvPr/>
        </p:nvSpPr>
        <p:spPr>
          <a:xfrm>
            <a:off x="3203848" y="894177"/>
            <a:ext cx="1639914" cy="648072"/>
          </a:xfrm>
          <a:prstGeom prst="roundRect">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u="sng" dirty="0">
                <a:solidFill>
                  <a:schemeClr val="bg1"/>
                </a:solidFill>
                <a:latin typeface="Arial" pitchFamily="34" charset="0"/>
                <a:cs typeface="Arial" pitchFamily="34" charset="0"/>
              </a:rPr>
              <a:t>План на </a:t>
            </a:r>
            <a:r>
              <a:rPr lang="ru-RU" sz="1600" u="sng" dirty="0" smtClean="0">
                <a:solidFill>
                  <a:schemeClr val="bg1"/>
                </a:solidFill>
                <a:latin typeface="Arial" pitchFamily="34" charset="0"/>
                <a:cs typeface="Arial" pitchFamily="34" charset="0"/>
              </a:rPr>
              <a:t>202</a:t>
            </a:r>
            <a:r>
              <a:rPr lang="en-US" sz="1600" u="sng" dirty="0" smtClean="0">
                <a:solidFill>
                  <a:schemeClr val="bg1"/>
                </a:solidFill>
                <a:latin typeface="Arial" pitchFamily="34" charset="0"/>
                <a:cs typeface="Arial" pitchFamily="34" charset="0"/>
              </a:rPr>
              <a:t>3</a:t>
            </a:r>
            <a:endParaRPr lang="ru-RU" sz="1600" u="sng" dirty="0">
              <a:solidFill>
                <a:schemeClr val="bg1"/>
              </a:solidFill>
              <a:latin typeface="Arial" pitchFamily="34" charset="0"/>
              <a:cs typeface="Arial" pitchFamily="34" charset="0"/>
            </a:endParaRPr>
          </a:p>
          <a:p>
            <a:pPr algn="ctr"/>
            <a:r>
              <a:rPr lang="ru-RU" sz="1600" b="1" dirty="0" smtClean="0">
                <a:solidFill>
                  <a:schemeClr val="bg1"/>
                </a:solidFill>
                <a:latin typeface="Arial" pitchFamily="34" charset="0"/>
                <a:cs typeface="Arial" pitchFamily="34" charset="0"/>
              </a:rPr>
              <a:t>4,1 млн ₽</a:t>
            </a:r>
            <a:endParaRPr lang="ru-RU" sz="1600" dirty="0">
              <a:solidFill>
                <a:schemeClr val="bg1"/>
              </a:solidFill>
              <a:latin typeface="Arial" pitchFamily="34" charset="0"/>
              <a:cs typeface="Arial" pitchFamily="34" charset="0"/>
            </a:endParaRPr>
          </a:p>
        </p:txBody>
      </p:sp>
      <p:sp>
        <p:nvSpPr>
          <p:cNvPr id="15" name="Скругленный прямоугольник 14"/>
          <p:cNvSpPr/>
          <p:nvPr/>
        </p:nvSpPr>
        <p:spPr>
          <a:xfrm>
            <a:off x="7356796" y="894177"/>
            <a:ext cx="1639914" cy="648072"/>
          </a:xfrm>
          <a:prstGeom prst="roundRect">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u="sng" dirty="0" smtClean="0">
                <a:solidFill>
                  <a:schemeClr val="bg1"/>
                </a:solidFill>
                <a:latin typeface="Arial" pitchFamily="34" charset="0"/>
                <a:cs typeface="Arial" pitchFamily="34" charset="0"/>
              </a:rPr>
              <a:t>% исполнения</a:t>
            </a:r>
            <a:endParaRPr lang="ru-RU" sz="1600" u="sng" dirty="0">
              <a:solidFill>
                <a:schemeClr val="bg1"/>
              </a:solidFill>
              <a:latin typeface="Arial" pitchFamily="34" charset="0"/>
              <a:cs typeface="Arial" pitchFamily="34" charset="0"/>
            </a:endParaRPr>
          </a:p>
          <a:p>
            <a:pPr algn="ctr" fontAlgn="ctr"/>
            <a:r>
              <a:rPr lang="ru-RU" sz="1600" b="1" dirty="0" smtClean="0">
                <a:solidFill>
                  <a:schemeClr val="bg1"/>
                </a:solidFill>
                <a:latin typeface="Arial" pitchFamily="34" charset="0"/>
                <a:cs typeface="Arial" pitchFamily="34" charset="0"/>
              </a:rPr>
              <a:t>95,1 %</a:t>
            </a:r>
            <a:endParaRPr lang="ru-RU" sz="1600" b="1" dirty="0">
              <a:solidFill>
                <a:schemeClr val="bg1"/>
              </a:solidFill>
              <a:latin typeface="Arial" pitchFamily="34" charset="0"/>
              <a:cs typeface="Arial"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57824" y="-956642"/>
            <a:ext cx="8165792" cy="5443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Номер слайда 5"/>
          <p:cNvSpPr>
            <a:spLocks noGrp="1"/>
          </p:cNvSpPr>
          <p:nvPr>
            <p:ph type="sldNum" sz="quarter" idx="12"/>
          </p:nvPr>
        </p:nvSpPr>
        <p:spPr>
          <a:xfrm>
            <a:off x="7008440" y="4870311"/>
            <a:ext cx="2133600" cy="273844"/>
          </a:xfrm>
        </p:spPr>
        <p:txBody>
          <a:bodyPr/>
          <a:lstStyle/>
          <a:p>
            <a:pPr>
              <a:defRPr/>
            </a:pPr>
            <a:fld id="{EF578566-F4A1-4C27-9FE3-5BFDE31B1638}" type="slidenum">
              <a:rPr lang="ru-RU" smtClean="0"/>
              <a:pPr>
                <a:defRPr/>
              </a:pPr>
              <a:t>17</a:t>
            </a:fld>
            <a:endParaRPr lang="ru-RU"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5142"/>
          <a:stretch/>
        </p:blipFill>
        <p:spPr bwMode="auto">
          <a:xfrm>
            <a:off x="12286" y="627534"/>
            <a:ext cx="2826170" cy="185266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8699" t="10721" r="13454" b="15004"/>
          <a:stretch/>
        </p:blipFill>
        <p:spPr bwMode="auto">
          <a:xfrm>
            <a:off x="11833" y="2647394"/>
            <a:ext cx="2826170" cy="1796564"/>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28556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1" y="0"/>
            <a:ext cx="6720259" cy="830997"/>
          </a:xfrm>
          <a:prstGeom prst="rect">
            <a:avLst/>
          </a:prstGeom>
          <a:noFill/>
          <a:ln>
            <a:noFill/>
          </a:ln>
        </p:spPr>
        <p:txBody>
          <a:bodyPr wrap="square">
            <a:spAutoFit/>
          </a:bodyPr>
          <a:lstStyle/>
          <a:p>
            <a:pPr algn="ctr"/>
            <a:r>
              <a:rPr lang="ru-RU" sz="1600" b="1" dirty="0" smtClean="0">
                <a:solidFill>
                  <a:srgbClr val="167373"/>
                </a:solidFill>
                <a:latin typeface="Arial" pitchFamily="34" charset="0"/>
                <a:cs typeface="Arial" pitchFamily="34" charset="0"/>
              </a:rPr>
              <a:t>Обеспечение безопасности эксплуатации автомобильных дорог местного значения и доступности общественных транспортных услуг</a:t>
            </a:r>
            <a:endParaRPr lang="ru-RU" sz="1600" b="1" dirty="0">
              <a:solidFill>
                <a:srgbClr val="167373"/>
              </a:solidFill>
              <a:latin typeface="Arial" pitchFamily="34" charset="0"/>
              <a:cs typeface="Arial" pitchFamily="34" charset="0"/>
            </a:endParaRPr>
          </a:p>
        </p:txBody>
      </p:sp>
      <p:sp>
        <p:nvSpPr>
          <p:cNvPr id="6" name="Выноска со стрелкой вниз 5"/>
          <p:cNvSpPr/>
          <p:nvPr/>
        </p:nvSpPr>
        <p:spPr>
          <a:xfrm>
            <a:off x="2123728" y="966185"/>
            <a:ext cx="2304256" cy="792088"/>
          </a:xfrm>
          <a:prstGeom prst="downArrowCallout">
            <a:avLst/>
          </a:prstGeom>
          <a:solidFill>
            <a:srgbClr val="16737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600" u="sng" dirty="0" smtClean="0">
                <a:solidFill>
                  <a:schemeClr val="bg1"/>
                </a:solidFill>
                <a:latin typeface="Arial" pitchFamily="34" charset="0"/>
                <a:cs typeface="Arial" pitchFamily="34" charset="0"/>
              </a:rPr>
              <a:t>Исполнено в </a:t>
            </a:r>
            <a:r>
              <a:rPr lang="en-US" sz="1600" u="sng" dirty="0" smtClean="0">
                <a:solidFill>
                  <a:schemeClr val="bg1"/>
                </a:solidFill>
                <a:latin typeface="Arial" pitchFamily="34" charset="0"/>
                <a:cs typeface="Arial" pitchFamily="34" charset="0"/>
              </a:rPr>
              <a:t>2023</a:t>
            </a:r>
            <a:endParaRPr lang="ru-RU" sz="1600" u="sng" dirty="0" smtClean="0">
              <a:solidFill>
                <a:schemeClr val="bg1"/>
              </a:solidFill>
              <a:latin typeface="Arial" pitchFamily="34" charset="0"/>
              <a:cs typeface="Arial" pitchFamily="34" charset="0"/>
            </a:endParaRPr>
          </a:p>
          <a:p>
            <a:pPr algn="ctr"/>
            <a:r>
              <a:rPr lang="ru-RU" sz="1600" b="1" dirty="0" smtClean="0">
                <a:solidFill>
                  <a:schemeClr val="bg1"/>
                </a:solidFill>
                <a:latin typeface="Arial" pitchFamily="34" charset="0"/>
                <a:cs typeface="Arial" pitchFamily="34" charset="0"/>
              </a:rPr>
              <a:t>339,4 млн </a:t>
            </a:r>
            <a:r>
              <a:rPr lang="ru-RU" sz="1600" b="1" dirty="0">
                <a:solidFill>
                  <a:schemeClr val="bg1"/>
                </a:solidFill>
                <a:latin typeface="Arial" pitchFamily="34" charset="0"/>
                <a:cs typeface="Arial" pitchFamily="34" charset="0"/>
              </a:rPr>
              <a:t>₽</a:t>
            </a:r>
            <a:endParaRPr lang="ru-RU" sz="1600" dirty="0">
              <a:solidFill>
                <a:schemeClr val="bg1"/>
              </a:solidFill>
              <a:latin typeface="Arial" pitchFamily="34" charset="0"/>
              <a:cs typeface="Arial" pitchFamily="34" charset="0"/>
            </a:endParaRPr>
          </a:p>
        </p:txBody>
      </p:sp>
      <p:sp>
        <p:nvSpPr>
          <p:cNvPr id="7" name="Скругленный прямоугольник 6"/>
          <p:cNvSpPr/>
          <p:nvPr/>
        </p:nvSpPr>
        <p:spPr>
          <a:xfrm>
            <a:off x="156694" y="966185"/>
            <a:ext cx="1606993" cy="648072"/>
          </a:xfrm>
          <a:prstGeom prst="roundRect">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u="sng" dirty="0">
                <a:solidFill>
                  <a:schemeClr val="bg1"/>
                </a:solidFill>
                <a:latin typeface="Arial" pitchFamily="34" charset="0"/>
                <a:cs typeface="Arial" pitchFamily="34" charset="0"/>
              </a:rPr>
              <a:t>План на </a:t>
            </a:r>
            <a:r>
              <a:rPr lang="en-US" sz="1600" u="sng" dirty="0" smtClean="0">
                <a:solidFill>
                  <a:schemeClr val="bg1"/>
                </a:solidFill>
                <a:latin typeface="Arial" pitchFamily="34" charset="0"/>
                <a:cs typeface="Arial" pitchFamily="34" charset="0"/>
              </a:rPr>
              <a:t>2023</a:t>
            </a:r>
            <a:endParaRPr lang="ru-RU" sz="1600" u="sng" dirty="0">
              <a:solidFill>
                <a:schemeClr val="bg1"/>
              </a:solidFill>
              <a:latin typeface="Arial" pitchFamily="34" charset="0"/>
              <a:cs typeface="Arial" pitchFamily="34" charset="0"/>
            </a:endParaRPr>
          </a:p>
          <a:p>
            <a:pPr algn="ctr"/>
            <a:r>
              <a:rPr lang="ru-RU" sz="1600" b="1" dirty="0" smtClean="0">
                <a:solidFill>
                  <a:schemeClr val="bg1"/>
                </a:solidFill>
                <a:latin typeface="Arial" pitchFamily="34" charset="0"/>
                <a:cs typeface="Arial" pitchFamily="34" charset="0"/>
              </a:rPr>
              <a:t>417,7 млн ₽</a:t>
            </a:r>
            <a:endParaRPr lang="ru-RU" sz="1600" dirty="0">
              <a:solidFill>
                <a:schemeClr val="bg1"/>
              </a:solidFill>
              <a:latin typeface="Arial" pitchFamily="34" charset="0"/>
              <a:cs typeface="Arial" pitchFamily="34" charset="0"/>
            </a:endParaRPr>
          </a:p>
        </p:txBody>
      </p:sp>
      <p:sp>
        <p:nvSpPr>
          <p:cNvPr id="8" name="Скругленный прямоугольник 7"/>
          <p:cNvSpPr/>
          <p:nvPr/>
        </p:nvSpPr>
        <p:spPr>
          <a:xfrm>
            <a:off x="4716016" y="966185"/>
            <a:ext cx="1656184" cy="648072"/>
          </a:xfrm>
          <a:prstGeom prst="roundRect">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u="sng" dirty="0" smtClean="0">
                <a:solidFill>
                  <a:schemeClr val="bg1"/>
                </a:solidFill>
                <a:latin typeface="Arial" pitchFamily="34" charset="0"/>
                <a:cs typeface="Arial" pitchFamily="34" charset="0"/>
              </a:rPr>
              <a:t>% исполнения</a:t>
            </a:r>
            <a:endParaRPr lang="ru-RU" sz="1600" u="sng" dirty="0">
              <a:solidFill>
                <a:schemeClr val="bg1"/>
              </a:solidFill>
              <a:latin typeface="Arial" pitchFamily="34" charset="0"/>
              <a:cs typeface="Arial" pitchFamily="34" charset="0"/>
            </a:endParaRPr>
          </a:p>
          <a:p>
            <a:pPr algn="ctr" fontAlgn="ctr"/>
            <a:r>
              <a:rPr lang="ru-RU" sz="1600" b="1" dirty="0" smtClean="0">
                <a:solidFill>
                  <a:schemeClr val="bg1"/>
                </a:solidFill>
                <a:latin typeface="Arial" pitchFamily="34" charset="0"/>
                <a:cs typeface="Arial" pitchFamily="34" charset="0"/>
              </a:rPr>
              <a:t>81,2%</a:t>
            </a:r>
            <a:endParaRPr lang="ru-RU" sz="1600" b="1" dirty="0">
              <a:solidFill>
                <a:schemeClr val="bg1"/>
              </a:solidFill>
              <a:latin typeface="Arial" pitchFamily="34" charset="0"/>
              <a:cs typeface="Arial" pitchFamily="34" charset="0"/>
            </a:endParaRPr>
          </a:p>
        </p:txBody>
      </p:sp>
      <p:sp>
        <p:nvSpPr>
          <p:cNvPr id="5" name="Номер слайда 4"/>
          <p:cNvSpPr>
            <a:spLocks noGrp="1"/>
          </p:cNvSpPr>
          <p:nvPr>
            <p:ph type="sldNum" sz="quarter" idx="12"/>
          </p:nvPr>
        </p:nvSpPr>
        <p:spPr>
          <a:xfrm>
            <a:off x="7010400" y="4869656"/>
            <a:ext cx="2133600" cy="273844"/>
          </a:xfrm>
        </p:spPr>
        <p:txBody>
          <a:bodyPr/>
          <a:lstStyle/>
          <a:p>
            <a:pPr>
              <a:defRPr/>
            </a:pPr>
            <a:fld id="{EF578566-F4A1-4C27-9FE3-5BFDE31B1638}" type="slidenum">
              <a:rPr lang="ru-RU" smtClean="0"/>
              <a:pPr>
                <a:defRPr/>
              </a:pPr>
              <a:t>18</a:t>
            </a:fld>
            <a:endParaRPr lang="ru-RU" dirty="0"/>
          </a:p>
        </p:txBody>
      </p:sp>
      <p:sp>
        <p:nvSpPr>
          <p:cNvPr id="12" name="Прямоугольник 11"/>
          <p:cNvSpPr/>
          <p:nvPr/>
        </p:nvSpPr>
        <p:spPr>
          <a:xfrm>
            <a:off x="22945" y="1635646"/>
            <a:ext cx="6697313" cy="2816156"/>
          </a:xfrm>
          <a:prstGeom prst="rect">
            <a:avLst/>
          </a:prstGeom>
        </p:spPr>
        <p:txBody>
          <a:bodyPr wrap="square">
            <a:spAutoFit/>
          </a:bodyPr>
          <a:lstStyle/>
          <a:p>
            <a:pPr marL="285750" indent="-285750" algn="just">
              <a:spcBef>
                <a:spcPts val="600"/>
              </a:spcBef>
              <a:buFont typeface="Wingdings" pitchFamily="2" charset="2"/>
              <a:buChar char="ü"/>
            </a:pPr>
            <a:r>
              <a:rPr lang="ru-RU" sz="1400" dirty="0">
                <a:solidFill>
                  <a:srgbClr val="16738C"/>
                </a:solidFill>
                <a:latin typeface="Arial" pitchFamily="34" charset="0"/>
                <a:cs typeface="Arial" pitchFamily="34" charset="0"/>
              </a:rPr>
              <a:t>Организация пассажирских перевозок населения </a:t>
            </a:r>
            <a:r>
              <a:rPr lang="ru-RU" sz="1400" dirty="0" smtClean="0">
                <a:solidFill>
                  <a:srgbClr val="055A5A"/>
                </a:solidFill>
                <a:latin typeface="Arial" pitchFamily="34" charset="0"/>
                <a:cs typeface="Arial" pitchFamily="34" charset="0"/>
              </a:rPr>
              <a:t>- </a:t>
            </a:r>
            <a:r>
              <a:rPr lang="ru-RU" sz="1500" b="1" u="sng" dirty="0" smtClean="0">
                <a:solidFill>
                  <a:srgbClr val="167373"/>
                </a:solidFill>
                <a:latin typeface="Arial" pitchFamily="34" charset="0"/>
                <a:cs typeface="Arial" pitchFamily="34" charset="0"/>
              </a:rPr>
              <a:t>57,3 </a:t>
            </a:r>
            <a:r>
              <a:rPr lang="ru-RU" sz="1500" b="1" u="sng" dirty="0">
                <a:solidFill>
                  <a:srgbClr val="167373"/>
                </a:solidFill>
                <a:latin typeface="Arial" pitchFamily="34" charset="0"/>
                <a:cs typeface="Arial" pitchFamily="34" charset="0"/>
              </a:rPr>
              <a:t>млн </a:t>
            </a:r>
            <a:r>
              <a:rPr lang="ru-RU" sz="1500" b="1" u="sng" dirty="0" smtClean="0">
                <a:solidFill>
                  <a:srgbClr val="167373"/>
                </a:solidFill>
                <a:latin typeface="Arial" pitchFamily="34" charset="0"/>
                <a:cs typeface="Arial" pitchFamily="34" charset="0"/>
              </a:rPr>
              <a:t>₽</a:t>
            </a:r>
          </a:p>
          <a:p>
            <a:pPr marL="285750" indent="-285750" algn="just">
              <a:spcBef>
                <a:spcPts val="600"/>
              </a:spcBef>
              <a:buFont typeface="Wingdings" pitchFamily="2" charset="2"/>
              <a:buChar char="ü"/>
            </a:pPr>
            <a:r>
              <a:rPr lang="ru-RU" sz="1400" dirty="0">
                <a:solidFill>
                  <a:srgbClr val="16738C"/>
                </a:solidFill>
                <a:latin typeface="Arial" pitchFamily="34" charset="0"/>
                <a:cs typeface="Arial" pitchFamily="34" charset="0"/>
              </a:rPr>
              <a:t>Реконструкция автомобильной дороги по ул. </a:t>
            </a:r>
            <a:r>
              <a:rPr lang="ru-RU" sz="1400" dirty="0" smtClean="0">
                <a:solidFill>
                  <a:srgbClr val="16738C"/>
                </a:solidFill>
                <a:latin typeface="Arial" pitchFamily="34" charset="0"/>
                <a:cs typeface="Arial" pitchFamily="34" charset="0"/>
              </a:rPr>
              <a:t>Заводская </a:t>
            </a:r>
            <a:r>
              <a:rPr lang="ru-RU" sz="1400" dirty="0" smtClean="0">
                <a:solidFill>
                  <a:srgbClr val="055A5A"/>
                </a:solidFill>
                <a:latin typeface="Arial" pitchFamily="34" charset="0"/>
                <a:cs typeface="Arial" pitchFamily="34" charset="0"/>
              </a:rPr>
              <a:t>– </a:t>
            </a:r>
            <a:r>
              <a:rPr lang="ru-RU" sz="1500" b="1" u="sng" dirty="0" smtClean="0">
                <a:solidFill>
                  <a:srgbClr val="167373"/>
                </a:solidFill>
                <a:latin typeface="Arial" pitchFamily="34" charset="0"/>
                <a:cs typeface="Arial" pitchFamily="34" charset="0"/>
              </a:rPr>
              <a:t>79,7 </a:t>
            </a:r>
            <a:r>
              <a:rPr lang="ru-RU" sz="1500" b="1" u="sng" dirty="0">
                <a:solidFill>
                  <a:srgbClr val="167373"/>
                </a:solidFill>
                <a:latin typeface="Arial" pitchFamily="34" charset="0"/>
                <a:cs typeface="Arial" pitchFamily="34" charset="0"/>
              </a:rPr>
              <a:t>млн ₽</a:t>
            </a:r>
            <a:endParaRPr lang="ru-RU" sz="1500" b="1" u="sng" dirty="0" smtClean="0">
              <a:solidFill>
                <a:srgbClr val="167373"/>
              </a:solidFill>
              <a:latin typeface="Arial" pitchFamily="34" charset="0"/>
              <a:cs typeface="Arial" pitchFamily="34" charset="0"/>
            </a:endParaRPr>
          </a:p>
          <a:p>
            <a:pPr marL="285750" indent="-285750" algn="just">
              <a:spcBef>
                <a:spcPts val="600"/>
              </a:spcBef>
              <a:buFont typeface="Wingdings" pitchFamily="2" charset="2"/>
              <a:buChar char="ü"/>
            </a:pPr>
            <a:r>
              <a:rPr lang="ru-RU" sz="1400" dirty="0">
                <a:solidFill>
                  <a:srgbClr val="16738C"/>
                </a:solidFill>
                <a:latin typeface="Arial" pitchFamily="34" charset="0"/>
                <a:cs typeface="Arial" pitchFamily="34" charset="0"/>
              </a:rPr>
              <a:t>Ремонт </a:t>
            </a:r>
            <a:r>
              <a:rPr lang="ru-RU" sz="1400" dirty="0" smtClean="0">
                <a:solidFill>
                  <a:srgbClr val="16738C"/>
                </a:solidFill>
                <a:latin typeface="Arial" pitchFamily="34" charset="0"/>
                <a:cs typeface="Arial" pitchFamily="34" charset="0"/>
              </a:rPr>
              <a:t>тротуара по </a:t>
            </a:r>
            <a:r>
              <a:rPr lang="ru-RU" sz="1400" dirty="0">
                <a:solidFill>
                  <a:srgbClr val="16738C"/>
                </a:solidFill>
                <a:latin typeface="Arial" pitchFamily="34" charset="0"/>
                <a:cs typeface="Arial" pitchFamily="34" charset="0"/>
              </a:rPr>
              <a:t>ул. им. В.И. Ленина </a:t>
            </a:r>
            <a:r>
              <a:rPr lang="ru-RU" sz="1400" dirty="0" smtClean="0">
                <a:solidFill>
                  <a:srgbClr val="16738C"/>
                </a:solidFill>
                <a:latin typeface="Arial" pitchFamily="34" charset="0"/>
                <a:cs typeface="Arial" pitchFamily="34" charset="0"/>
              </a:rPr>
              <a:t>(ул</a:t>
            </a:r>
            <a:r>
              <a:rPr lang="ru-RU" sz="1400" dirty="0">
                <a:solidFill>
                  <a:srgbClr val="16738C"/>
                </a:solidFill>
                <a:latin typeface="Arial" pitchFamily="34" charset="0"/>
                <a:cs typeface="Arial" pitchFamily="34" charset="0"/>
              </a:rPr>
              <a:t>. </a:t>
            </a:r>
            <a:r>
              <a:rPr lang="ru-RU" sz="1400" dirty="0" smtClean="0">
                <a:solidFill>
                  <a:srgbClr val="16738C"/>
                </a:solidFill>
                <a:latin typeface="Arial" pitchFamily="34" charset="0"/>
                <a:cs typeface="Arial" pitchFamily="34" charset="0"/>
              </a:rPr>
              <a:t>Авиаторов-ул</a:t>
            </a:r>
            <a:r>
              <a:rPr lang="ru-RU" sz="1400" dirty="0">
                <a:solidFill>
                  <a:srgbClr val="16738C"/>
                </a:solidFill>
                <a:latin typeface="Arial" pitchFamily="34" charset="0"/>
                <a:cs typeface="Arial" pitchFamily="34" charset="0"/>
              </a:rPr>
              <a:t>. Первомайская</a:t>
            </a:r>
            <a:r>
              <a:rPr lang="ru-RU" sz="1400" dirty="0" smtClean="0">
                <a:solidFill>
                  <a:srgbClr val="16738C"/>
                </a:solidFill>
                <a:latin typeface="Arial" pitchFamily="34" charset="0"/>
                <a:cs typeface="Arial" pitchFamily="34" charset="0"/>
              </a:rPr>
              <a:t>) </a:t>
            </a:r>
            <a:r>
              <a:rPr lang="ru-RU" sz="1400" dirty="0">
                <a:solidFill>
                  <a:srgbClr val="16738C"/>
                </a:solidFill>
                <a:latin typeface="Arial" pitchFamily="34" charset="0"/>
                <a:cs typeface="Arial" pitchFamily="34" charset="0"/>
              </a:rPr>
              <a:t>и </a:t>
            </a:r>
            <a:r>
              <a:rPr lang="ru-RU" sz="1400" dirty="0" smtClean="0">
                <a:solidFill>
                  <a:srgbClr val="16738C"/>
                </a:solidFill>
                <a:latin typeface="Arial" pitchFamily="34" charset="0"/>
                <a:cs typeface="Arial" pitchFamily="34" charset="0"/>
              </a:rPr>
              <a:t>обустройство тротуара по </a:t>
            </a:r>
            <a:r>
              <a:rPr lang="ru-RU" sz="1400" dirty="0">
                <a:solidFill>
                  <a:srgbClr val="16738C"/>
                </a:solidFill>
                <a:latin typeface="Arial" pitchFamily="34" charset="0"/>
                <a:cs typeface="Arial" pitchFamily="34" charset="0"/>
              </a:rPr>
              <a:t>ул. им. А.П. </a:t>
            </a:r>
            <a:r>
              <a:rPr lang="ru-RU" sz="1400" dirty="0" err="1" smtClean="0">
                <a:solidFill>
                  <a:srgbClr val="16738C"/>
                </a:solidFill>
                <a:latin typeface="Arial" pitchFamily="34" charset="0"/>
                <a:cs typeface="Arial" pitchFamily="34" charset="0"/>
              </a:rPr>
              <a:t>Пырерко</a:t>
            </a:r>
            <a:r>
              <a:rPr lang="ru-RU" sz="1400" dirty="0" smtClean="0">
                <a:solidFill>
                  <a:srgbClr val="16738C"/>
                </a:solidFill>
                <a:latin typeface="Arial" pitchFamily="34" charset="0"/>
                <a:cs typeface="Arial" pitchFamily="34" charset="0"/>
              </a:rPr>
              <a:t> </a:t>
            </a:r>
            <a:r>
              <a:rPr lang="ru-RU" sz="1400" dirty="0" smtClean="0">
                <a:solidFill>
                  <a:srgbClr val="055A5A"/>
                </a:solidFill>
                <a:latin typeface="Arial" pitchFamily="34" charset="0"/>
                <a:cs typeface="Arial" pitchFamily="34" charset="0"/>
              </a:rPr>
              <a:t>– </a:t>
            </a:r>
            <a:r>
              <a:rPr lang="ru-RU" sz="1500" b="1" u="sng" dirty="0" smtClean="0">
                <a:solidFill>
                  <a:srgbClr val="167373"/>
                </a:solidFill>
                <a:latin typeface="Arial" pitchFamily="34" charset="0"/>
                <a:cs typeface="Arial" pitchFamily="34" charset="0"/>
              </a:rPr>
              <a:t>1,9 млн </a:t>
            </a:r>
            <a:r>
              <a:rPr lang="ru-RU" sz="1500" b="1" u="sng" dirty="0">
                <a:solidFill>
                  <a:srgbClr val="167373"/>
                </a:solidFill>
                <a:latin typeface="Arial" pitchFamily="34" charset="0"/>
                <a:cs typeface="Arial" pitchFamily="34" charset="0"/>
              </a:rPr>
              <a:t>₽</a:t>
            </a:r>
          </a:p>
          <a:p>
            <a:pPr marL="285750" indent="-285750" algn="just">
              <a:spcBef>
                <a:spcPts val="600"/>
              </a:spcBef>
              <a:buFont typeface="Wingdings" pitchFamily="2" charset="2"/>
              <a:buChar char="ü"/>
            </a:pPr>
            <a:r>
              <a:rPr lang="ru-RU" sz="1400" dirty="0">
                <a:solidFill>
                  <a:srgbClr val="16738C"/>
                </a:solidFill>
                <a:latin typeface="Arial" pitchFamily="34" charset="0"/>
                <a:cs typeface="Arial" pitchFamily="34" charset="0"/>
              </a:rPr>
              <a:t>Ремонт автомобильных дорог общего пользования местного значения по ул. Аэродромная, ул. Полярных летчиков, проезд Торговый, ул. Светлая, ул. Рябиновая, ул. Южная, ул. </a:t>
            </a:r>
            <a:r>
              <a:rPr lang="ru-RU" sz="1400" dirty="0" smtClean="0">
                <a:solidFill>
                  <a:srgbClr val="16738C"/>
                </a:solidFill>
                <a:latin typeface="Arial" pitchFamily="34" charset="0"/>
                <a:cs typeface="Arial" pitchFamily="34" charset="0"/>
              </a:rPr>
              <a:t>Красная </a:t>
            </a:r>
            <a:r>
              <a:rPr lang="ru-RU" sz="1400" dirty="0" smtClean="0">
                <a:solidFill>
                  <a:srgbClr val="055A5A"/>
                </a:solidFill>
                <a:latin typeface="Arial" pitchFamily="34" charset="0"/>
                <a:cs typeface="Arial" pitchFamily="34" charset="0"/>
              </a:rPr>
              <a:t>– </a:t>
            </a:r>
            <a:r>
              <a:rPr lang="ru-RU" sz="1500" b="1" u="sng" dirty="0" smtClean="0">
                <a:solidFill>
                  <a:srgbClr val="167373"/>
                </a:solidFill>
                <a:latin typeface="Arial" pitchFamily="34" charset="0"/>
                <a:cs typeface="Arial" pitchFamily="34" charset="0"/>
              </a:rPr>
              <a:t>7,3 </a:t>
            </a:r>
            <a:r>
              <a:rPr lang="ru-RU" sz="1500" b="1" u="sng" dirty="0">
                <a:solidFill>
                  <a:srgbClr val="167373"/>
                </a:solidFill>
                <a:latin typeface="Arial" pitchFamily="34" charset="0"/>
                <a:cs typeface="Arial" pitchFamily="34" charset="0"/>
              </a:rPr>
              <a:t>млн </a:t>
            </a:r>
            <a:r>
              <a:rPr lang="ru-RU" sz="1500" b="1" u="sng" dirty="0" smtClean="0">
                <a:solidFill>
                  <a:srgbClr val="167373"/>
                </a:solidFill>
                <a:latin typeface="Arial" pitchFamily="34" charset="0"/>
                <a:cs typeface="Arial" pitchFamily="34" charset="0"/>
              </a:rPr>
              <a:t>₽</a:t>
            </a:r>
          </a:p>
          <a:p>
            <a:pPr marL="285750" indent="-285750" algn="just">
              <a:spcBef>
                <a:spcPts val="600"/>
              </a:spcBef>
              <a:buFont typeface="Wingdings" pitchFamily="2" charset="2"/>
              <a:buChar char="ü"/>
            </a:pPr>
            <a:r>
              <a:rPr lang="ru-RU" sz="1400" dirty="0">
                <a:solidFill>
                  <a:srgbClr val="16738C"/>
                </a:solidFill>
                <a:latin typeface="Arial" pitchFamily="34" charset="0"/>
                <a:cs typeface="Arial" pitchFamily="34" charset="0"/>
              </a:rPr>
              <a:t>Расходы на обеспечение деятельности МКУ "Чистый </a:t>
            </a:r>
            <a:r>
              <a:rPr lang="ru-RU" sz="1400" dirty="0" smtClean="0">
                <a:solidFill>
                  <a:srgbClr val="16738C"/>
                </a:solidFill>
                <a:latin typeface="Arial" pitchFamily="34" charset="0"/>
                <a:cs typeface="Arial" pitchFamily="34" charset="0"/>
              </a:rPr>
              <a:t>город" </a:t>
            </a:r>
            <a:r>
              <a:rPr lang="ru-RU" sz="1400" dirty="0" smtClean="0">
                <a:solidFill>
                  <a:srgbClr val="055A5A"/>
                </a:solidFill>
                <a:latin typeface="Arial" pitchFamily="34" charset="0"/>
                <a:cs typeface="Arial" pitchFamily="34" charset="0"/>
              </a:rPr>
              <a:t>- </a:t>
            </a:r>
            <a:r>
              <a:rPr lang="ru-RU" sz="1500" b="1" u="sng" dirty="0" smtClean="0">
                <a:solidFill>
                  <a:srgbClr val="167373"/>
                </a:solidFill>
                <a:latin typeface="Arial" pitchFamily="34" charset="0"/>
                <a:cs typeface="Arial" pitchFamily="34" charset="0"/>
              </a:rPr>
              <a:t>173,1 </a:t>
            </a:r>
            <a:r>
              <a:rPr lang="ru-RU" sz="1500" b="1" u="sng" dirty="0">
                <a:solidFill>
                  <a:srgbClr val="167373"/>
                </a:solidFill>
                <a:latin typeface="Arial" pitchFamily="34" charset="0"/>
                <a:cs typeface="Arial" pitchFamily="34" charset="0"/>
              </a:rPr>
              <a:t>млн ₽</a:t>
            </a:r>
          </a:p>
          <a:p>
            <a:pPr marL="285750" indent="-285750" algn="just">
              <a:spcBef>
                <a:spcPts val="600"/>
              </a:spcBef>
              <a:buFont typeface="Wingdings" pitchFamily="2" charset="2"/>
              <a:buChar char="ü"/>
            </a:pPr>
            <a:r>
              <a:rPr lang="ru-RU" sz="1400" dirty="0" smtClean="0">
                <a:solidFill>
                  <a:srgbClr val="16738C"/>
                </a:solidFill>
                <a:latin typeface="Arial" pitchFamily="34" charset="0"/>
                <a:cs typeface="Arial" pitchFamily="34" charset="0"/>
              </a:rPr>
              <a:t>Обустройство </a:t>
            </a:r>
            <a:r>
              <a:rPr lang="ru-RU" sz="1400" dirty="0">
                <a:solidFill>
                  <a:srgbClr val="16738C"/>
                </a:solidFill>
                <a:latin typeface="Arial" pitchFamily="34" charset="0"/>
                <a:cs typeface="Arial" pitchFamily="34" charset="0"/>
              </a:rPr>
              <a:t>ливневой канализации </a:t>
            </a:r>
            <a:r>
              <a:rPr lang="ru-RU" sz="1400" dirty="0" smtClean="0">
                <a:solidFill>
                  <a:srgbClr val="055A5A"/>
                </a:solidFill>
                <a:latin typeface="Arial" pitchFamily="34" charset="0"/>
                <a:cs typeface="Arial" pitchFamily="34" charset="0"/>
              </a:rPr>
              <a:t>– </a:t>
            </a:r>
            <a:r>
              <a:rPr lang="ru-RU" sz="1500" b="1" u="sng" dirty="0" smtClean="0">
                <a:solidFill>
                  <a:srgbClr val="167373"/>
                </a:solidFill>
                <a:latin typeface="Arial" pitchFamily="34" charset="0"/>
                <a:cs typeface="Arial" pitchFamily="34" charset="0"/>
              </a:rPr>
              <a:t>1,3 </a:t>
            </a:r>
            <a:r>
              <a:rPr lang="ru-RU" sz="1500" b="1" u="sng" dirty="0">
                <a:solidFill>
                  <a:srgbClr val="167373"/>
                </a:solidFill>
                <a:latin typeface="Arial" pitchFamily="34" charset="0"/>
                <a:cs typeface="Arial" pitchFamily="34" charset="0"/>
              </a:rPr>
              <a:t>млн </a:t>
            </a:r>
            <a:r>
              <a:rPr lang="ru-RU" sz="1500" b="1" u="sng" dirty="0" smtClean="0">
                <a:solidFill>
                  <a:srgbClr val="167373"/>
                </a:solidFill>
                <a:latin typeface="Arial" pitchFamily="34" charset="0"/>
                <a:cs typeface="Arial" pitchFamily="34" charset="0"/>
              </a:rPr>
              <a:t>₽ </a:t>
            </a:r>
          </a:p>
          <a:p>
            <a:pPr marL="285750" indent="-285750" algn="just">
              <a:spcBef>
                <a:spcPts val="600"/>
              </a:spcBef>
              <a:buFont typeface="Wingdings" pitchFamily="2" charset="2"/>
              <a:buChar char="ü"/>
            </a:pPr>
            <a:r>
              <a:rPr lang="ru-RU" sz="1400" dirty="0">
                <a:solidFill>
                  <a:srgbClr val="16738C"/>
                </a:solidFill>
                <a:latin typeface="Arial" pitchFamily="34" charset="0"/>
                <a:cs typeface="Arial" pitchFamily="34" charset="0"/>
              </a:rPr>
              <a:t>Приобретение </a:t>
            </a:r>
            <a:r>
              <a:rPr lang="ru-RU" sz="1400" dirty="0" smtClean="0">
                <a:solidFill>
                  <a:srgbClr val="16738C"/>
                </a:solidFill>
                <a:latin typeface="Arial" pitchFamily="34" charset="0"/>
                <a:cs typeface="Arial" pitchFamily="34" charset="0"/>
              </a:rPr>
              <a:t>техники – </a:t>
            </a:r>
            <a:r>
              <a:rPr lang="ru-RU" sz="1500" b="1" u="sng" dirty="0" smtClean="0">
                <a:solidFill>
                  <a:srgbClr val="167373"/>
                </a:solidFill>
                <a:latin typeface="Arial" pitchFamily="34" charset="0"/>
                <a:cs typeface="Arial" pitchFamily="34" charset="0"/>
              </a:rPr>
              <a:t>18,7 </a:t>
            </a:r>
            <a:r>
              <a:rPr lang="ru-RU" sz="1500" b="1" u="sng" dirty="0">
                <a:solidFill>
                  <a:srgbClr val="167373"/>
                </a:solidFill>
                <a:latin typeface="Arial" pitchFamily="34" charset="0"/>
                <a:cs typeface="Arial" pitchFamily="34" charset="0"/>
              </a:rPr>
              <a:t>млн </a:t>
            </a:r>
            <a:r>
              <a:rPr lang="ru-RU" sz="1500" b="1" u="sng" dirty="0" smtClean="0">
                <a:solidFill>
                  <a:srgbClr val="167373"/>
                </a:solidFill>
                <a:latin typeface="Arial" pitchFamily="34" charset="0"/>
                <a:cs typeface="Arial" pitchFamily="34" charset="0"/>
              </a:rPr>
              <a:t>₽ </a:t>
            </a:r>
            <a:r>
              <a:rPr lang="ru-RU" sz="1400" dirty="0" smtClean="0">
                <a:solidFill>
                  <a:srgbClr val="16738C"/>
                </a:solidFill>
                <a:latin typeface="Arial" pitchFamily="34" charset="0"/>
                <a:cs typeface="Arial" pitchFamily="34" charset="0"/>
              </a:rPr>
              <a:t>и др.</a:t>
            </a:r>
            <a:endParaRPr lang="ru-RU" sz="1400" dirty="0">
              <a:solidFill>
                <a:srgbClr val="16738C"/>
              </a:solidFill>
              <a:latin typeface="Arial" pitchFamily="34" charset="0"/>
              <a:cs typeface="Arial" pitchFamily="34"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851" r="53063"/>
          <a:stretch/>
        </p:blipFill>
        <p:spPr bwMode="auto">
          <a:xfrm>
            <a:off x="6699114" y="0"/>
            <a:ext cx="2444886"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3948235" y="2499742"/>
            <a:ext cx="4932910" cy="2354491"/>
          </a:xfrm>
          <a:prstGeom prst="rect">
            <a:avLst/>
          </a:prstGeom>
          <a:noFill/>
          <a:ln>
            <a:noFill/>
          </a:ln>
          <a:effectLst>
            <a:outerShdw blurRad="50800" dist="38100" dir="5400000" sx="5000" sy="5000" algn="t" rotWithShape="0">
              <a:prstClr val="black"/>
            </a:outerShdw>
          </a:effectLst>
        </p:spPr>
        <p:txBody>
          <a:bodyPr wrap="square">
            <a:spAutoFit/>
          </a:bodyPr>
          <a:lstStyle/>
          <a:p>
            <a:pPr algn="ctr">
              <a:lnSpc>
                <a:spcPct val="150000"/>
              </a:lnSpc>
              <a:buFont typeface="Wingdings" pitchFamily="2" charset="2"/>
              <a:buChar char="Ø"/>
              <a:defRPr/>
            </a:pPr>
            <a:r>
              <a:rPr lang="ru-RU" sz="1400" dirty="0">
                <a:solidFill>
                  <a:srgbClr val="167373"/>
                </a:solidFill>
                <a:latin typeface="Arial" pitchFamily="34" charset="0"/>
                <a:cs typeface="Arial" pitchFamily="34" charset="0"/>
              </a:rPr>
              <a:t> </a:t>
            </a:r>
            <a:r>
              <a:rPr lang="ru-RU" sz="1400" dirty="0" smtClean="0">
                <a:solidFill>
                  <a:srgbClr val="167373"/>
                </a:solidFill>
                <a:latin typeface="Arial" pitchFamily="34" charset="0"/>
                <a:cs typeface="Arial" pitchFamily="34" charset="0"/>
              </a:rPr>
              <a:t> </a:t>
            </a:r>
            <a:r>
              <a:rPr lang="ru-RU" sz="1600" dirty="0" smtClean="0">
                <a:solidFill>
                  <a:srgbClr val="167373"/>
                </a:solidFill>
                <a:latin typeface="Arial" pitchFamily="34" charset="0"/>
                <a:cs typeface="Arial" pitchFamily="34" charset="0"/>
              </a:rPr>
              <a:t>Подготовка </a:t>
            </a:r>
            <a:r>
              <a:rPr lang="ru-RU" sz="1600" dirty="0">
                <a:solidFill>
                  <a:srgbClr val="167373"/>
                </a:solidFill>
                <a:latin typeface="Arial" pitchFamily="34" charset="0"/>
                <a:cs typeface="Arial" pitchFamily="34" charset="0"/>
              </a:rPr>
              <a:t>объектов коммунальной инфраструктуры к осенне-зимнему </a:t>
            </a:r>
            <a:r>
              <a:rPr lang="ru-RU" sz="1600" dirty="0" smtClean="0">
                <a:solidFill>
                  <a:srgbClr val="167373"/>
                </a:solidFill>
                <a:latin typeface="Arial" pitchFamily="34" charset="0"/>
                <a:cs typeface="Arial" pitchFamily="34" charset="0"/>
              </a:rPr>
              <a:t>периоду </a:t>
            </a:r>
          </a:p>
          <a:p>
            <a:pPr algn="ctr">
              <a:lnSpc>
                <a:spcPct val="150000"/>
              </a:lnSpc>
              <a:defRPr/>
            </a:pPr>
            <a:r>
              <a:rPr lang="ru-RU" sz="1600" b="1" u="sng" dirty="0" smtClean="0">
                <a:solidFill>
                  <a:srgbClr val="16738C"/>
                </a:solidFill>
                <a:latin typeface="Arial" pitchFamily="34" charset="0"/>
                <a:cs typeface="Arial" pitchFamily="34" charset="0"/>
              </a:rPr>
              <a:t>14,7 </a:t>
            </a:r>
            <a:r>
              <a:rPr lang="ru-RU" sz="1600" b="1" u="sng" dirty="0">
                <a:solidFill>
                  <a:srgbClr val="16738C"/>
                </a:solidFill>
                <a:latin typeface="Arial" pitchFamily="34" charset="0"/>
                <a:cs typeface="Arial" pitchFamily="34" charset="0"/>
              </a:rPr>
              <a:t>млн </a:t>
            </a:r>
            <a:r>
              <a:rPr lang="ru-RU" sz="1600" b="1" u="sng" dirty="0" smtClean="0">
                <a:solidFill>
                  <a:srgbClr val="16738C"/>
                </a:solidFill>
                <a:latin typeface="Arial" pitchFamily="34" charset="0"/>
                <a:cs typeface="Arial" pitchFamily="34" charset="0"/>
              </a:rPr>
              <a:t>₽</a:t>
            </a:r>
          </a:p>
          <a:p>
            <a:pPr algn="ctr">
              <a:lnSpc>
                <a:spcPct val="150000"/>
              </a:lnSpc>
              <a:defRPr/>
            </a:pPr>
            <a:r>
              <a:rPr lang="ru-RU" sz="1200" dirty="0">
                <a:solidFill>
                  <a:srgbClr val="167373"/>
                </a:solidFill>
                <a:latin typeface="Arial" pitchFamily="34" charset="0"/>
                <a:cs typeface="Arial" pitchFamily="34" charset="0"/>
              </a:rPr>
              <a:t>Доля реализованных муниципальным образованием </a:t>
            </a:r>
            <a:r>
              <a:rPr lang="ru-RU" sz="1200" dirty="0" smtClean="0">
                <a:solidFill>
                  <a:srgbClr val="167373"/>
                </a:solidFill>
                <a:latin typeface="Arial" pitchFamily="34" charset="0"/>
                <a:cs typeface="Arial" pitchFamily="34" charset="0"/>
              </a:rPr>
              <a:t>мероприятий </a:t>
            </a:r>
            <a:r>
              <a:rPr lang="ru-RU" sz="1200" dirty="0">
                <a:solidFill>
                  <a:srgbClr val="167373"/>
                </a:solidFill>
                <a:latin typeface="Arial" pitchFamily="34" charset="0"/>
                <a:cs typeface="Arial" pitchFamily="34" charset="0"/>
              </a:rPr>
              <a:t>по подготовке объектов коммунальной инфраструктуры к эксплуатации в осенне-зимний период с участием средств окружного </a:t>
            </a:r>
            <a:r>
              <a:rPr lang="ru-RU" sz="1200" dirty="0" smtClean="0">
                <a:solidFill>
                  <a:srgbClr val="167373"/>
                </a:solidFill>
                <a:latin typeface="Arial" pitchFamily="34" charset="0"/>
                <a:cs typeface="Arial" pitchFamily="34" charset="0"/>
              </a:rPr>
              <a:t>бюджета</a:t>
            </a:r>
            <a:r>
              <a:rPr lang="ru-RU" sz="1200" dirty="0">
                <a:solidFill>
                  <a:srgbClr val="167373"/>
                </a:solidFill>
                <a:latin typeface="Arial" pitchFamily="34" charset="0"/>
                <a:cs typeface="Arial" pitchFamily="34" charset="0"/>
              </a:rPr>
              <a:t> </a:t>
            </a:r>
            <a:r>
              <a:rPr lang="ru-RU" sz="1200" dirty="0" smtClean="0">
                <a:solidFill>
                  <a:srgbClr val="16738C"/>
                </a:solidFill>
                <a:latin typeface="Arial" pitchFamily="34" charset="0"/>
                <a:cs typeface="Arial" pitchFamily="34" charset="0"/>
              </a:rPr>
              <a:t>– </a:t>
            </a:r>
            <a:r>
              <a:rPr lang="ru-RU" sz="1400" b="1" u="sng" dirty="0" smtClean="0">
                <a:solidFill>
                  <a:srgbClr val="16738C"/>
                </a:solidFill>
                <a:latin typeface="Arial" pitchFamily="34" charset="0"/>
                <a:cs typeface="Arial" pitchFamily="34" charset="0"/>
              </a:rPr>
              <a:t>100%</a:t>
            </a:r>
          </a:p>
        </p:txBody>
      </p:sp>
      <p:sp>
        <p:nvSpPr>
          <p:cNvPr id="12" name="Заголовок 1"/>
          <p:cNvSpPr txBox="1">
            <a:spLocks/>
          </p:cNvSpPr>
          <p:nvPr/>
        </p:nvSpPr>
        <p:spPr>
          <a:xfrm>
            <a:off x="3667875" y="51470"/>
            <a:ext cx="5438586" cy="1368152"/>
          </a:xfrm>
          <a:prstGeom prst="rect">
            <a:avLst/>
          </a:prstGeom>
          <a:noFill/>
          <a:ln>
            <a:noFill/>
          </a:ln>
        </p:spPr>
        <p:txBody>
          <a:bodyPr anchor="ctr"/>
          <a:lstStyle/>
          <a:p>
            <a:pPr marL="274320" indent="-274320" algn="ctr" fontAlgn="auto">
              <a:spcAft>
                <a:spcPts val="0"/>
              </a:spcAft>
              <a:defRPr/>
            </a:pPr>
            <a:r>
              <a:rPr lang="ru-RU" sz="1600" b="1" dirty="0" smtClean="0">
                <a:solidFill>
                  <a:srgbClr val="167373"/>
                </a:solidFill>
                <a:latin typeface="Arial" pitchFamily="34" charset="0"/>
                <a:cs typeface="Arial" pitchFamily="34" charset="0"/>
              </a:rPr>
              <a:t>Обеспечение предоставления качественных услуг потребителям в сфере ЖКХ, степени устойчивости и надежности функционирования коммунальных систем на территории муниципального образования</a:t>
            </a:r>
            <a:endParaRPr lang="ru-RU" sz="1600" b="1" cap="all" dirty="0">
              <a:solidFill>
                <a:srgbClr val="167373"/>
              </a:solidFill>
              <a:effectLst>
                <a:reflection blurRad="12700" stA="48000" endA="300" endPos="55000" dir="5400000" sy="-90000" algn="bl" rotWithShape="0"/>
              </a:effectLst>
              <a:latin typeface="Arial" pitchFamily="34" charset="0"/>
              <a:ea typeface="+mj-ea"/>
              <a:cs typeface="Arial" pitchFamily="34" charset="0"/>
            </a:endParaRPr>
          </a:p>
        </p:txBody>
      </p:sp>
      <p:sp>
        <p:nvSpPr>
          <p:cNvPr id="35851" name="TextBox 14"/>
          <p:cNvSpPr txBox="1">
            <a:spLocks noChangeArrowheads="1"/>
          </p:cNvSpPr>
          <p:nvPr/>
        </p:nvSpPr>
        <p:spPr bwMode="auto">
          <a:xfrm>
            <a:off x="142875" y="4822031"/>
            <a:ext cx="357188" cy="215444"/>
          </a:xfrm>
          <a:prstGeom prst="rect">
            <a:avLst/>
          </a:prstGeom>
          <a:noFill/>
          <a:ln w="9525">
            <a:noFill/>
            <a:miter lim="800000"/>
            <a:headEnd/>
            <a:tailEnd/>
          </a:ln>
        </p:spPr>
        <p:txBody>
          <a:bodyPr>
            <a:spAutoFit/>
          </a:bodyPr>
          <a:lstStyle/>
          <a:p>
            <a:r>
              <a:rPr lang="ru-RU" sz="800" dirty="0" smtClean="0"/>
              <a:t>12</a:t>
            </a:r>
            <a:endParaRPr lang="ru-RU" sz="800" dirty="0"/>
          </a:p>
        </p:txBody>
      </p:sp>
      <p:sp>
        <p:nvSpPr>
          <p:cNvPr id="5" name="Выноска со стрелкой вниз 4"/>
          <p:cNvSpPr/>
          <p:nvPr/>
        </p:nvSpPr>
        <p:spPr>
          <a:xfrm>
            <a:off x="5436096" y="1513036"/>
            <a:ext cx="1957189" cy="914697"/>
          </a:xfrm>
          <a:prstGeom prst="downArrowCallout">
            <a:avLst/>
          </a:prstGeom>
          <a:solidFill>
            <a:srgbClr val="16737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600" u="sng" dirty="0" smtClean="0">
                <a:solidFill>
                  <a:schemeClr val="bg1"/>
                </a:solidFill>
                <a:latin typeface="Arial" pitchFamily="34" charset="0"/>
                <a:cs typeface="Arial" pitchFamily="34" charset="0"/>
              </a:rPr>
              <a:t>Исполнено в 2023</a:t>
            </a:r>
          </a:p>
          <a:p>
            <a:pPr algn="ctr"/>
            <a:r>
              <a:rPr lang="ru-RU" sz="1600" b="1" dirty="0" smtClean="0">
                <a:solidFill>
                  <a:schemeClr val="bg1"/>
                </a:solidFill>
                <a:latin typeface="Arial" pitchFamily="34" charset="0"/>
                <a:cs typeface="Arial" pitchFamily="34" charset="0"/>
              </a:rPr>
              <a:t>14,7 млн </a:t>
            </a:r>
            <a:r>
              <a:rPr lang="ru-RU" sz="1600" b="1" dirty="0">
                <a:solidFill>
                  <a:schemeClr val="bg1"/>
                </a:solidFill>
                <a:latin typeface="Arial" pitchFamily="34" charset="0"/>
                <a:cs typeface="Arial" pitchFamily="34" charset="0"/>
              </a:rPr>
              <a:t>₽</a:t>
            </a:r>
            <a:endParaRPr lang="ru-RU" sz="1600" dirty="0">
              <a:solidFill>
                <a:schemeClr val="bg1"/>
              </a:solidFill>
              <a:latin typeface="Arial" pitchFamily="34" charset="0"/>
              <a:cs typeface="Arial" pitchFamily="34" charset="0"/>
            </a:endParaRPr>
          </a:p>
        </p:txBody>
      </p:sp>
      <p:sp>
        <p:nvSpPr>
          <p:cNvPr id="6" name="Скругленный прямоугольник 5"/>
          <p:cNvSpPr/>
          <p:nvPr/>
        </p:nvSpPr>
        <p:spPr>
          <a:xfrm>
            <a:off x="3767191" y="1513037"/>
            <a:ext cx="1606993" cy="648072"/>
          </a:xfrm>
          <a:prstGeom prst="roundRect">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u="sng" dirty="0">
                <a:solidFill>
                  <a:schemeClr val="bg1"/>
                </a:solidFill>
                <a:latin typeface="Arial" pitchFamily="34" charset="0"/>
                <a:cs typeface="Arial" pitchFamily="34" charset="0"/>
              </a:rPr>
              <a:t>План на </a:t>
            </a:r>
            <a:r>
              <a:rPr lang="ru-RU" sz="1600" u="sng" dirty="0" smtClean="0">
                <a:solidFill>
                  <a:schemeClr val="bg1"/>
                </a:solidFill>
                <a:latin typeface="Arial" pitchFamily="34" charset="0"/>
                <a:cs typeface="Arial" pitchFamily="34" charset="0"/>
              </a:rPr>
              <a:t>2023</a:t>
            </a:r>
            <a:endParaRPr lang="ru-RU" sz="1600" u="sng" dirty="0">
              <a:solidFill>
                <a:schemeClr val="bg1"/>
              </a:solidFill>
              <a:latin typeface="Arial" pitchFamily="34" charset="0"/>
              <a:cs typeface="Arial" pitchFamily="34" charset="0"/>
            </a:endParaRPr>
          </a:p>
          <a:p>
            <a:pPr algn="ctr"/>
            <a:r>
              <a:rPr lang="ru-RU" sz="1600" b="1" dirty="0" smtClean="0">
                <a:solidFill>
                  <a:schemeClr val="bg1"/>
                </a:solidFill>
                <a:latin typeface="Arial" pitchFamily="34" charset="0"/>
                <a:cs typeface="Arial" pitchFamily="34" charset="0"/>
              </a:rPr>
              <a:t>14,9 млн ₽</a:t>
            </a:r>
            <a:endParaRPr lang="ru-RU" sz="1600" dirty="0">
              <a:solidFill>
                <a:schemeClr val="bg1"/>
              </a:solidFill>
              <a:latin typeface="Arial" pitchFamily="34" charset="0"/>
              <a:cs typeface="Arial" pitchFamily="34" charset="0"/>
            </a:endParaRPr>
          </a:p>
        </p:txBody>
      </p:sp>
      <p:sp>
        <p:nvSpPr>
          <p:cNvPr id="7" name="Скругленный прямоугольник 6"/>
          <p:cNvSpPr/>
          <p:nvPr/>
        </p:nvSpPr>
        <p:spPr>
          <a:xfrm>
            <a:off x="7506852" y="1513037"/>
            <a:ext cx="1637148" cy="648072"/>
          </a:xfrm>
          <a:prstGeom prst="roundRect">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u="sng" dirty="0" smtClean="0">
                <a:solidFill>
                  <a:schemeClr val="bg1"/>
                </a:solidFill>
                <a:latin typeface="Arial" pitchFamily="34" charset="0"/>
                <a:cs typeface="Arial" pitchFamily="34" charset="0"/>
              </a:rPr>
              <a:t>% исполнения</a:t>
            </a:r>
            <a:endParaRPr lang="ru-RU" sz="1600" u="sng" dirty="0">
              <a:solidFill>
                <a:schemeClr val="bg1"/>
              </a:solidFill>
              <a:latin typeface="Arial" pitchFamily="34" charset="0"/>
              <a:cs typeface="Arial" pitchFamily="34" charset="0"/>
            </a:endParaRPr>
          </a:p>
          <a:p>
            <a:pPr algn="ctr" fontAlgn="ctr"/>
            <a:r>
              <a:rPr lang="ru-RU" sz="1600" b="1" dirty="0" smtClean="0">
                <a:solidFill>
                  <a:schemeClr val="bg1"/>
                </a:solidFill>
                <a:latin typeface="Arial" pitchFamily="34" charset="0"/>
                <a:cs typeface="Arial" pitchFamily="34" charset="0"/>
              </a:rPr>
              <a:t>98,7 %</a:t>
            </a:r>
            <a:endParaRPr lang="ru-RU" sz="1600" b="1" dirty="0">
              <a:solidFill>
                <a:schemeClr val="bg1"/>
              </a:solidFill>
              <a:latin typeface="Arial" pitchFamily="34" charset="0"/>
              <a:cs typeface="Arial" pitchFamily="34" charset="0"/>
            </a:endParaRPr>
          </a:p>
        </p:txBody>
      </p:sp>
      <p:sp>
        <p:nvSpPr>
          <p:cNvPr id="8" name="Номер слайда 7"/>
          <p:cNvSpPr>
            <a:spLocks noGrp="1"/>
          </p:cNvSpPr>
          <p:nvPr>
            <p:ph type="sldNum" sz="quarter" idx="12"/>
          </p:nvPr>
        </p:nvSpPr>
        <p:spPr>
          <a:xfrm>
            <a:off x="7010400" y="4869656"/>
            <a:ext cx="2133600" cy="273844"/>
          </a:xfrm>
        </p:spPr>
        <p:txBody>
          <a:bodyPr/>
          <a:lstStyle/>
          <a:p>
            <a:pPr>
              <a:defRPr/>
            </a:pPr>
            <a:fld id="{EF578566-F4A1-4C27-9FE3-5BFDE31B1638}" type="slidenum">
              <a:rPr lang="ru-RU" smtClean="0"/>
              <a:pPr>
                <a:defRPr/>
              </a:pPr>
              <a:t>19</a:t>
            </a:fld>
            <a:endParaRPr lang="ru-RU"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640" t="357" r="22225"/>
          <a:stretch/>
        </p:blipFill>
        <p:spPr bwMode="auto">
          <a:xfrm>
            <a:off x="0" y="0"/>
            <a:ext cx="3667875"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CF0F0"/>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
            <a:ext cx="9144000" cy="483517"/>
          </a:xfrm>
          <a:noFill/>
        </p:spPr>
        <p:txBody>
          <a:bodyPr>
            <a:noAutofit/>
          </a:bodyPr>
          <a:lstStyle/>
          <a:p>
            <a:pPr algn="ctr" eaLnBrk="1" fontAlgn="auto" hangingPunct="1">
              <a:spcAft>
                <a:spcPts val="0"/>
              </a:spcAft>
              <a:defRPr/>
            </a:pPr>
            <a:r>
              <a:rPr lang="ru-RU" sz="2000" b="1" dirty="0" smtClean="0">
                <a:solidFill>
                  <a:srgbClr val="055755"/>
                </a:solidFill>
                <a:latin typeface="Arial" pitchFamily="34" charset="0"/>
                <a:cs typeface="Arial" pitchFamily="34" charset="0"/>
              </a:rPr>
              <a:t>ПАРАМЕТРЫ ГОРОДСКОГО БЮДЖЕТА В 2023 ГОДУ</a:t>
            </a:r>
            <a:endParaRPr lang="ru-RU" sz="2000" dirty="0">
              <a:solidFill>
                <a:srgbClr val="055755"/>
              </a:solidFill>
              <a:latin typeface="Arial" pitchFamily="34" charset="0"/>
              <a:cs typeface="Arial" pitchFamily="34" charset="0"/>
            </a:endParaRPr>
          </a:p>
        </p:txBody>
      </p:sp>
      <p:graphicFrame>
        <p:nvGraphicFramePr>
          <p:cNvPr id="16442" name="Group 58"/>
          <p:cNvGraphicFramePr>
            <a:graphicFrameLocks noGrp="1"/>
          </p:cNvGraphicFramePr>
          <p:nvPr>
            <p:extLst>
              <p:ext uri="{D42A27DB-BD31-4B8C-83A1-F6EECF244321}">
                <p14:modId xmlns:p14="http://schemas.microsoft.com/office/powerpoint/2010/main" val="2250115812"/>
              </p:ext>
            </p:extLst>
          </p:nvPr>
        </p:nvGraphicFramePr>
        <p:xfrm>
          <a:off x="35495" y="681541"/>
          <a:ext cx="9073009" cy="2747109"/>
        </p:xfrm>
        <a:graphic>
          <a:graphicData uri="http://schemas.openxmlformats.org/drawingml/2006/table">
            <a:tbl>
              <a:tblPr/>
              <a:tblGrid>
                <a:gridCol w="3243374">
                  <a:extLst>
                    <a:ext uri="{9D8B030D-6E8A-4147-A177-3AD203B41FA5}">
                      <a16:colId xmlns:a16="http://schemas.microsoft.com/office/drawing/2014/main" xmlns="" val="20000"/>
                    </a:ext>
                  </a:extLst>
                </a:gridCol>
                <a:gridCol w="1457409">
                  <a:extLst>
                    <a:ext uri="{9D8B030D-6E8A-4147-A177-3AD203B41FA5}">
                      <a16:colId xmlns:a16="http://schemas.microsoft.com/office/drawing/2014/main" xmlns="" val="20001"/>
                    </a:ext>
                  </a:extLst>
                </a:gridCol>
                <a:gridCol w="1457409">
                  <a:extLst>
                    <a:ext uri="{9D8B030D-6E8A-4147-A177-3AD203B41FA5}">
                      <a16:colId xmlns:a16="http://schemas.microsoft.com/office/drawing/2014/main" xmlns="" val="20002"/>
                    </a:ext>
                  </a:extLst>
                </a:gridCol>
                <a:gridCol w="1340162">
                  <a:extLst>
                    <a:ext uri="{9D8B030D-6E8A-4147-A177-3AD203B41FA5}">
                      <a16:colId xmlns:a16="http://schemas.microsoft.com/office/drawing/2014/main" xmlns="" val="20003"/>
                    </a:ext>
                  </a:extLst>
                </a:gridCol>
                <a:gridCol w="1574655">
                  <a:extLst>
                    <a:ext uri="{9D8B030D-6E8A-4147-A177-3AD203B41FA5}">
                      <a16:colId xmlns:a16="http://schemas.microsoft.com/office/drawing/2014/main" xmlns="" val="20004"/>
                    </a:ext>
                  </a:extLst>
                </a:gridCol>
              </a:tblGrid>
              <a:tr h="770728">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Arial" pitchFamily="34" charset="0"/>
                          <a:cs typeface="Arial" pitchFamily="34" charset="0"/>
                        </a:rPr>
                        <a:t>ПОКАЗАТЕЛЬ</a:t>
                      </a:r>
                      <a:endParaRPr kumimoji="0" lang="ru-RU" sz="1600" b="0" i="0" u="none" strike="noStrike" cap="none" normalizeH="0" baseline="0" dirty="0" smtClean="0">
                        <a:ln>
                          <a:noFill/>
                        </a:ln>
                        <a:solidFill>
                          <a:schemeClr val="bg1"/>
                        </a:solidFill>
                        <a:effectLst/>
                        <a:latin typeface="Arial" pitchFamily="34" charset="0"/>
                        <a:cs typeface="Arial" pitchFamily="34" charset="0"/>
                      </a:endParaRPr>
                    </a:p>
                  </a:txBody>
                  <a:tcPr marT="34290" marB="3429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55A5A"/>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Arial" pitchFamily="34" charset="0"/>
                          <a:cs typeface="Arial" pitchFamily="34" charset="0"/>
                        </a:rPr>
                        <a:t>Первая редакция</a:t>
                      </a:r>
                    </a:p>
                  </a:txBody>
                  <a:tcPr marL="0" marR="0"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55A5A"/>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Arial" pitchFamily="34" charset="0"/>
                          <a:cs typeface="Arial" pitchFamily="34" charset="0"/>
                        </a:rPr>
                        <a:t>Уточненный план</a:t>
                      </a:r>
                    </a:p>
                  </a:txBody>
                  <a:tcPr marL="0" marR="0"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55A5A"/>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Arial" pitchFamily="34" charset="0"/>
                          <a:cs typeface="Arial" pitchFamily="34" charset="0"/>
                        </a:rPr>
                        <a:t>Исполнение</a:t>
                      </a:r>
                    </a:p>
                  </a:txBody>
                  <a:tcPr marL="0" marR="0"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55A5A"/>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Arial" pitchFamily="34" charset="0"/>
                          <a:cs typeface="Arial" pitchFamily="34" charset="0"/>
                        </a:rPr>
                        <a:t>% исполнения</a:t>
                      </a:r>
                    </a:p>
                  </a:txBody>
                  <a:tcPr marL="0" marR="0" marT="34290" marB="34290"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55A5A"/>
                    </a:solidFill>
                  </a:tcPr>
                </a:tc>
                <a:extLst>
                  <a:ext uri="{0D108BD9-81ED-4DB2-BD59-A6C34878D82A}">
                    <a16:rowId xmlns:a16="http://schemas.microsoft.com/office/drawing/2014/main" xmlns="" val="10000"/>
                  </a:ext>
                </a:extLst>
              </a:tr>
              <a:tr h="399350">
                <a:tc>
                  <a:txBody>
                    <a:bodyPr/>
                    <a:lstStyle/>
                    <a:p>
                      <a:pPr marL="0" marR="0" lvl="0" indent="0" algn="l" defTabSz="914400" rtl="0" eaLnBrk="1" fontAlgn="t" latinLnBrk="0" hangingPunct="1">
                        <a:lnSpc>
                          <a:spcPct val="100000"/>
                        </a:lnSpc>
                        <a:spcBef>
                          <a:spcPct val="0"/>
                        </a:spcBef>
                        <a:spcAft>
                          <a:spcPct val="0"/>
                        </a:spcAft>
                        <a:buClrTx/>
                        <a:buSzTx/>
                        <a:buFontTx/>
                        <a:buNone/>
                        <a:tabLst/>
                        <a:defRPr/>
                      </a:pPr>
                      <a:r>
                        <a:rPr kumimoji="0" lang="ru-RU" sz="1600" b="1" i="0" u="none" strike="noStrike" cap="none" normalizeH="0" baseline="0" dirty="0" smtClean="0">
                          <a:ln>
                            <a:noFill/>
                          </a:ln>
                          <a:solidFill>
                            <a:srgbClr val="055755"/>
                          </a:solidFill>
                          <a:effectLst/>
                          <a:latin typeface="Arial" pitchFamily="34" charset="0"/>
                          <a:cs typeface="Arial" pitchFamily="34" charset="0"/>
                        </a:rPr>
                        <a:t>ДОХОДЫ</a:t>
                      </a:r>
                      <a:endParaRPr lang="ru-RU" sz="1600" b="1" dirty="0" smtClean="0">
                        <a:solidFill>
                          <a:srgbClr val="055755"/>
                        </a:solidFill>
                        <a:latin typeface="Arial" pitchFamily="34" charset="0"/>
                        <a:cs typeface="Arial" pitchFamily="34" charset="0"/>
                      </a:endParaRPr>
                    </a:p>
                  </a:txBody>
                  <a:tcPr marT="27000" marB="2700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r>
                        <a:rPr lang="en-US" sz="1600" b="1" dirty="0" smtClean="0">
                          <a:solidFill>
                            <a:srgbClr val="167373"/>
                          </a:solidFill>
                          <a:latin typeface="Arial" pitchFamily="34" charset="0"/>
                          <a:cs typeface="Arial" pitchFamily="34" charset="0"/>
                        </a:rPr>
                        <a:t>1 207,9</a:t>
                      </a:r>
                      <a:endParaRPr lang="ru-RU" sz="1600" b="1" dirty="0">
                        <a:solidFill>
                          <a:srgbClr val="167373"/>
                        </a:solidFill>
                        <a:latin typeface="Arial" pitchFamily="34" charset="0"/>
                        <a:cs typeface="Arial" pitchFamily="34" charset="0"/>
                      </a:endParaRPr>
                    </a:p>
                  </a:txBody>
                  <a:tcPr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r>
                        <a:rPr lang="en-US" sz="1600" b="1" dirty="0" smtClean="0">
                          <a:solidFill>
                            <a:srgbClr val="167373"/>
                          </a:solidFill>
                          <a:latin typeface="Arial" pitchFamily="34" charset="0"/>
                          <a:cs typeface="Arial" pitchFamily="34" charset="0"/>
                        </a:rPr>
                        <a:t>1</a:t>
                      </a:r>
                      <a:r>
                        <a:rPr lang="en-US" sz="1600" b="1" baseline="0" dirty="0" smtClean="0">
                          <a:solidFill>
                            <a:srgbClr val="167373"/>
                          </a:solidFill>
                          <a:latin typeface="Arial" pitchFamily="34" charset="0"/>
                          <a:cs typeface="Arial" pitchFamily="34" charset="0"/>
                        </a:rPr>
                        <a:t> 368,8</a:t>
                      </a:r>
                      <a:endParaRPr lang="ru-RU" sz="1600" b="1" dirty="0">
                        <a:solidFill>
                          <a:srgbClr val="167373"/>
                        </a:solidFill>
                        <a:latin typeface="Arial" pitchFamily="34" charset="0"/>
                        <a:cs typeface="Arial" pitchFamily="34" charset="0"/>
                      </a:endParaRPr>
                    </a:p>
                  </a:txBody>
                  <a:tcPr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r>
                        <a:rPr lang="en-US" sz="1600" b="1" dirty="0" smtClean="0">
                          <a:solidFill>
                            <a:srgbClr val="167373"/>
                          </a:solidFill>
                          <a:latin typeface="Arial" pitchFamily="34" charset="0"/>
                          <a:cs typeface="Arial" pitchFamily="34" charset="0"/>
                        </a:rPr>
                        <a:t>1 289,5</a:t>
                      </a:r>
                      <a:endParaRPr lang="ru-RU" sz="1600" b="1" dirty="0">
                        <a:solidFill>
                          <a:srgbClr val="167373"/>
                        </a:solidFill>
                        <a:latin typeface="Arial" pitchFamily="34" charset="0"/>
                        <a:cs typeface="Arial" pitchFamily="34" charset="0"/>
                      </a:endParaRPr>
                    </a:p>
                  </a:txBody>
                  <a:tcPr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r>
                        <a:rPr lang="ru-RU" sz="1600" b="1" dirty="0" smtClean="0">
                          <a:solidFill>
                            <a:srgbClr val="167373"/>
                          </a:solidFill>
                          <a:latin typeface="Arial" pitchFamily="34" charset="0"/>
                          <a:cs typeface="Arial" pitchFamily="34" charset="0"/>
                        </a:rPr>
                        <a:t>94,2</a:t>
                      </a:r>
                      <a:endParaRPr lang="ru-RU" sz="1600" b="1" dirty="0">
                        <a:solidFill>
                          <a:srgbClr val="167373"/>
                        </a:solidFill>
                        <a:latin typeface="Arial" pitchFamily="34" charset="0"/>
                        <a:cs typeface="Arial" pitchFamily="34" charset="0"/>
                      </a:endParaRPr>
                    </a:p>
                  </a:txBody>
                  <a:tcPr marT="34290" marB="3429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421537">
                <a:tc>
                  <a:txBody>
                    <a:bodyPr/>
                    <a:lstStyle/>
                    <a:p>
                      <a:pPr algn="r"/>
                      <a:r>
                        <a:rPr lang="ru-RU" sz="1500" b="1" baseline="0" dirty="0" smtClean="0">
                          <a:solidFill>
                            <a:srgbClr val="055755"/>
                          </a:solidFill>
                          <a:latin typeface="Arial" pitchFamily="34" charset="0"/>
                          <a:cs typeface="Arial" pitchFamily="34" charset="0"/>
                        </a:rPr>
                        <a:t>в т.ч. налоговые и неналоговые</a:t>
                      </a:r>
                      <a:endParaRPr lang="ru-RU" sz="1500" b="1" dirty="0">
                        <a:solidFill>
                          <a:srgbClr val="055755"/>
                        </a:solidFill>
                        <a:latin typeface="Arial" pitchFamily="34" charset="0"/>
                        <a:cs typeface="Arial" pitchFamily="34" charset="0"/>
                      </a:endParaRPr>
                    </a:p>
                  </a:txBody>
                  <a:tcPr marT="34290" marB="34290">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r>
                        <a:rPr lang="en-US" sz="1600" b="1" dirty="0" smtClean="0">
                          <a:solidFill>
                            <a:srgbClr val="167373"/>
                          </a:solidFill>
                          <a:latin typeface="Arial" pitchFamily="34" charset="0"/>
                          <a:cs typeface="Arial" pitchFamily="34" charset="0"/>
                        </a:rPr>
                        <a:t>611,7</a:t>
                      </a:r>
                      <a:endParaRPr lang="ru-RU" sz="1600" b="1" dirty="0">
                        <a:solidFill>
                          <a:srgbClr val="167373"/>
                        </a:solidFill>
                        <a:latin typeface="Arial" pitchFamily="34" charset="0"/>
                        <a:cs typeface="Arial" pitchFamily="34" charset="0"/>
                      </a:endParaRPr>
                    </a:p>
                  </a:txBody>
                  <a:tcPr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r>
                        <a:rPr lang="en-US" sz="1600" b="1" dirty="0" smtClean="0">
                          <a:solidFill>
                            <a:srgbClr val="167373"/>
                          </a:solidFill>
                          <a:latin typeface="Arial" pitchFamily="34" charset="0"/>
                          <a:cs typeface="Arial" pitchFamily="34" charset="0"/>
                        </a:rPr>
                        <a:t>711,4</a:t>
                      </a:r>
                      <a:endParaRPr lang="ru-RU" sz="1600" b="1" dirty="0">
                        <a:solidFill>
                          <a:srgbClr val="167373"/>
                        </a:solidFill>
                        <a:latin typeface="Arial" pitchFamily="34" charset="0"/>
                        <a:cs typeface="Arial" pitchFamily="34" charset="0"/>
                      </a:endParaRPr>
                    </a:p>
                  </a:txBody>
                  <a:tcPr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r>
                        <a:rPr lang="en-US" sz="1600" b="1" dirty="0" smtClean="0">
                          <a:solidFill>
                            <a:srgbClr val="167373"/>
                          </a:solidFill>
                          <a:latin typeface="Arial" pitchFamily="34" charset="0"/>
                          <a:cs typeface="Arial" pitchFamily="34" charset="0"/>
                        </a:rPr>
                        <a:t>742,1</a:t>
                      </a:r>
                      <a:endParaRPr lang="ru-RU" sz="1600" b="1" dirty="0">
                        <a:solidFill>
                          <a:srgbClr val="167373"/>
                        </a:solidFill>
                        <a:latin typeface="Arial" pitchFamily="34" charset="0"/>
                        <a:cs typeface="Arial" pitchFamily="34" charset="0"/>
                      </a:endParaRPr>
                    </a:p>
                  </a:txBody>
                  <a:tcPr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r>
                        <a:rPr lang="ru-RU" sz="1600" b="1" dirty="0" smtClean="0">
                          <a:solidFill>
                            <a:srgbClr val="167373"/>
                          </a:solidFill>
                          <a:latin typeface="Arial" pitchFamily="34" charset="0"/>
                          <a:cs typeface="Arial" pitchFamily="34" charset="0"/>
                        </a:rPr>
                        <a:t>104,3</a:t>
                      </a:r>
                      <a:endParaRPr lang="ru-RU" sz="1600" b="1" dirty="0">
                        <a:solidFill>
                          <a:srgbClr val="167373"/>
                        </a:solidFill>
                        <a:latin typeface="Arial" pitchFamily="34" charset="0"/>
                        <a:cs typeface="Arial" pitchFamily="34" charset="0"/>
                      </a:endParaRPr>
                    </a:p>
                  </a:txBody>
                  <a:tcPr marT="34290" marB="3429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892581273"/>
                  </a:ext>
                </a:extLst>
              </a:tr>
              <a:tr h="421537">
                <a:tc>
                  <a:txBody>
                    <a:bodyPr/>
                    <a:lstStyle/>
                    <a:p>
                      <a:pPr algn="r"/>
                      <a:r>
                        <a:rPr lang="ru-RU" sz="1500" b="1" kern="1200" dirty="0" smtClean="0">
                          <a:solidFill>
                            <a:srgbClr val="055755"/>
                          </a:solidFill>
                          <a:effectLst/>
                          <a:latin typeface="Arial" pitchFamily="34" charset="0"/>
                          <a:ea typeface="+mn-ea"/>
                          <a:cs typeface="Arial" pitchFamily="34" charset="0"/>
                        </a:rPr>
                        <a:t>безвозмездные поступления </a:t>
                      </a:r>
                      <a:endParaRPr lang="ru-RU" sz="1500" b="1" dirty="0">
                        <a:solidFill>
                          <a:srgbClr val="055755"/>
                        </a:solidFill>
                        <a:latin typeface="Arial" pitchFamily="34" charset="0"/>
                        <a:cs typeface="Arial" pitchFamily="34" charset="0"/>
                      </a:endParaRPr>
                    </a:p>
                  </a:txBody>
                  <a:tcPr marT="34290" marB="34290">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r>
                        <a:rPr lang="en-US" sz="1600" b="1" dirty="0" smtClean="0">
                          <a:solidFill>
                            <a:srgbClr val="167373"/>
                          </a:solidFill>
                          <a:latin typeface="Arial" pitchFamily="34" charset="0"/>
                          <a:cs typeface="Arial" pitchFamily="34" charset="0"/>
                        </a:rPr>
                        <a:t>596,2</a:t>
                      </a:r>
                      <a:endParaRPr lang="ru-RU" sz="1600" b="1" dirty="0">
                        <a:solidFill>
                          <a:srgbClr val="167373"/>
                        </a:solidFill>
                        <a:latin typeface="Arial" pitchFamily="34" charset="0"/>
                        <a:cs typeface="Arial" pitchFamily="34" charset="0"/>
                      </a:endParaRPr>
                    </a:p>
                  </a:txBody>
                  <a:tcPr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r>
                        <a:rPr lang="en-US" sz="1600" b="1" dirty="0" smtClean="0">
                          <a:solidFill>
                            <a:srgbClr val="167373"/>
                          </a:solidFill>
                          <a:latin typeface="Arial" pitchFamily="34" charset="0"/>
                          <a:cs typeface="Arial" pitchFamily="34" charset="0"/>
                        </a:rPr>
                        <a:t>657,4</a:t>
                      </a:r>
                      <a:endParaRPr lang="ru-RU" sz="1600" b="1" dirty="0">
                        <a:solidFill>
                          <a:srgbClr val="167373"/>
                        </a:solidFill>
                        <a:latin typeface="Arial" pitchFamily="34" charset="0"/>
                        <a:cs typeface="Arial" pitchFamily="34" charset="0"/>
                      </a:endParaRPr>
                    </a:p>
                  </a:txBody>
                  <a:tcPr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r>
                        <a:rPr lang="en-US" sz="1600" b="1" dirty="0" smtClean="0">
                          <a:solidFill>
                            <a:srgbClr val="167373"/>
                          </a:solidFill>
                          <a:latin typeface="Arial" pitchFamily="34" charset="0"/>
                          <a:cs typeface="Arial" pitchFamily="34" charset="0"/>
                        </a:rPr>
                        <a:t>547,4</a:t>
                      </a:r>
                      <a:endParaRPr lang="ru-RU" sz="1600" b="1" dirty="0">
                        <a:solidFill>
                          <a:srgbClr val="167373"/>
                        </a:solidFill>
                        <a:latin typeface="Arial" pitchFamily="34" charset="0"/>
                        <a:cs typeface="Arial" pitchFamily="34" charset="0"/>
                      </a:endParaRPr>
                    </a:p>
                  </a:txBody>
                  <a:tcPr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r>
                        <a:rPr lang="ru-RU" sz="1600" b="1" dirty="0" smtClean="0">
                          <a:solidFill>
                            <a:srgbClr val="167373"/>
                          </a:solidFill>
                          <a:latin typeface="Arial" pitchFamily="34" charset="0"/>
                          <a:cs typeface="Arial" pitchFamily="34" charset="0"/>
                        </a:rPr>
                        <a:t>83,3</a:t>
                      </a:r>
                      <a:endParaRPr lang="ru-RU" sz="1600" b="1" dirty="0">
                        <a:solidFill>
                          <a:srgbClr val="167373"/>
                        </a:solidFill>
                        <a:latin typeface="Arial" pitchFamily="34" charset="0"/>
                        <a:cs typeface="Arial" pitchFamily="34" charset="0"/>
                      </a:endParaRPr>
                    </a:p>
                  </a:txBody>
                  <a:tcPr marT="34290" marB="3429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193600467"/>
                  </a:ext>
                </a:extLst>
              </a:tr>
              <a:tr h="421537">
                <a:tc>
                  <a:txBody>
                    <a:bodyPr/>
                    <a:lstStyle/>
                    <a:p>
                      <a:pPr marL="0" marR="0" lvl="0" indent="0" algn="l" defTabSz="914400" rtl="0" eaLnBrk="1" fontAlgn="t" latinLnBrk="0" hangingPunct="1">
                        <a:lnSpc>
                          <a:spcPct val="100000"/>
                        </a:lnSpc>
                        <a:spcBef>
                          <a:spcPct val="0"/>
                        </a:spcBef>
                        <a:spcAft>
                          <a:spcPct val="0"/>
                        </a:spcAft>
                        <a:buClrTx/>
                        <a:buSzTx/>
                        <a:buFontTx/>
                        <a:buNone/>
                        <a:tabLst/>
                        <a:defRPr/>
                      </a:pPr>
                      <a:r>
                        <a:rPr kumimoji="0" lang="ru-RU" sz="1600" b="1" i="0" u="none" strike="noStrike" cap="none" normalizeH="0" baseline="0" dirty="0" smtClean="0">
                          <a:ln>
                            <a:noFill/>
                          </a:ln>
                          <a:solidFill>
                            <a:srgbClr val="055755"/>
                          </a:solidFill>
                          <a:effectLst/>
                          <a:latin typeface="Arial" pitchFamily="34" charset="0"/>
                          <a:cs typeface="Arial" pitchFamily="34" charset="0"/>
                        </a:rPr>
                        <a:t>РАСХОДЫ</a:t>
                      </a:r>
                      <a:endParaRPr lang="ru-RU" sz="1600" b="1" dirty="0" smtClean="0">
                        <a:solidFill>
                          <a:srgbClr val="055755"/>
                        </a:solidFill>
                        <a:latin typeface="Arial" pitchFamily="34" charset="0"/>
                        <a:cs typeface="Arial" pitchFamily="34" charset="0"/>
                      </a:endParaRPr>
                    </a:p>
                  </a:txBody>
                  <a:tcPr marT="27000" marB="2700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r>
                        <a:rPr lang="en-US" sz="1600" b="1" dirty="0" smtClean="0">
                          <a:solidFill>
                            <a:srgbClr val="167373"/>
                          </a:solidFill>
                          <a:latin typeface="Arial" pitchFamily="34" charset="0"/>
                          <a:cs typeface="Arial" pitchFamily="34" charset="0"/>
                        </a:rPr>
                        <a:t>1 213,1</a:t>
                      </a:r>
                      <a:endParaRPr lang="ru-RU" sz="1600" b="1" dirty="0">
                        <a:solidFill>
                          <a:srgbClr val="167373"/>
                        </a:solidFill>
                        <a:latin typeface="Arial" pitchFamily="34" charset="0"/>
                        <a:cs typeface="Arial" pitchFamily="34" charset="0"/>
                      </a:endParaRPr>
                    </a:p>
                  </a:txBody>
                  <a:tcPr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r>
                        <a:rPr lang="en-US" sz="1600" b="1" dirty="0" smtClean="0">
                          <a:solidFill>
                            <a:srgbClr val="167373"/>
                          </a:solidFill>
                          <a:latin typeface="Arial" pitchFamily="34" charset="0"/>
                          <a:cs typeface="Arial" pitchFamily="34" charset="0"/>
                        </a:rPr>
                        <a:t>1 467,3</a:t>
                      </a:r>
                      <a:endParaRPr lang="ru-RU" sz="1600" b="1" dirty="0">
                        <a:solidFill>
                          <a:srgbClr val="167373"/>
                        </a:solidFill>
                        <a:latin typeface="Arial" pitchFamily="34" charset="0"/>
                        <a:cs typeface="Arial" pitchFamily="34" charset="0"/>
                      </a:endParaRPr>
                    </a:p>
                  </a:txBody>
                  <a:tcPr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r>
                        <a:rPr lang="en-US" sz="1600" b="1" dirty="0" smtClean="0">
                          <a:solidFill>
                            <a:srgbClr val="167373"/>
                          </a:solidFill>
                          <a:latin typeface="Arial" pitchFamily="34" charset="0"/>
                          <a:cs typeface="Arial" pitchFamily="34" charset="0"/>
                        </a:rPr>
                        <a:t>1 308,1</a:t>
                      </a:r>
                      <a:endParaRPr lang="ru-RU" sz="1600" b="1" dirty="0">
                        <a:solidFill>
                          <a:srgbClr val="167373"/>
                        </a:solidFill>
                        <a:latin typeface="Arial" pitchFamily="34" charset="0"/>
                        <a:cs typeface="Arial" pitchFamily="34" charset="0"/>
                      </a:endParaRPr>
                    </a:p>
                  </a:txBody>
                  <a:tcPr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a:r>
                        <a:rPr lang="ru-RU" sz="1600" b="1" dirty="0" smtClean="0">
                          <a:solidFill>
                            <a:srgbClr val="167373"/>
                          </a:solidFill>
                          <a:latin typeface="Arial" pitchFamily="34" charset="0"/>
                          <a:cs typeface="Arial" pitchFamily="34" charset="0"/>
                        </a:rPr>
                        <a:t>89,2</a:t>
                      </a:r>
                      <a:endParaRPr lang="ru-RU" sz="1600" b="1" dirty="0">
                        <a:solidFill>
                          <a:srgbClr val="167373"/>
                        </a:solidFill>
                        <a:latin typeface="Arial" pitchFamily="34" charset="0"/>
                        <a:cs typeface="Arial" pitchFamily="34" charset="0"/>
                      </a:endParaRPr>
                    </a:p>
                  </a:txBody>
                  <a:tcPr marT="34290" marB="3429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0096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ru-RU" sz="1600" b="1" i="0" u="none" strike="noStrike" kern="1200" cap="none" normalizeH="0" baseline="0" dirty="0" smtClean="0">
                          <a:ln>
                            <a:noFill/>
                          </a:ln>
                          <a:solidFill>
                            <a:srgbClr val="055755"/>
                          </a:solidFill>
                          <a:effectLst/>
                          <a:latin typeface="Arial" pitchFamily="34" charset="0"/>
                          <a:ea typeface="+mn-ea"/>
                          <a:cs typeface="Arial" pitchFamily="34" charset="0"/>
                        </a:rPr>
                        <a:t>ДЕФИЦИТ /ПРОФИЦИТ (-/+)</a:t>
                      </a:r>
                    </a:p>
                  </a:txBody>
                  <a:tcPr marT="27000" marB="27000" anchor="ctr" horzOverflow="overflow">
                    <a:lnL w="190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algn="ctr"/>
                      <a:r>
                        <a:rPr lang="en-US" sz="1600" b="1" dirty="0" smtClean="0">
                          <a:solidFill>
                            <a:srgbClr val="167373"/>
                          </a:solidFill>
                          <a:latin typeface="Arial" pitchFamily="34" charset="0"/>
                          <a:cs typeface="Arial" pitchFamily="34" charset="0"/>
                        </a:rPr>
                        <a:t>-5,2</a:t>
                      </a:r>
                      <a:endParaRPr lang="ru-RU" sz="1600" b="1" dirty="0">
                        <a:solidFill>
                          <a:srgbClr val="167373"/>
                        </a:solidFill>
                        <a:latin typeface="Arial" pitchFamily="34" charset="0"/>
                        <a:cs typeface="Arial" pitchFamily="34" charset="0"/>
                      </a:endParaRPr>
                    </a:p>
                  </a:txBody>
                  <a:tcPr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algn="ctr"/>
                      <a:r>
                        <a:rPr lang="en-US" sz="1600" b="1" dirty="0" smtClean="0">
                          <a:solidFill>
                            <a:srgbClr val="167373"/>
                          </a:solidFill>
                          <a:latin typeface="Arial" pitchFamily="34" charset="0"/>
                          <a:cs typeface="Arial" pitchFamily="34" charset="0"/>
                        </a:rPr>
                        <a:t>-98,5</a:t>
                      </a:r>
                      <a:endParaRPr lang="ru-RU" sz="1600" b="1" dirty="0">
                        <a:solidFill>
                          <a:srgbClr val="167373"/>
                        </a:solidFill>
                        <a:latin typeface="Arial" pitchFamily="34" charset="0"/>
                        <a:cs typeface="Arial" pitchFamily="34" charset="0"/>
                      </a:endParaRPr>
                    </a:p>
                  </a:txBody>
                  <a:tcPr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algn="ctr"/>
                      <a:r>
                        <a:rPr lang="en-US" sz="1600" b="1" dirty="0" smtClean="0">
                          <a:solidFill>
                            <a:srgbClr val="167373"/>
                          </a:solidFill>
                          <a:latin typeface="Arial" pitchFamily="34" charset="0"/>
                          <a:cs typeface="Arial" pitchFamily="34" charset="0"/>
                        </a:rPr>
                        <a:t>-18,6</a:t>
                      </a:r>
                      <a:endParaRPr lang="ru-RU" sz="1600" b="1" dirty="0">
                        <a:solidFill>
                          <a:srgbClr val="167373"/>
                        </a:solidFill>
                        <a:latin typeface="Arial" pitchFamily="34" charset="0"/>
                        <a:cs typeface="Arial" pitchFamily="34" charset="0"/>
                      </a:endParaRPr>
                    </a:p>
                  </a:txBody>
                  <a:tcPr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algn="ctr"/>
                      <a:r>
                        <a:rPr lang="ru-RU" sz="1600" b="1" dirty="0" smtClean="0">
                          <a:solidFill>
                            <a:srgbClr val="167373"/>
                          </a:solidFill>
                          <a:latin typeface="Arial" pitchFamily="34" charset="0"/>
                          <a:cs typeface="Arial" pitchFamily="34" charset="0"/>
                        </a:rPr>
                        <a:t>-</a:t>
                      </a:r>
                    </a:p>
                  </a:txBody>
                  <a:tcPr marT="34290" marB="34290" anchor="ctr">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graphicFrame>
        <p:nvGraphicFramePr>
          <p:cNvPr id="10" name="Таблица 9"/>
          <p:cNvGraphicFramePr>
            <a:graphicFrameLocks noGrp="1"/>
          </p:cNvGraphicFramePr>
          <p:nvPr>
            <p:extLst>
              <p:ext uri="{D42A27DB-BD31-4B8C-83A1-F6EECF244321}">
                <p14:modId xmlns:p14="http://schemas.microsoft.com/office/powerpoint/2010/main" val="1774392449"/>
              </p:ext>
            </p:extLst>
          </p:nvPr>
        </p:nvGraphicFramePr>
        <p:xfrm>
          <a:off x="1503792" y="3795886"/>
          <a:ext cx="6096000" cy="630070"/>
        </p:xfrm>
        <a:graphic>
          <a:graphicData uri="http://schemas.openxmlformats.org/drawingml/2006/table">
            <a:tbl>
              <a:tblPr firstRow="1" bandRow="1">
                <a:tableStyleId>{5C22544A-7EE6-4342-B048-85BDC9FD1C3A}</a:tableStyleId>
              </a:tblPr>
              <a:tblGrid>
                <a:gridCol w="3048000"/>
                <a:gridCol w="3048000"/>
              </a:tblGrid>
              <a:tr h="630070">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lang="ru-RU" sz="1600" b="1" dirty="0" smtClean="0">
                          <a:solidFill>
                            <a:srgbClr val="055A5A"/>
                          </a:solidFill>
                          <a:latin typeface="Arial" pitchFamily="34" charset="0"/>
                          <a:cs typeface="Arial" pitchFamily="34" charset="0"/>
                        </a:rPr>
                        <a:t>Объем муниципального </a:t>
                      </a:r>
                    </a:p>
                    <a:p>
                      <a:pPr marL="0" marR="0" lvl="0" indent="0" algn="ctr" defTabSz="914400" rtl="0" eaLnBrk="1" fontAlgn="t" latinLnBrk="0" hangingPunct="1">
                        <a:lnSpc>
                          <a:spcPct val="100000"/>
                        </a:lnSpc>
                        <a:spcBef>
                          <a:spcPct val="0"/>
                        </a:spcBef>
                        <a:spcAft>
                          <a:spcPct val="0"/>
                        </a:spcAft>
                        <a:buClrTx/>
                        <a:buSzTx/>
                        <a:buFontTx/>
                        <a:buNone/>
                        <a:tabLst/>
                      </a:pPr>
                      <a:r>
                        <a:rPr lang="ru-RU" sz="1600" b="1" dirty="0" smtClean="0">
                          <a:solidFill>
                            <a:srgbClr val="055A5A"/>
                          </a:solidFill>
                          <a:latin typeface="Arial" pitchFamily="34" charset="0"/>
                          <a:cs typeface="Arial" pitchFamily="34" charset="0"/>
                        </a:rPr>
                        <a:t>долга на 01.01.2024</a:t>
                      </a:r>
                      <a:endParaRPr kumimoji="0" lang="ru-RU" sz="1600" b="1" i="0" u="none" strike="noStrike" kern="1200" cap="none" normalizeH="0" baseline="0" dirty="0" smtClean="0">
                        <a:ln>
                          <a:noFill/>
                        </a:ln>
                        <a:solidFill>
                          <a:srgbClr val="055A5A"/>
                        </a:solidFill>
                        <a:effectLst/>
                        <a:latin typeface="Arial" pitchFamily="34" charset="0"/>
                        <a:ea typeface="+mn-ea"/>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dirty="0" smtClean="0">
                          <a:solidFill>
                            <a:srgbClr val="055A5A"/>
                          </a:solidFill>
                          <a:latin typeface="Arial" pitchFamily="34" charset="0"/>
                          <a:cs typeface="Arial" pitchFamily="34" charset="0"/>
                        </a:rPr>
                        <a:t>65,0</a:t>
                      </a: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4" name="Скругленный прямоугольник 3"/>
          <p:cNvSpPr/>
          <p:nvPr/>
        </p:nvSpPr>
        <p:spPr>
          <a:xfrm>
            <a:off x="1547664" y="3809845"/>
            <a:ext cx="5184576" cy="576064"/>
          </a:xfrm>
          <a:prstGeom prst="roundRect">
            <a:avLst/>
          </a:prstGeom>
          <a:noFill/>
          <a:ln>
            <a:solidFill>
              <a:srgbClr val="0557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Arial" pitchFamily="34" charset="0"/>
              <a:cs typeface="Arial" pitchFamily="34" charset="0"/>
            </a:endParaRPr>
          </a:p>
        </p:txBody>
      </p:sp>
      <p:sp>
        <p:nvSpPr>
          <p:cNvPr id="6" name="Номер слайда 5"/>
          <p:cNvSpPr>
            <a:spLocks noGrp="1"/>
          </p:cNvSpPr>
          <p:nvPr>
            <p:ph type="sldNum" sz="quarter" idx="12"/>
          </p:nvPr>
        </p:nvSpPr>
        <p:spPr>
          <a:xfrm>
            <a:off x="6985580" y="4852858"/>
            <a:ext cx="2133600" cy="273844"/>
          </a:xfrm>
        </p:spPr>
        <p:txBody>
          <a:bodyPr/>
          <a:lstStyle/>
          <a:p>
            <a:pPr>
              <a:defRPr/>
            </a:pPr>
            <a:fld id="{F2C2D5CA-DBF4-4FAE-83D1-3629217261EF}" type="slidenum">
              <a:rPr lang="ru-RU" smtClean="0"/>
              <a:pPr>
                <a:defRPr/>
              </a:pPr>
              <a:t>2</a:t>
            </a:fld>
            <a:endParaRPr lang="ru-RU" dirty="0"/>
          </a:p>
        </p:txBody>
      </p:sp>
      <p:sp>
        <p:nvSpPr>
          <p:cNvPr id="3" name="Прямоугольник 2"/>
          <p:cNvSpPr/>
          <p:nvPr/>
        </p:nvSpPr>
        <p:spPr>
          <a:xfrm>
            <a:off x="8454388" y="339502"/>
            <a:ext cx="689612" cy="307777"/>
          </a:xfrm>
          <a:prstGeom prst="rect">
            <a:avLst/>
          </a:prstGeom>
        </p:spPr>
        <p:txBody>
          <a:bodyPr wrap="none">
            <a:spAutoFit/>
          </a:bodyPr>
          <a:lstStyle/>
          <a:p>
            <a:r>
              <a:rPr lang="ru-RU" sz="1400" b="1" dirty="0">
                <a:solidFill>
                  <a:srgbClr val="055A5A"/>
                </a:solidFill>
                <a:latin typeface="Arial" pitchFamily="34" charset="0"/>
                <a:cs typeface="Arial" pitchFamily="34" charset="0"/>
              </a:rPr>
              <a:t>млн ₽</a:t>
            </a:r>
            <a:endParaRPr lang="ru-RU" sz="1400" dirty="0">
              <a:solidFill>
                <a:srgbClr val="055A5A"/>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1763688" y="123478"/>
            <a:ext cx="6084168" cy="483518"/>
          </a:xfrm>
          <a:prstGeom prst="rect">
            <a:avLst/>
          </a:prstGeom>
          <a:noFill/>
          <a:ln>
            <a:noFill/>
          </a:ln>
        </p:spPr>
        <p:txBody>
          <a:bodyPr anchor="ctr"/>
          <a:lstStyle/>
          <a:p>
            <a:pPr marL="274320" indent="-274320" algn="ctr" fontAlgn="auto">
              <a:spcAft>
                <a:spcPts val="0"/>
              </a:spcAft>
              <a:buFont typeface="Wingdings"/>
              <a:buNone/>
              <a:defRPr/>
            </a:pPr>
            <a:r>
              <a:rPr lang="ru-RU" b="1" dirty="0" smtClean="0">
                <a:solidFill>
                  <a:srgbClr val="167373"/>
                </a:solidFill>
                <a:latin typeface="Arial" pitchFamily="34" charset="0"/>
                <a:cs typeface="Arial" pitchFamily="34" charset="0"/>
              </a:rPr>
              <a:t>Обеспечение комфортных условий проживания на территории города Нарьян-Мар</a:t>
            </a:r>
            <a:endParaRPr lang="ru-RU" b="1" cap="all" dirty="0">
              <a:solidFill>
                <a:srgbClr val="167373"/>
              </a:solidFill>
              <a:effectLst>
                <a:reflection blurRad="12700" stA="48000" endA="300" endPos="55000" dir="5400000" sy="-90000" algn="bl" rotWithShape="0"/>
              </a:effectLst>
              <a:latin typeface="Arial" pitchFamily="34" charset="0"/>
              <a:ea typeface="+mj-ea"/>
              <a:cs typeface="Arial" pitchFamily="34" charset="0"/>
            </a:endParaRPr>
          </a:p>
        </p:txBody>
      </p:sp>
      <p:sp>
        <p:nvSpPr>
          <p:cNvPr id="13" name="Прямоугольник 12"/>
          <p:cNvSpPr/>
          <p:nvPr/>
        </p:nvSpPr>
        <p:spPr>
          <a:xfrm>
            <a:off x="1730979" y="1923677"/>
            <a:ext cx="6297405" cy="3108543"/>
          </a:xfrm>
          <a:prstGeom prst="rect">
            <a:avLst/>
          </a:prstGeom>
          <a:noFill/>
          <a:ln>
            <a:noFill/>
          </a:ln>
          <a:effectLst>
            <a:outerShdw blurRad="50800" dist="38100" dir="5400000" sx="5000" sy="5000" algn="t" rotWithShape="0">
              <a:prstClr val="black"/>
            </a:outerShdw>
          </a:effectLst>
        </p:spPr>
        <p:txBody>
          <a:bodyPr wrap="square">
            <a:spAutoFit/>
          </a:bodyPr>
          <a:lstStyle/>
          <a:p>
            <a:pPr marL="285750" indent="-285750">
              <a:spcBef>
                <a:spcPts val="1200"/>
              </a:spcBef>
              <a:buFont typeface="Wingdings" pitchFamily="2" charset="2"/>
              <a:buChar char="ü"/>
              <a:defRPr/>
            </a:pPr>
            <a:r>
              <a:rPr lang="ru-RU" sz="1400" dirty="0" smtClean="0">
                <a:solidFill>
                  <a:srgbClr val="16738C"/>
                </a:solidFill>
                <a:latin typeface="Arial" pitchFamily="34" charset="0"/>
                <a:cs typeface="Arial" pitchFamily="34" charset="0"/>
              </a:rPr>
              <a:t>   Организация освещения улиц – </a:t>
            </a:r>
            <a:r>
              <a:rPr lang="ru-RU" sz="1400" b="1" u="sng" dirty="0" smtClean="0">
                <a:solidFill>
                  <a:srgbClr val="167373"/>
                </a:solidFill>
                <a:latin typeface="Arial" pitchFamily="34" charset="0"/>
                <a:cs typeface="Arial" pitchFamily="34" charset="0"/>
              </a:rPr>
              <a:t>9,8 </a:t>
            </a:r>
            <a:r>
              <a:rPr lang="ru-RU" sz="1400" b="1" u="sng" dirty="0">
                <a:solidFill>
                  <a:srgbClr val="167373"/>
                </a:solidFill>
                <a:latin typeface="Arial" pitchFamily="34" charset="0"/>
                <a:cs typeface="Arial" pitchFamily="34" charset="0"/>
              </a:rPr>
              <a:t>млн </a:t>
            </a:r>
            <a:r>
              <a:rPr lang="ru-RU" sz="1400" b="1" u="sng" dirty="0" smtClean="0">
                <a:solidFill>
                  <a:srgbClr val="167373"/>
                </a:solidFill>
                <a:latin typeface="Arial" pitchFamily="34" charset="0"/>
                <a:cs typeface="Arial" pitchFamily="34" charset="0"/>
              </a:rPr>
              <a:t>₽</a:t>
            </a:r>
          </a:p>
          <a:p>
            <a:pPr marL="285750" indent="-285750">
              <a:spcBef>
                <a:spcPts val="1200"/>
              </a:spcBef>
              <a:buFont typeface="Wingdings" pitchFamily="2" charset="2"/>
              <a:buChar char="ü"/>
              <a:defRPr/>
            </a:pPr>
            <a:r>
              <a:rPr lang="ru-RU" sz="1400" b="1" dirty="0" smtClean="0">
                <a:solidFill>
                  <a:srgbClr val="16738C"/>
                </a:solidFill>
                <a:latin typeface="Arial" pitchFamily="34" charset="0"/>
                <a:cs typeface="Arial" pitchFamily="34" charset="0"/>
              </a:rPr>
              <a:t>    </a:t>
            </a:r>
            <a:r>
              <a:rPr lang="ru-RU" sz="1400" dirty="0" smtClean="0">
                <a:solidFill>
                  <a:srgbClr val="16738C"/>
                </a:solidFill>
                <a:latin typeface="Arial" pitchFamily="34" charset="0"/>
                <a:cs typeface="Arial" pitchFamily="34" charset="0"/>
              </a:rPr>
              <a:t>Уборка территории – </a:t>
            </a:r>
            <a:r>
              <a:rPr lang="ru-RU" sz="1400" b="1" u="sng" dirty="0" smtClean="0">
                <a:solidFill>
                  <a:srgbClr val="167373"/>
                </a:solidFill>
                <a:latin typeface="Arial" pitchFamily="34" charset="0"/>
                <a:cs typeface="Arial" pitchFamily="34" charset="0"/>
              </a:rPr>
              <a:t>5,8 </a:t>
            </a:r>
            <a:r>
              <a:rPr lang="ru-RU" sz="1400" b="1" u="sng" dirty="0">
                <a:solidFill>
                  <a:srgbClr val="167373"/>
                </a:solidFill>
                <a:latin typeface="Arial" pitchFamily="34" charset="0"/>
                <a:cs typeface="Arial" pitchFamily="34" charset="0"/>
              </a:rPr>
              <a:t>млн </a:t>
            </a:r>
            <a:r>
              <a:rPr lang="ru-RU" sz="1400" b="1" u="sng" dirty="0" smtClean="0">
                <a:solidFill>
                  <a:srgbClr val="167373"/>
                </a:solidFill>
                <a:latin typeface="Arial" pitchFamily="34" charset="0"/>
                <a:cs typeface="Arial" pitchFamily="34" charset="0"/>
              </a:rPr>
              <a:t>₽</a:t>
            </a:r>
          </a:p>
          <a:p>
            <a:pPr marL="285750" indent="-285750">
              <a:spcBef>
                <a:spcPts val="1200"/>
              </a:spcBef>
              <a:buFont typeface="Wingdings" pitchFamily="2" charset="2"/>
              <a:buChar char="ü"/>
              <a:defRPr/>
            </a:pPr>
            <a:r>
              <a:rPr lang="ru-RU" sz="1400" dirty="0" smtClean="0">
                <a:solidFill>
                  <a:srgbClr val="16738C"/>
                </a:solidFill>
                <a:latin typeface="Arial" pitchFamily="34" charset="0"/>
                <a:cs typeface="Arial" pitchFamily="34" charset="0"/>
              </a:rPr>
              <a:t>   Организация мероприятий – </a:t>
            </a:r>
            <a:r>
              <a:rPr lang="ru-RU" sz="1400" b="1" u="sng" dirty="0" smtClean="0">
                <a:solidFill>
                  <a:srgbClr val="167373"/>
                </a:solidFill>
                <a:latin typeface="Arial" pitchFamily="34" charset="0"/>
                <a:cs typeface="Arial" pitchFamily="34" charset="0"/>
              </a:rPr>
              <a:t>0,8 </a:t>
            </a:r>
            <a:r>
              <a:rPr lang="ru-RU" sz="1400" b="1" u="sng" dirty="0">
                <a:solidFill>
                  <a:srgbClr val="167373"/>
                </a:solidFill>
                <a:latin typeface="Arial" pitchFamily="34" charset="0"/>
                <a:cs typeface="Arial" pitchFamily="34" charset="0"/>
              </a:rPr>
              <a:t>млн </a:t>
            </a:r>
            <a:r>
              <a:rPr lang="ru-RU" sz="1400" b="1" u="sng" dirty="0" smtClean="0">
                <a:solidFill>
                  <a:srgbClr val="167373"/>
                </a:solidFill>
                <a:latin typeface="Arial" pitchFamily="34" charset="0"/>
                <a:cs typeface="Arial" pitchFamily="34" charset="0"/>
              </a:rPr>
              <a:t>₽</a:t>
            </a:r>
          </a:p>
          <a:p>
            <a:pPr marL="285750" indent="-285750">
              <a:spcBef>
                <a:spcPts val="1200"/>
              </a:spcBef>
              <a:buFont typeface="Wingdings" pitchFamily="2" charset="2"/>
              <a:buChar char="ü"/>
              <a:defRPr/>
            </a:pPr>
            <a:r>
              <a:rPr lang="ru-RU" sz="1400" dirty="0" smtClean="0">
                <a:solidFill>
                  <a:srgbClr val="16738C"/>
                </a:solidFill>
                <a:latin typeface="Arial" pitchFamily="34" charset="0"/>
                <a:cs typeface="Arial" pitchFamily="34" charset="0"/>
              </a:rPr>
              <a:t>   Организация благоустройства и озеленения – </a:t>
            </a:r>
            <a:r>
              <a:rPr lang="ru-RU" sz="1400" b="1" u="sng" dirty="0" smtClean="0">
                <a:solidFill>
                  <a:srgbClr val="167373"/>
                </a:solidFill>
                <a:latin typeface="Arial" pitchFamily="34" charset="0"/>
                <a:cs typeface="Arial" pitchFamily="34" charset="0"/>
              </a:rPr>
              <a:t>8,9 </a:t>
            </a:r>
            <a:r>
              <a:rPr lang="ru-RU" sz="1400" b="1" u="sng" dirty="0">
                <a:solidFill>
                  <a:srgbClr val="167373"/>
                </a:solidFill>
                <a:latin typeface="Arial" pitchFamily="34" charset="0"/>
                <a:cs typeface="Arial" pitchFamily="34" charset="0"/>
              </a:rPr>
              <a:t>млн </a:t>
            </a:r>
            <a:r>
              <a:rPr lang="ru-RU" sz="1400" b="1" u="sng" dirty="0" smtClean="0">
                <a:solidFill>
                  <a:srgbClr val="167373"/>
                </a:solidFill>
                <a:latin typeface="Arial" pitchFamily="34" charset="0"/>
                <a:cs typeface="Arial" pitchFamily="34" charset="0"/>
              </a:rPr>
              <a:t>₽</a:t>
            </a:r>
          </a:p>
          <a:p>
            <a:pPr marL="285750" indent="-285750">
              <a:spcBef>
                <a:spcPts val="1200"/>
              </a:spcBef>
              <a:buFont typeface="Wingdings" pitchFamily="2" charset="2"/>
              <a:buChar char="ü"/>
              <a:defRPr/>
            </a:pPr>
            <a:r>
              <a:rPr lang="ru-RU" sz="1400" dirty="0">
                <a:solidFill>
                  <a:srgbClr val="16738C"/>
                </a:solidFill>
                <a:latin typeface="Arial" pitchFamily="34" charset="0"/>
                <a:cs typeface="Arial" pitchFamily="34" charset="0"/>
              </a:rPr>
              <a:t>   </a:t>
            </a:r>
            <a:r>
              <a:rPr lang="ru-RU" sz="1400" dirty="0" smtClean="0">
                <a:solidFill>
                  <a:srgbClr val="16738C"/>
                </a:solidFill>
                <a:latin typeface="Arial" pitchFamily="34" charset="0"/>
                <a:cs typeface="Arial" pitchFamily="34" charset="0"/>
              </a:rPr>
              <a:t>Содержание </a:t>
            </a:r>
            <a:r>
              <a:rPr lang="ru-RU" sz="1400" dirty="0">
                <a:solidFill>
                  <a:srgbClr val="16738C"/>
                </a:solidFill>
                <a:latin typeface="Arial" pitchFamily="34" charset="0"/>
                <a:cs typeface="Arial" pitchFamily="34" charset="0"/>
              </a:rPr>
              <a:t>спортивных и детских игровых </a:t>
            </a:r>
            <a:r>
              <a:rPr lang="ru-RU" sz="1400" dirty="0" smtClean="0">
                <a:solidFill>
                  <a:srgbClr val="16738C"/>
                </a:solidFill>
                <a:latin typeface="Arial" pitchFamily="34" charset="0"/>
                <a:cs typeface="Arial" pitchFamily="34" charset="0"/>
              </a:rPr>
              <a:t>площадок </a:t>
            </a:r>
            <a:r>
              <a:rPr lang="ru-RU" sz="1400" dirty="0">
                <a:solidFill>
                  <a:srgbClr val="16738C"/>
                </a:solidFill>
                <a:latin typeface="Arial" pitchFamily="34" charset="0"/>
                <a:cs typeface="Arial" pitchFamily="34" charset="0"/>
              </a:rPr>
              <a:t>– </a:t>
            </a:r>
            <a:r>
              <a:rPr lang="ru-RU" sz="1400" b="1" u="sng" dirty="0" smtClean="0">
                <a:solidFill>
                  <a:srgbClr val="167373"/>
                </a:solidFill>
                <a:latin typeface="Arial" pitchFamily="34" charset="0"/>
                <a:cs typeface="Arial" pitchFamily="34" charset="0"/>
              </a:rPr>
              <a:t>3,0 </a:t>
            </a:r>
            <a:r>
              <a:rPr lang="ru-RU" sz="1400" b="1" u="sng" dirty="0">
                <a:solidFill>
                  <a:srgbClr val="167373"/>
                </a:solidFill>
                <a:latin typeface="Arial" pitchFamily="34" charset="0"/>
                <a:cs typeface="Arial" pitchFamily="34" charset="0"/>
              </a:rPr>
              <a:t>млн ₽</a:t>
            </a:r>
            <a:r>
              <a:rPr lang="ru-RU" sz="1400" b="1" u="sng" dirty="0" smtClean="0">
                <a:solidFill>
                  <a:srgbClr val="167373"/>
                </a:solidFill>
                <a:latin typeface="Arial" pitchFamily="34" charset="0"/>
                <a:cs typeface="Arial" pitchFamily="34" charset="0"/>
              </a:rPr>
              <a:t> </a:t>
            </a:r>
          </a:p>
          <a:p>
            <a:pPr marL="285750" indent="-285750">
              <a:spcBef>
                <a:spcPts val="1200"/>
              </a:spcBef>
              <a:buFont typeface="Wingdings" pitchFamily="2" charset="2"/>
              <a:buChar char="ü"/>
              <a:defRPr/>
            </a:pPr>
            <a:r>
              <a:rPr lang="ru-RU" sz="1400" dirty="0">
                <a:solidFill>
                  <a:srgbClr val="16738C"/>
                </a:solidFill>
                <a:latin typeface="Arial" pitchFamily="34" charset="0"/>
                <a:cs typeface="Arial" pitchFamily="34" charset="0"/>
              </a:rPr>
              <a:t>   Приобретение материалов для контейнерных </a:t>
            </a:r>
            <a:r>
              <a:rPr lang="ru-RU" sz="1400" dirty="0" smtClean="0">
                <a:solidFill>
                  <a:srgbClr val="16738C"/>
                </a:solidFill>
                <a:latin typeface="Arial" pitchFamily="34" charset="0"/>
                <a:cs typeface="Arial" pitchFamily="34" charset="0"/>
              </a:rPr>
              <a:t>площадок – </a:t>
            </a:r>
            <a:r>
              <a:rPr lang="ru-RU" sz="1400" b="1" u="sng" dirty="0" smtClean="0">
                <a:solidFill>
                  <a:srgbClr val="167373"/>
                </a:solidFill>
                <a:latin typeface="Arial" pitchFamily="34" charset="0"/>
                <a:cs typeface="Arial" pitchFamily="34" charset="0"/>
              </a:rPr>
              <a:t>2,4 </a:t>
            </a:r>
            <a:r>
              <a:rPr lang="ru-RU" sz="1400" b="1" u="sng" dirty="0">
                <a:solidFill>
                  <a:srgbClr val="167373"/>
                </a:solidFill>
                <a:latin typeface="Arial" pitchFamily="34" charset="0"/>
                <a:cs typeface="Arial" pitchFamily="34" charset="0"/>
              </a:rPr>
              <a:t>млн </a:t>
            </a:r>
            <a:r>
              <a:rPr lang="ru-RU" sz="1400" b="1" u="sng" dirty="0" smtClean="0">
                <a:solidFill>
                  <a:srgbClr val="167373"/>
                </a:solidFill>
                <a:latin typeface="Arial" pitchFamily="34" charset="0"/>
                <a:cs typeface="Arial" pitchFamily="34" charset="0"/>
              </a:rPr>
              <a:t>₽</a:t>
            </a:r>
          </a:p>
          <a:p>
            <a:pPr marL="285750" indent="-285750">
              <a:spcBef>
                <a:spcPts val="1200"/>
              </a:spcBef>
              <a:buFont typeface="Wingdings" pitchFamily="2" charset="2"/>
              <a:buChar char="ü"/>
              <a:defRPr/>
            </a:pPr>
            <a:r>
              <a:rPr lang="ru-RU" sz="1400" dirty="0">
                <a:solidFill>
                  <a:srgbClr val="16738C"/>
                </a:solidFill>
                <a:latin typeface="Arial" pitchFamily="34" charset="0"/>
                <a:cs typeface="Arial" pitchFamily="34" charset="0"/>
              </a:rPr>
              <a:t> </a:t>
            </a:r>
            <a:r>
              <a:rPr lang="ru-RU" sz="1400" dirty="0" smtClean="0">
                <a:solidFill>
                  <a:srgbClr val="16738C"/>
                </a:solidFill>
                <a:latin typeface="Arial" pitchFamily="34" charset="0"/>
                <a:cs typeface="Arial" pitchFamily="34" charset="0"/>
              </a:rPr>
              <a:t>  Содержание контейнерных </a:t>
            </a:r>
            <a:r>
              <a:rPr lang="ru-RU" sz="1400" dirty="0">
                <a:solidFill>
                  <a:srgbClr val="16738C"/>
                </a:solidFill>
                <a:latin typeface="Arial" pitchFamily="34" charset="0"/>
                <a:cs typeface="Arial" pitchFamily="34" charset="0"/>
              </a:rPr>
              <a:t>площадок – </a:t>
            </a:r>
            <a:r>
              <a:rPr lang="ru-RU" sz="1400" b="1" u="sng" dirty="0" smtClean="0">
                <a:solidFill>
                  <a:srgbClr val="167373"/>
                </a:solidFill>
                <a:latin typeface="Arial" pitchFamily="34" charset="0"/>
                <a:cs typeface="Arial" pitchFamily="34" charset="0"/>
              </a:rPr>
              <a:t>0,3 </a:t>
            </a:r>
            <a:r>
              <a:rPr lang="ru-RU" sz="1400" b="1" u="sng" dirty="0">
                <a:solidFill>
                  <a:srgbClr val="167373"/>
                </a:solidFill>
                <a:latin typeface="Arial" pitchFamily="34" charset="0"/>
                <a:cs typeface="Arial" pitchFamily="34" charset="0"/>
              </a:rPr>
              <a:t>млн ₽</a:t>
            </a:r>
            <a:r>
              <a:rPr lang="ru-RU" sz="1400" b="1" u="sng" dirty="0" smtClean="0">
                <a:solidFill>
                  <a:srgbClr val="167373"/>
                </a:solidFill>
                <a:latin typeface="Arial" pitchFamily="34" charset="0"/>
                <a:cs typeface="Arial" pitchFamily="34" charset="0"/>
              </a:rPr>
              <a:t> </a:t>
            </a:r>
          </a:p>
          <a:p>
            <a:pPr marL="285750" indent="-285750">
              <a:spcBef>
                <a:spcPts val="1200"/>
              </a:spcBef>
              <a:buFont typeface="Wingdings" pitchFamily="2" charset="2"/>
              <a:buChar char="ü"/>
              <a:defRPr/>
            </a:pPr>
            <a:r>
              <a:rPr lang="ru-RU" sz="1400" dirty="0" smtClean="0">
                <a:solidFill>
                  <a:srgbClr val="16738C"/>
                </a:solidFill>
                <a:latin typeface="Arial" pitchFamily="34" charset="0"/>
                <a:cs typeface="Arial" pitchFamily="34" charset="0"/>
              </a:rPr>
              <a:t>   </a:t>
            </a:r>
            <a:r>
              <a:rPr lang="ru-RU" sz="1400" dirty="0">
                <a:solidFill>
                  <a:srgbClr val="16738C"/>
                </a:solidFill>
                <a:latin typeface="Arial" pitchFamily="34" charset="0"/>
                <a:cs typeface="Arial" pitchFamily="34" charset="0"/>
              </a:rPr>
              <a:t>Приобретение и установка элементов праздничного и тематического оформления-  </a:t>
            </a:r>
            <a:r>
              <a:rPr lang="ru-RU" sz="1400" b="1" u="sng" dirty="0" smtClean="0">
                <a:solidFill>
                  <a:srgbClr val="167373"/>
                </a:solidFill>
                <a:latin typeface="Arial" pitchFamily="34" charset="0"/>
                <a:cs typeface="Arial" pitchFamily="34" charset="0"/>
              </a:rPr>
              <a:t>1,5 </a:t>
            </a:r>
            <a:r>
              <a:rPr lang="ru-RU" sz="1400" b="1" u="sng" dirty="0">
                <a:solidFill>
                  <a:srgbClr val="167373"/>
                </a:solidFill>
                <a:latin typeface="Arial" pitchFamily="34" charset="0"/>
                <a:cs typeface="Arial" pitchFamily="34" charset="0"/>
              </a:rPr>
              <a:t>млн ₽ </a:t>
            </a:r>
            <a:r>
              <a:rPr lang="ru-RU" sz="1400" b="1" u="sng" dirty="0" smtClean="0">
                <a:solidFill>
                  <a:srgbClr val="167373"/>
                </a:solidFill>
                <a:latin typeface="Arial" pitchFamily="34" charset="0"/>
                <a:cs typeface="Arial" pitchFamily="34" charset="0"/>
              </a:rPr>
              <a:t>и др</a:t>
            </a:r>
            <a:r>
              <a:rPr lang="ru-RU" sz="1400" dirty="0" smtClean="0">
                <a:solidFill>
                  <a:srgbClr val="16738C"/>
                </a:solidFill>
                <a:latin typeface="Arial" pitchFamily="34" charset="0"/>
                <a:cs typeface="Arial" pitchFamily="34" charset="0"/>
              </a:rPr>
              <a:t>.</a:t>
            </a:r>
          </a:p>
        </p:txBody>
      </p:sp>
      <p:sp>
        <p:nvSpPr>
          <p:cNvPr id="12" name="Выноска со стрелкой вниз 11"/>
          <p:cNvSpPr/>
          <p:nvPr/>
        </p:nvSpPr>
        <p:spPr>
          <a:xfrm>
            <a:off x="3552199" y="883965"/>
            <a:ext cx="2160240" cy="792088"/>
          </a:xfrm>
          <a:prstGeom prst="downArrowCallout">
            <a:avLst/>
          </a:prstGeom>
          <a:solidFill>
            <a:srgbClr val="16737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600" u="sng" dirty="0" smtClean="0">
                <a:solidFill>
                  <a:schemeClr val="bg1"/>
                </a:solidFill>
                <a:latin typeface="Arial" pitchFamily="34" charset="0"/>
                <a:cs typeface="Arial" pitchFamily="34" charset="0"/>
              </a:rPr>
              <a:t>Исполнено в 2023</a:t>
            </a:r>
          </a:p>
          <a:p>
            <a:pPr algn="ctr"/>
            <a:r>
              <a:rPr lang="ru-RU" sz="1600" b="1" dirty="0" smtClean="0">
                <a:solidFill>
                  <a:schemeClr val="bg1"/>
                </a:solidFill>
                <a:latin typeface="Arial" pitchFamily="34" charset="0"/>
                <a:cs typeface="Arial" pitchFamily="34" charset="0"/>
              </a:rPr>
              <a:t>33,0 млн </a:t>
            </a:r>
            <a:r>
              <a:rPr lang="ru-RU" sz="1600" b="1" dirty="0">
                <a:solidFill>
                  <a:schemeClr val="bg1"/>
                </a:solidFill>
                <a:latin typeface="Arial" pitchFamily="34" charset="0"/>
                <a:cs typeface="Arial" pitchFamily="34" charset="0"/>
              </a:rPr>
              <a:t>₽</a:t>
            </a:r>
            <a:endParaRPr lang="ru-RU" sz="1600" dirty="0">
              <a:solidFill>
                <a:schemeClr val="bg1"/>
              </a:solidFill>
              <a:latin typeface="Arial" pitchFamily="34" charset="0"/>
              <a:cs typeface="Arial" pitchFamily="34" charset="0"/>
            </a:endParaRPr>
          </a:p>
        </p:txBody>
      </p:sp>
      <p:sp>
        <p:nvSpPr>
          <p:cNvPr id="14" name="Скругленный прямоугольник 13"/>
          <p:cNvSpPr/>
          <p:nvPr/>
        </p:nvSpPr>
        <p:spPr>
          <a:xfrm>
            <a:off x="1818122" y="883965"/>
            <a:ext cx="1606993" cy="648072"/>
          </a:xfrm>
          <a:prstGeom prst="roundRect">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u="sng" dirty="0">
                <a:solidFill>
                  <a:schemeClr val="bg1"/>
                </a:solidFill>
                <a:latin typeface="Arial" pitchFamily="34" charset="0"/>
                <a:cs typeface="Arial" pitchFamily="34" charset="0"/>
              </a:rPr>
              <a:t>План на </a:t>
            </a:r>
            <a:r>
              <a:rPr lang="ru-RU" sz="1600" u="sng" dirty="0" smtClean="0">
                <a:solidFill>
                  <a:schemeClr val="bg1"/>
                </a:solidFill>
                <a:latin typeface="Arial" pitchFamily="34" charset="0"/>
                <a:cs typeface="Arial" pitchFamily="34" charset="0"/>
              </a:rPr>
              <a:t>2023</a:t>
            </a:r>
            <a:endParaRPr lang="ru-RU" sz="1600" u="sng" dirty="0">
              <a:solidFill>
                <a:schemeClr val="bg1"/>
              </a:solidFill>
              <a:latin typeface="Arial" pitchFamily="34" charset="0"/>
              <a:cs typeface="Arial" pitchFamily="34" charset="0"/>
            </a:endParaRPr>
          </a:p>
          <a:p>
            <a:pPr algn="ctr"/>
            <a:r>
              <a:rPr lang="ru-RU" sz="1600" b="1" dirty="0" smtClean="0">
                <a:solidFill>
                  <a:schemeClr val="bg1"/>
                </a:solidFill>
                <a:latin typeface="Arial" pitchFamily="34" charset="0"/>
                <a:cs typeface="Arial" pitchFamily="34" charset="0"/>
              </a:rPr>
              <a:t>33,5 млн ₽</a:t>
            </a:r>
            <a:endParaRPr lang="ru-RU" sz="1600" dirty="0">
              <a:solidFill>
                <a:schemeClr val="bg1"/>
              </a:solidFill>
              <a:latin typeface="Arial" pitchFamily="34" charset="0"/>
              <a:cs typeface="Arial" pitchFamily="34" charset="0"/>
            </a:endParaRPr>
          </a:p>
        </p:txBody>
      </p:sp>
      <p:sp>
        <p:nvSpPr>
          <p:cNvPr id="15" name="Скругленный прямоугольник 14"/>
          <p:cNvSpPr/>
          <p:nvPr/>
        </p:nvSpPr>
        <p:spPr>
          <a:xfrm>
            <a:off x="5796136" y="883965"/>
            <a:ext cx="1656184" cy="648072"/>
          </a:xfrm>
          <a:prstGeom prst="roundRect">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u="sng" dirty="0" smtClean="0">
                <a:solidFill>
                  <a:schemeClr val="bg1"/>
                </a:solidFill>
                <a:latin typeface="Arial" pitchFamily="34" charset="0"/>
                <a:cs typeface="Arial" pitchFamily="34" charset="0"/>
              </a:rPr>
              <a:t>% исполнения</a:t>
            </a:r>
            <a:endParaRPr lang="ru-RU" sz="1600" u="sng" dirty="0">
              <a:solidFill>
                <a:schemeClr val="bg1"/>
              </a:solidFill>
              <a:latin typeface="Arial" pitchFamily="34" charset="0"/>
              <a:cs typeface="Arial" pitchFamily="34" charset="0"/>
            </a:endParaRPr>
          </a:p>
          <a:p>
            <a:pPr algn="ctr" fontAlgn="ctr"/>
            <a:r>
              <a:rPr lang="ru-RU" sz="1600" b="1" dirty="0" smtClean="0">
                <a:solidFill>
                  <a:schemeClr val="bg1"/>
                </a:solidFill>
                <a:latin typeface="Arial" pitchFamily="34" charset="0"/>
                <a:cs typeface="Arial" pitchFamily="34" charset="0"/>
              </a:rPr>
              <a:t>98,5 %</a:t>
            </a:r>
            <a:endParaRPr lang="ru-RU" sz="1600" b="1" dirty="0">
              <a:solidFill>
                <a:schemeClr val="bg1"/>
              </a:solidFill>
              <a:latin typeface="Arial" pitchFamily="34" charset="0"/>
              <a:cs typeface="Arial" pitchFamily="34" charset="0"/>
            </a:endParaRPr>
          </a:p>
        </p:txBody>
      </p:sp>
      <p:sp>
        <p:nvSpPr>
          <p:cNvPr id="5" name="Номер слайда 4"/>
          <p:cNvSpPr>
            <a:spLocks noGrp="1"/>
          </p:cNvSpPr>
          <p:nvPr>
            <p:ph type="sldNum" sz="quarter" idx="12"/>
          </p:nvPr>
        </p:nvSpPr>
        <p:spPr>
          <a:xfrm>
            <a:off x="7010400" y="4869656"/>
            <a:ext cx="2133600" cy="273844"/>
          </a:xfrm>
        </p:spPr>
        <p:txBody>
          <a:bodyPr/>
          <a:lstStyle/>
          <a:p>
            <a:pPr>
              <a:defRPr/>
            </a:pPr>
            <a:fld id="{EF578566-F4A1-4C27-9FE3-5BFDE31B1638}" type="slidenum">
              <a:rPr lang="ru-RU" smtClean="0"/>
              <a:pPr>
                <a:defRPr/>
              </a:pPr>
              <a:t>20</a:t>
            </a:fld>
            <a:endParaRPr lang="ru-RU" dirty="0"/>
          </a:p>
        </p:txBody>
      </p:sp>
    </p:spTree>
    <p:extLst>
      <p:ext uri="{BB962C8B-B14F-4D97-AF65-F5344CB8AC3E}">
        <p14:creationId xmlns:p14="http://schemas.microsoft.com/office/powerpoint/2010/main" val="40194660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2592288" y="0"/>
            <a:ext cx="6551712" cy="771550"/>
          </a:xfrm>
          <a:prstGeom prst="rect">
            <a:avLst/>
          </a:prstGeom>
          <a:noFill/>
          <a:ln>
            <a:noFill/>
          </a:ln>
        </p:spPr>
        <p:txBody>
          <a:bodyPr anchor="ctr"/>
          <a:lstStyle/>
          <a:p>
            <a:pPr marL="274320" indent="-274320" algn="ctr" fontAlgn="auto">
              <a:spcAft>
                <a:spcPts val="0"/>
              </a:spcAft>
              <a:buFont typeface="Wingdings"/>
              <a:buNone/>
              <a:defRPr/>
            </a:pPr>
            <a:r>
              <a:rPr lang="ru-RU" sz="1600" b="1" dirty="0" smtClean="0">
                <a:solidFill>
                  <a:srgbClr val="167373"/>
                </a:solidFill>
                <a:latin typeface="Arial" pitchFamily="34" charset="0"/>
                <a:cs typeface="Arial" pitchFamily="34" charset="0"/>
              </a:rPr>
              <a:t>Создание дополнительных условий для </a:t>
            </a:r>
          </a:p>
          <a:p>
            <a:pPr marL="274320" indent="-274320" algn="ctr" fontAlgn="auto">
              <a:spcAft>
                <a:spcPts val="0"/>
              </a:spcAft>
              <a:buFont typeface="Wingdings"/>
              <a:buNone/>
              <a:defRPr/>
            </a:pPr>
            <a:r>
              <a:rPr lang="ru-RU" sz="1600" b="1" dirty="0" smtClean="0">
                <a:solidFill>
                  <a:srgbClr val="167373"/>
                </a:solidFill>
                <a:latin typeface="Arial" pitchFamily="34" charset="0"/>
                <a:cs typeface="Arial" pitchFamily="34" charset="0"/>
              </a:rPr>
              <a:t>обеспечения жилищных прав граждан</a:t>
            </a:r>
            <a:endParaRPr lang="ru-RU" sz="1600" b="1" cap="all" dirty="0">
              <a:solidFill>
                <a:srgbClr val="167373"/>
              </a:solidFill>
              <a:effectLst>
                <a:reflection blurRad="12700" stA="48000" endA="300" endPos="55000" dir="5400000" sy="-90000" algn="bl" rotWithShape="0"/>
              </a:effectLst>
              <a:latin typeface="Arial" pitchFamily="34" charset="0"/>
              <a:ea typeface="+mj-ea"/>
              <a:cs typeface="Arial" pitchFamily="34" charset="0"/>
            </a:endParaRPr>
          </a:p>
        </p:txBody>
      </p:sp>
      <p:sp>
        <p:nvSpPr>
          <p:cNvPr id="13" name="Прямоугольник 12"/>
          <p:cNvSpPr/>
          <p:nvPr/>
        </p:nvSpPr>
        <p:spPr>
          <a:xfrm>
            <a:off x="2555776" y="2065388"/>
            <a:ext cx="6624736" cy="2385268"/>
          </a:xfrm>
          <a:prstGeom prst="rect">
            <a:avLst/>
          </a:prstGeom>
          <a:noFill/>
          <a:ln>
            <a:noFill/>
          </a:ln>
          <a:effectLst>
            <a:outerShdw blurRad="50800" dist="38100" dir="5400000" sx="5000" sy="5000" algn="t" rotWithShape="0">
              <a:prstClr val="black"/>
            </a:outerShdw>
          </a:effectLst>
        </p:spPr>
        <p:txBody>
          <a:bodyPr wrap="square">
            <a:spAutoFit/>
          </a:bodyPr>
          <a:lstStyle/>
          <a:p>
            <a:pPr marL="144000" indent="-285750">
              <a:spcBef>
                <a:spcPts val="600"/>
              </a:spcBef>
              <a:buFont typeface="Wingdings" pitchFamily="2" charset="2"/>
              <a:buChar char="ü"/>
              <a:defRPr/>
            </a:pPr>
            <a:r>
              <a:rPr lang="ru-RU" sz="1400" dirty="0" smtClean="0">
                <a:solidFill>
                  <a:srgbClr val="167373"/>
                </a:solidFill>
                <a:latin typeface="Arial" pitchFamily="34" charset="0"/>
                <a:cs typeface="Arial" pitchFamily="34" charset="0"/>
              </a:rPr>
              <a:t>Осуществление отдельных государственных полномочий по предоставлению гражданам компенсационных выплат в целях создания дополнительных условий для расселения граждан из жилых помещений в домах, признанных аварийными (19 выплат) – </a:t>
            </a:r>
            <a:r>
              <a:rPr lang="ru-RU" sz="1600" b="1" u="sng" dirty="0" smtClean="0">
                <a:solidFill>
                  <a:srgbClr val="16738C"/>
                </a:solidFill>
                <a:latin typeface="Arial" pitchFamily="34" charset="0"/>
                <a:cs typeface="Arial" pitchFamily="34" charset="0"/>
              </a:rPr>
              <a:t>81,8 млн ₽</a:t>
            </a:r>
          </a:p>
          <a:p>
            <a:pPr marL="144000" indent="-285750">
              <a:spcBef>
                <a:spcPts val="600"/>
              </a:spcBef>
              <a:buFont typeface="Wingdings" pitchFamily="2" charset="2"/>
              <a:buChar char="ü"/>
              <a:defRPr/>
            </a:pPr>
            <a:r>
              <a:rPr lang="ru-RU" sz="1400" dirty="0" smtClean="0">
                <a:solidFill>
                  <a:srgbClr val="167373"/>
                </a:solidFill>
                <a:latin typeface="Arial" pitchFamily="34" charset="0"/>
                <a:cs typeface="Arial" pitchFamily="34" charset="0"/>
              </a:rPr>
              <a:t>Проведение мероприятий по выкупу жилых помещений </a:t>
            </a:r>
            <a:r>
              <a:rPr lang="ru-RU" sz="1400" dirty="0" smtClean="0">
                <a:solidFill>
                  <a:srgbClr val="167373"/>
                </a:solidFill>
              </a:rPr>
              <a:t>в соответствии со статьёй 32 ЖК РФ</a:t>
            </a:r>
            <a:r>
              <a:rPr lang="ru-RU" sz="1400" dirty="0" smtClean="0">
                <a:solidFill>
                  <a:srgbClr val="167373"/>
                </a:solidFill>
                <a:latin typeface="Arial" pitchFamily="34" charset="0"/>
                <a:cs typeface="Arial" pitchFamily="34" charset="0"/>
              </a:rPr>
              <a:t> (</a:t>
            </a:r>
            <a:r>
              <a:rPr lang="ru-RU" sz="1400" dirty="0" smtClean="0">
                <a:solidFill>
                  <a:srgbClr val="167373"/>
                </a:solidFill>
              </a:rPr>
              <a:t>6 выплат</a:t>
            </a:r>
            <a:r>
              <a:rPr lang="ru-RU" sz="1400" dirty="0" smtClean="0">
                <a:solidFill>
                  <a:srgbClr val="167373"/>
                </a:solidFill>
                <a:latin typeface="Arial" pitchFamily="34" charset="0"/>
                <a:cs typeface="Arial" pitchFamily="34" charset="0"/>
              </a:rPr>
              <a:t>) – </a:t>
            </a:r>
            <a:r>
              <a:rPr lang="ru-RU" sz="1600" b="1" u="sng" dirty="0" smtClean="0">
                <a:solidFill>
                  <a:srgbClr val="16738C"/>
                </a:solidFill>
                <a:latin typeface="Arial" pitchFamily="34" charset="0"/>
                <a:cs typeface="Arial" pitchFamily="34" charset="0"/>
              </a:rPr>
              <a:t>30,0 млн ₽</a:t>
            </a:r>
          </a:p>
          <a:p>
            <a:pPr marL="144000" indent="-285750">
              <a:spcBef>
                <a:spcPts val="600"/>
              </a:spcBef>
              <a:buFont typeface="Wingdings" pitchFamily="2" charset="2"/>
              <a:buChar char="ü"/>
              <a:defRPr/>
            </a:pPr>
            <a:r>
              <a:rPr lang="ru-RU" sz="1400" dirty="0" smtClean="0">
                <a:solidFill>
                  <a:srgbClr val="167373"/>
                </a:solidFill>
                <a:latin typeface="Arial" pitchFamily="34" charset="0"/>
                <a:cs typeface="Arial" pitchFamily="34" charset="0"/>
              </a:rPr>
              <a:t>Региональный проект НАО "Обеспечение устойчивого сокращения непригодного для проживания жилищного фонда" (</a:t>
            </a:r>
            <a:r>
              <a:rPr lang="ru-RU" sz="1400" dirty="0" smtClean="0">
                <a:solidFill>
                  <a:srgbClr val="167373"/>
                </a:solidFill>
              </a:rPr>
              <a:t>3 выплаты</a:t>
            </a:r>
            <a:r>
              <a:rPr lang="ru-RU" sz="1400" dirty="0" smtClean="0">
                <a:solidFill>
                  <a:srgbClr val="167373"/>
                </a:solidFill>
                <a:latin typeface="Arial" pitchFamily="34" charset="0"/>
                <a:cs typeface="Arial" pitchFamily="34" charset="0"/>
              </a:rPr>
              <a:t>) – </a:t>
            </a:r>
            <a:r>
              <a:rPr lang="ru-RU" sz="1600" b="1" u="sng" dirty="0" smtClean="0">
                <a:solidFill>
                  <a:srgbClr val="16738C"/>
                </a:solidFill>
                <a:latin typeface="Arial" pitchFamily="34" charset="0"/>
                <a:cs typeface="Arial" pitchFamily="34" charset="0"/>
              </a:rPr>
              <a:t>9,4 млн ₽</a:t>
            </a:r>
          </a:p>
          <a:p>
            <a:pPr marL="144000" indent="-285750">
              <a:spcBef>
                <a:spcPts val="600"/>
              </a:spcBef>
              <a:buFont typeface="Wingdings" pitchFamily="2" charset="2"/>
              <a:buChar char="ü"/>
              <a:defRPr/>
            </a:pPr>
            <a:r>
              <a:rPr lang="ru-RU" sz="1400" dirty="0" smtClean="0">
                <a:solidFill>
                  <a:srgbClr val="167373"/>
                </a:solidFill>
                <a:latin typeface="Arial" pitchFamily="34" charset="0"/>
                <a:cs typeface="Arial" pitchFamily="34" charset="0"/>
              </a:rPr>
              <a:t>Обеспечение жильем молодых семей</a:t>
            </a:r>
            <a:r>
              <a:rPr lang="en-US" sz="1400" dirty="0" smtClean="0">
                <a:solidFill>
                  <a:srgbClr val="167373"/>
                </a:solidFill>
                <a:latin typeface="Arial" pitchFamily="34" charset="0"/>
                <a:cs typeface="Arial" pitchFamily="34" charset="0"/>
              </a:rPr>
              <a:t> </a:t>
            </a:r>
            <a:r>
              <a:rPr lang="ru-RU" sz="1400" dirty="0" smtClean="0">
                <a:solidFill>
                  <a:srgbClr val="167373"/>
                </a:solidFill>
                <a:latin typeface="Arial" pitchFamily="34" charset="0"/>
                <a:cs typeface="Arial" pitchFamily="34" charset="0"/>
              </a:rPr>
              <a:t>(6 выплат) – </a:t>
            </a:r>
            <a:r>
              <a:rPr lang="ru-RU" sz="1600" b="1" u="sng" dirty="0" smtClean="0">
                <a:solidFill>
                  <a:srgbClr val="16738C"/>
                </a:solidFill>
                <a:latin typeface="Arial" pitchFamily="34" charset="0"/>
                <a:cs typeface="Arial" pitchFamily="34" charset="0"/>
              </a:rPr>
              <a:t>12,0 млн ₽</a:t>
            </a:r>
          </a:p>
        </p:txBody>
      </p:sp>
      <p:sp>
        <p:nvSpPr>
          <p:cNvPr id="14" name="Выноска со стрелкой вниз 13"/>
          <p:cNvSpPr/>
          <p:nvPr/>
        </p:nvSpPr>
        <p:spPr>
          <a:xfrm>
            <a:off x="4499992" y="1131590"/>
            <a:ext cx="2088232" cy="792088"/>
          </a:xfrm>
          <a:prstGeom prst="downArrowCallout">
            <a:avLst/>
          </a:prstGeom>
          <a:solidFill>
            <a:srgbClr val="16737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600" u="sng" dirty="0" smtClean="0">
                <a:solidFill>
                  <a:schemeClr val="bg1"/>
                </a:solidFill>
                <a:latin typeface="Arial" pitchFamily="34" charset="0"/>
                <a:cs typeface="Arial" pitchFamily="34" charset="0"/>
              </a:rPr>
              <a:t>Исполнено в 2023</a:t>
            </a:r>
          </a:p>
          <a:p>
            <a:pPr algn="ctr"/>
            <a:r>
              <a:rPr lang="ru-RU" sz="1600" b="1" dirty="0" smtClean="0">
                <a:solidFill>
                  <a:schemeClr val="bg1"/>
                </a:solidFill>
                <a:latin typeface="Arial" pitchFamily="34" charset="0"/>
                <a:cs typeface="Arial" pitchFamily="34" charset="0"/>
              </a:rPr>
              <a:t>133,2 млн </a:t>
            </a:r>
            <a:r>
              <a:rPr lang="ru-RU" sz="1600" b="1" dirty="0">
                <a:solidFill>
                  <a:schemeClr val="bg1"/>
                </a:solidFill>
                <a:latin typeface="Arial" pitchFamily="34" charset="0"/>
                <a:cs typeface="Arial" pitchFamily="34" charset="0"/>
              </a:rPr>
              <a:t>₽</a:t>
            </a:r>
            <a:endParaRPr lang="ru-RU" sz="1600" dirty="0">
              <a:solidFill>
                <a:schemeClr val="bg1"/>
              </a:solidFill>
              <a:latin typeface="Arial" pitchFamily="34" charset="0"/>
              <a:cs typeface="Arial" pitchFamily="34" charset="0"/>
            </a:endParaRPr>
          </a:p>
        </p:txBody>
      </p:sp>
      <p:sp>
        <p:nvSpPr>
          <p:cNvPr id="15" name="Скругленный прямоугольник 14"/>
          <p:cNvSpPr/>
          <p:nvPr/>
        </p:nvSpPr>
        <p:spPr>
          <a:xfrm>
            <a:off x="2758827" y="1131590"/>
            <a:ext cx="1606993" cy="648072"/>
          </a:xfrm>
          <a:prstGeom prst="roundRect">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u="sng" dirty="0">
                <a:solidFill>
                  <a:schemeClr val="bg1"/>
                </a:solidFill>
                <a:latin typeface="Arial" pitchFamily="34" charset="0"/>
                <a:cs typeface="Arial" pitchFamily="34" charset="0"/>
              </a:rPr>
              <a:t>План на </a:t>
            </a:r>
            <a:r>
              <a:rPr lang="ru-RU" sz="1600" u="sng" dirty="0" smtClean="0">
                <a:solidFill>
                  <a:schemeClr val="bg1"/>
                </a:solidFill>
                <a:latin typeface="Arial" pitchFamily="34" charset="0"/>
                <a:cs typeface="Arial" pitchFamily="34" charset="0"/>
              </a:rPr>
              <a:t>2023</a:t>
            </a:r>
            <a:endParaRPr lang="ru-RU" sz="1600" u="sng" dirty="0">
              <a:solidFill>
                <a:schemeClr val="bg1"/>
              </a:solidFill>
              <a:latin typeface="Arial" pitchFamily="34" charset="0"/>
              <a:cs typeface="Arial" pitchFamily="34" charset="0"/>
            </a:endParaRPr>
          </a:p>
          <a:p>
            <a:pPr algn="ctr"/>
            <a:r>
              <a:rPr lang="ru-RU" sz="1600" b="1" dirty="0" smtClean="0">
                <a:solidFill>
                  <a:schemeClr val="bg1"/>
                </a:solidFill>
                <a:latin typeface="Arial" pitchFamily="34" charset="0"/>
                <a:cs typeface="Arial" pitchFamily="34" charset="0"/>
              </a:rPr>
              <a:t>166,2 млн ₽</a:t>
            </a:r>
            <a:endParaRPr lang="ru-RU" sz="1600" dirty="0">
              <a:solidFill>
                <a:schemeClr val="bg1"/>
              </a:solidFill>
              <a:latin typeface="Arial" pitchFamily="34" charset="0"/>
              <a:cs typeface="Arial" pitchFamily="34" charset="0"/>
            </a:endParaRPr>
          </a:p>
        </p:txBody>
      </p:sp>
      <p:sp>
        <p:nvSpPr>
          <p:cNvPr id="16" name="Скругленный прямоугольник 15"/>
          <p:cNvSpPr/>
          <p:nvPr/>
        </p:nvSpPr>
        <p:spPr>
          <a:xfrm>
            <a:off x="6736841" y="1131590"/>
            <a:ext cx="1656184" cy="648072"/>
          </a:xfrm>
          <a:prstGeom prst="roundRect">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u="sng" dirty="0" smtClean="0">
                <a:solidFill>
                  <a:schemeClr val="bg1"/>
                </a:solidFill>
                <a:latin typeface="Arial" pitchFamily="34" charset="0"/>
                <a:cs typeface="Arial" pitchFamily="34" charset="0"/>
              </a:rPr>
              <a:t>% исполнения</a:t>
            </a:r>
            <a:endParaRPr lang="ru-RU" sz="1600" u="sng" dirty="0">
              <a:solidFill>
                <a:schemeClr val="bg1"/>
              </a:solidFill>
              <a:latin typeface="Arial" pitchFamily="34" charset="0"/>
              <a:cs typeface="Arial" pitchFamily="34" charset="0"/>
            </a:endParaRPr>
          </a:p>
          <a:p>
            <a:pPr algn="ctr" fontAlgn="ctr"/>
            <a:r>
              <a:rPr lang="en-US" sz="1600" b="1" dirty="0" smtClean="0">
                <a:solidFill>
                  <a:schemeClr val="bg1"/>
                </a:solidFill>
                <a:latin typeface="Arial" pitchFamily="34" charset="0"/>
                <a:cs typeface="Arial" pitchFamily="34" charset="0"/>
              </a:rPr>
              <a:t>80,1</a:t>
            </a:r>
            <a:r>
              <a:rPr lang="ru-RU" sz="1600" b="1" dirty="0" smtClean="0">
                <a:solidFill>
                  <a:schemeClr val="bg1"/>
                </a:solidFill>
                <a:latin typeface="Arial" pitchFamily="34" charset="0"/>
                <a:cs typeface="Arial" pitchFamily="34" charset="0"/>
              </a:rPr>
              <a:t> %</a:t>
            </a:r>
            <a:endParaRPr lang="ru-RU" sz="1600" b="1" dirty="0">
              <a:solidFill>
                <a:schemeClr val="bg1"/>
              </a:solidFill>
              <a:latin typeface="Arial" pitchFamily="34" charset="0"/>
              <a:cs typeface="Arial" pitchFamily="34" charset="0"/>
            </a:endParaRPr>
          </a:p>
        </p:txBody>
      </p:sp>
      <p:sp>
        <p:nvSpPr>
          <p:cNvPr id="5" name="Номер слайда 4"/>
          <p:cNvSpPr>
            <a:spLocks noGrp="1"/>
          </p:cNvSpPr>
          <p:nvPr>
            <p:ph type="sldNum" sz="quarter" idx="12"/>
          </p:nvPr>
        </p:nvSpPr>
        <p:spPr>
          <a:xfrm>
            <a:off x="7010400" y="4894386"/>
            <a:ext cx="2133600" cy="273844"/>
          </a:xfrm>
        </p:spPr>
        <p:txBody>
          <a:bodyPr/>
          <a:lstStyle/>
          <a:p>
            <a:pPr>
              <a:defRPr/>
            </a:pPr>
            <a:fld id="{EF578566-F4A1-4C27-9FE3-5BFDE31B1638}" type="slidenum">
              <a:rPr lang="ru-RU" smtClean="0"/>
              <a:pPr>
                <a:defRPr/>
              </a:pPr>
              <a:t>21</a:t>
            </a:fld>
            <a:endParaRPr lang="ru-RU" dirty="0"/>
          </a:p>
        </p:txBody>
      </p:sp>
      <p:pic>
        <p:nvPicPr>
          <p:cNvPr id="1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171" r="42085"/>
          <a:stretch/>
        </p:blipFill>
        <p:spPr bwMode="auto">
          <a:xfrm>
            <a:off x="-36512" y="0"/>
            <a:ext cx="2627784"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Выноска со стрелкой вниз 4"/>
          <p:cNvSpPr/>
          <p:nvPr/>
        </p:nvSpPr>
        <p:spPr>
          <a:xfrm>
            <a:off x="2054774" y="627534"/>
            <a:ext cx="2160240" cy="792088"/>
          </a:xfrm>
          <a:prstGeom prst="downArrowCallout">
            <a:avLst/>
          </a:prstGeom>
          <a:solidFill>
            <a:srgbClr val="16737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600" u="sng" dirty="0" smtClean="0">
                <a:solidFill>
                  <a:schemeClr val="bg1"/>
                </a:solidFill>
                <a:latin typeface="Arial" pitchFamily="34" charset="0"/>
                <a:cs typeface="Arial" pitchFamily="34" charset="0"/>
              </a:rPr>
              <a:t>Исполнено в 2023</a:t>
            </a:r>
          </a:p>
          <a:p>
            <a:pPr algn="ctr"/>
            <a:r>
              <a:rPr lang="ru-RU" sz="1600" b="1" dirty="0" smtClean="0">
                <a:solidFill>
                  <a:schemeClr val="bg1"/>
                </a:solidFill>
                <a:latin typeface="Arial" pitchFamily="34" charset="0"/>
                <a:cs typeface="Arial" pitchFamily="34" charset="0"/>
              </a:rPr>
              <a:t>88,2 млн </a:t>
            </a:r>
            <a:r>
              <a:rPr lang="ru-RU" sz="1600" b="1" dirty="0">
                <a:solidFill>
                  <a:schemeClr val="bg1"/>
                </a:solidFill>
                <a:latin typeface="Arial" pitchFamily="34" charset="0"/>
                <a:cs typeface="Arial" pitchFamily="34" charset="0"/>
              </a:rPr>
              <a:t>₽</a:t>
            </a:r>
            <a:endParaRPr lang="ru-RU" sz="1600" dirty="0">
              <a:solidFill>
                <a:schemeClr val="bg1"/>
              </a:solidFill>
              <a:latin typeface="Arial" pitchFamily="34" charset="0"/>
              <a:cs typeface="Arial" pitchFamily="34" charset="0"/>
            </a:endParaRPr>
          </a:p>
        </p:txBody>
      </p:sp>
      <p:sp>
        <p:nvSpPr>
          <p:cNvPr id="6" name="Скругленный прямоугольник 5"/>
          <p:cNvSpPr/>
          <p:nvPr/>
        </p:nvSpPr>
        <p:spPr>
          <a:xfrm>
            <a:off x="323528" y="627534"/>
            <a:ext cx="1606993" cy="648072"/>
          </a:xfrm>
          <a:prstGeom prst="roundRect">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u="sng" dirty="0">
                <a:solidFill>
                  <a:schemeClr val="bg1"/>
                </a:solidFill>
                <a:latin typeface="Arial" pitchFamily="34" charset="0"/>
                <a:cs typeface="Arial" pitchFamily="34" charset="0"/>
              </a:rPr>
              <a:t>План на </a:t>
            </a:r>
            <a:r>
              <a:rPr lang="ru-RU" sz="1600" u="sng" dirty="0" smtClean="0">
                <a:solidFill>
                  <a:schemeClr val="bg1"/>
                </a:solidFill>
                <a:latin typeface="Arial" pitchFamily="34" charset="0"/>
                <a:cs typeface="Arial" pitchFamily="34" charset="0"/>
              </a:rPr>
              <a:t>2023</a:t>
            </a:r>
            <a:endParaRPr lang="ru-RU" sz="1600" u="sng" dirty="0">
              <a:solidFill>
                <a:schemeClr val="bg1"/>
              </a:solidFill>
              <a:latin typeface="Arial" pitchFamily="34" charset="0"/>
              <a:cs typeface="Arial" pitchFamily="34" charset="0"/>
            </a:endParaRPr>
          </a:p>
          <a:p>
            <a:pPr algn="ctr"/>
            <a:r>
              <a:rPr lang="ru-RU" sz="1600" b="1" dirty="0" smtClean="0">
                <a:solidFill>
                  <a:schemeClr val="bg1"/>
                </a:solidFill>
                <a:latin typeface="Arial" pitchFamily="34" charset="0"/>
                <a:cs typeface="Arial" pitchFamily="34" charset="0"/>
              </a:rPr>
              <a:t>102,7 млн ₽</a:t>
            </a:r>
            <a:endParaRPr lang="ru-RU" sz="1600" dirty="0">
              <a:solidFill>
                <a:schemeClr val="bg1"/>
              </a:solidFill>
              <a:latin typeface="Arial" pitchFamily="34" charset="0"/>
              <a:cs typeface="Arial" pitchFamily="34" charset="0"/>
            </a:endParaRPr>
          </a:p>
        </p:txBody>
      </p:sp>
      <p:pic>
        <p:nvPicPr>
          <p:cNvPr id="14"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r="-204" b="-90"/>
          <a:stretch/>
        </p:blipFill>
        <p:spPr bwMode="auto">
          <a:xfrm>
            <a:off x="6372200" y="252000"/>
            <a:ext cx="2656375" cy="14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Скругленный прямоугольник 6"/>
          <p:cNvSpPr/>
          <p:nvPr/>
        </p:nvSpPr>
        <p:spPr>
          <a:xfrm>
            <a:off x="4301542" y="627534"/>
            <a:ext cx="1656184" cy="648072"/>
          </a:xfrm>
          <a:prstGeom prst="roundRect">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u="sng" dirty="0" smtClean="0">
                <a:solidFill>
                  <a:schemeClr val="bg1"/>
                </a:solidFill>
                <a:latin typeface="Arial" pitchFamily="34" charset="0"/>
                <a:cs typeface="Arial" pitchFamily="34" charset="0"/>
              </a:rPr>
              <a:t>% исполнения</a:t>
            </a:r>
            <a:endParaRPr lang="ru-RU" sz="1600" u="sng" dirty="0">
              <a:solidFill>
                <a:schemeClr val="bg1"/>
              </a:solidFill>
              <a:latin typeface="Arial" pitchFamily="34" charset="0"/>
              <a:cs typeface="Arial" pitchFamily="34" charset="0"/>
            </a:endParaRPr>
          </a:p>
          <a:p>
            <a:pPr algn="ctr" fontAlgn="ctr"/>
            <a:r>
              <a:rPr lang="ru-RU" sz="1600" b="1" dirty="0" smtClean="0">
                <a:solidFill>
                  <a:schemeClr val="bg1"/>
                </a:solidFill>
                <a:latin typeface="Arial" pitchFamily="34" charset="0"/>
                <a:cs typeface="Arial" pitchFamily="34" charset="0"/>
              </a:rPr>
              <a:t>85,9 %</a:t>
            </a:r>
            <a:endParaRPr lang="ru-RU" sz="1600" b="1" dirty="0">
              <a:solidFill>
                <a:schemeClr val="bg1"/>
              </a:solidFill>
              <a:latin typeface="Arial" pitchFamily="34" charset="0"/>
              <a:cs typeface="Arial" pitchFamily="34" charset="0"/>
            </a:endParaRPr>
          </a:p>
        </p:txBody>
      </p:sp>
      <p:sp>
        <p:nvSpPr>
          <p:cNvPr id="10" name="Номер слайда 9"/>
          <p:cNvSpPr>
            <a:spLocks noGrp="1"/>
          </p:cNvSpPr>
          <p:nvPr>
            <p:ph type="sldNum" sz="quarter" idx="12"/>
          </p:nvPr>
        </p:nvSpPr>
        <p:spPr>
          <a:xfrm>
            <a:off x="7010400" y="4866987"/>
            <a:ext cx="2133600" cy="273844"/>
          </a:xfrm>
        </p:spPr>
        <p:txBody>
          <a:bodyPr/>
          <a:lstStyle/>
          <a:p>
            <a:pPr>
              <a:defRPr/>
            </a:pPr>
            <a:fld id="{EF578566-F4A1-4C27-9FE3-5BFDE31B1638}" type="slidenum">
              <a:rPr lang="ru-RU" smtClean="0"/>
              <a:pPr>
                <a:defRPr/>
              </a:pPr>
              <a:t>22</a:t>
            </a:fld>
            <a:endParaRPr lang="ru-RU" dirty="0"/>
          </a:p>
        </p:txBody>
      </p:sp>
      <p:graphicFrame>
        <p:nvGraphicFramePr>
          <p:cNvPr id="11" name="Таблица 10"/>
          <p:cNvGraphicFramePr>
            <a:graphicFrameLocks noGrp="1"/>
          </p:cNvGraphicFramePr>
          <p:nvPr>
            <p:extLst>
              <p:ext uri="{D42A27DB-BD31-4B8C-83A1-F6EECF244321}">
                <p14:modId xmlns:p14="http://schemas.microsoft.com/office/powerpoint/2010/main" val="2143147812"/>
              </p:ext>
            </p:extLst>
          </p:nvPr>
        </p:nvGraphicFramePr>
        <p:xfrm>
          <a:off x="35496" y="1563638"/>
          <a:ext cx="6675076" cy="2895600"/>
        </p:xfrm>
        <a:graphic>
          <a:graphicData uri="http://schemas.openxmlformats.org/drawingml/2006/table">
            <a:tbl>
              <a:tblPr firstRow="1" bandRow="1">
                <a:tableStyleId>{5C22544A-7EE6-4342-B048-85BDC9FD1C3A}</a:tableStyleId>
              </a:tblPr>
              <a:tblGrid>
                <a:gridCol w="6675076"/>
              </a:tblGrid>
              <a:tr h="370840">
                <a:tc>
                  <a:txBody>
                    <a:bodyPr/>
                    <a:lstStyle/>
                    <a:p>
                      <a:pPr marL="0" marR="0" indent="1800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ru-RU" sz="1600" b="0" dirty="0" smtClean="0">
                          <a:solidFill>
                            <a:srgbClr val="16738C"/>
                          </a:solidFill>
                          <a:latin typeface="Arial" pitchFamily="34" charset="0"/>
                          <a:cs typeface="Arial" pitchFamily="34" charset="0"/>
                        </a:rPr>
                        <a:t>Общественная территория в районе МКД N 34 по ул. Первомайской, N 3 и N 5 по ул. им. </a:t>
                      </a:r>
                      <a:r>
                        <a:rPr lang="ru-RU" sz="1600" b="0" dirty="0" err="1" smtClean="0">
                          <a:solidFill>
                            <a:srgbClr val="16738C"/>
                          </a:solidFill>
                          <a:latin typeface="Arial" pitchFamily="34" charset="0"/>
                          <a:cs typeface="Arial" pitchFamily="34" charset="0"/>
                        </a:rPr>
                        <a:t>В.И.Ленина</a:t>
                      </a:r>
                      <a:r>
                        <a:rPr lang="ru-RU" sz="1600" b="0" dirty="0" smtClean="0">
                          <a:solidFill>
                            <a:srgbClr val="16738C"/>
                          </a:solidFill>
                          <a:latin typeface="Arial" pitchFamily="34" charset="0"/>
                          <a:cs typeface="Arial" pitchFamily="34" charset="0"/>
                        </a:rPr>
                        <a:t> </a:t>
                      </a:r>
                      <a:r>
                        <a:rPr lang="ru-RU" sz="1500" b="0" dirty="0" smtClean="0">
                          <a:solidFill>
                            <a:srgbClr val="16738C"/>
                          </a:solidFill>
                          <a:latin typeface="Arial" pitchFamily="34" charset="0"/>
                          <a:cs typeface="Arial" pitchFamily="34" charset="0"/>
                        </a:rPr>
                        <a:t>– </a:t>
                      </a:r>
                      <a:r>
                        <a:rPr lang="ru-RU" sz="1700" b="1" u="sng" dirty="0" smtClean="0">
                          <a:solidFill>
                            <a:srgbClr val="055A5A"/>
                          </a:solidFill>
                          <a:latin typeface="Arial" pitchFamily="34" charset="0"/>
                          <a:cs typeface="Arial" pitchFamily="34" charset="0"/>
                        </a:rPr>
                        <a:t>25,5 млн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70840">
                <a:tc>
                  <a:txBody>
                    <a:bodyPr/>
                    <a:lstStyle/>
                    <a:p>
                      <a:pPr marL="0" marR="0" indent="1800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ru-RU" sz="1600" b="0" dirty="0" smtClean="0">
                          <a:solidFill>
                            <a:srgbClr val="16738C"/>
                          </a:solidFill>
                          <a:latin typeface="Arial" pitchFamily="34" charset="0"/>
                          <a:cs typeface="Arial" pitchFamily="34" charset="0"/>
                        </a:rPr>
                        <a:t>Стоянка около ДС на ул. </a:t>
                      </a:r>
                      <a:r>
                        <a:rPr lang="ru-RU" sz="1600" b="0" dirty="0" err="1" smtClean="0">
                          <a:solidFill>
                            <a:srgbClr val="16738C"/>
                          </a:solidFill>
                          <a:latin typeface="Arial" pitchFamily="34" charset="0"/>
                          <a:cs typeface="Arial" pitchFamily="34" charset="0"/>
                        </a:rPr>
                        <a:t>Швецова</a:t>
                      </a:r>
                      <a:r>
                        <a:rPr lang="ru-RU" sz="1600" b="0" dirty="0" smtClean="0">
                          <a:solidFill>
                            <a:srgbClr val="16738C"/>
                          </a:solidFill>
                          <a:latin typeface="Arial" pitchFamily="34" charset="0"/>
                          <a:cs typeface="Arial" pitchFamily="34" charset="0"/>
                        </a:rPr>
                        <a:t> (2 этап) </a:t>
                      </a:r>
                      <a:r>
                        <a:rPr lang="ru-RU" sz="1500" b="0" dirty="0" smtClean="0">
                          <a:solidFill>
                            <a:srgbClr val="16738C"/>
                          </a:solidFill>
                          <a:latin typeface="Arial" pitchFamily="34" charset="0"/>
                          <a:cs typeface="Arial" pitchFamily="34" charset="0"/>
                        </a:rPr>
                        <a:t>– </a:t>
                      </a:r>
                      <a:r>
                        <a:rPr lang="ru-RU" sz="1700" b="1" u="sng" dirty="0" smtClean="0">
                          <a:solidFill>
                            <a:srgbClr val="055A5A"/>
                          </a:solidFill>
                          <a:latin typeface="Arial" pitchFamily="34" charset="0"/>
                          <a:cs typeface="Arial" pitchFamily="34" charset="0"/>
                        </a:rPr>
                        <a:t>43,1 млн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70840">
                <a:tc>
                  <a:txBody>
                    <a:bodyPr/>
                    <a:lstStyle/>
                    <a:p>
                      <a:pPr marL="0" marR="0" indent="1800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ru-RU" sz="1600" b="0" dirty="0" smtClean="0">
                          <a:solidFill>
                            <a:srgbClr val="16738C"/>
                          </a:solidFill>
                          <a:latin typeface="Arial" pitchFamily="34" charset="0"/>
                          <a:cs typeface="Arial" pitchFamily="34" charset="0"/>
                        </a:rPr>
                        <a:t>Прогулочная зона Сахалинский лес </a:t>
                      </a:r>
                      <a:r>
                        <a:rPr lang="ru-RU" sz="1500" b="0" dirty="0" smtClean="0">
                          <a:solidFill>
                            <a:srgbClr val="16738C"/>
                          </a:solidFill>
                          <a:latin typeface="Arial" pitchFamily="34" charset="0"/>
                          <a:cs typeface="Arial" pitchFamily="34" charset="0"/>
                        </a:rPr>
                        <a:t>– </a:t>
                      </a:r>
                      <a:r>
                        <a:rPr lang="ru-RU" sz="1700" b="1" u="sng" dirty="0" smtClean="0">
                          <a:solidFill>
                            <a:srgbClr val="055A5A"/>
                          </a:solidFill>
                          <a:latin typeface="Arial" pitchFamily="34" charset="0"/>
                          <a:cs typeface="Arial" pitchFamily="34" charset="0"/>
                        </a:rPr>
                        <a:t>15,7 млн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70840">
                <a:tc>
                  <a:txBody>
                    <a:bodyPr/>
                    <a:lstStyle/>
                    <a:p>
                      <a:pPr marL="0" marR="0" indent="-1800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ru-RU" sz="1600" b="0" dirty="0" smtClean="0">
                          <a:solidFill>
                            <a:srgbClr val="16738C"/>
                          </a:solidFill>
                          <a:latin typeface="Arial" pitchFamily="34" charset="0"/>
                          <a:cs typeface="Arial" pitchFamily="34" charset="0"/>
                        </a:rPr>
                        <a:t>Площадка у домов 10, 12 и 14 по ул. </a:t>
                      </a:r>
                      <a:r>
                        <a:rPr lang="ru-RU" sz="1600" b="0" dirty="0" err="1" smtClean="0">
                          <a:solidFill>
                            <a:srgbClr val="16738C"/>
                          </a:solidFill>
                          <a:latin typeface="Arial" pitchFamily="34" charset="0"/>
                          <a:cs typeface="Arial" pitchFamily="34" charset="0"/>
                        </a:rPr>
                        <a:t>Выучейского</a:t>
                      </a:r>
                      <a:r>
                        <a:rPr lang="ru-RU" sz="1600" b="0" dirty="0" smtClean="0">
                          <a:solidFill>
                            <a:srgbClr val="16738C"/>
                          </a:solidFill>
                          <a:latin typeface="Arial" pitchFamily="34" charset="0"/>
                          <a:cs typeface="Arial" pitchFamily="34" charset="0"/>
                        </a:rPr>
                        <a:t> </a:t>
                      </a:r>
                      <a:r>
                        <a:rPr lang="ru-RU" sz="1500" b="0" dirty="0" smtClean="0">
                          <a:solidFill>
                            <a:srgbClr val="16738C"/>
                          </a:solidFill>
                          <a:latin typeface="Arial" pitchFamily="34" charset="0"/>
                          <a:cs typeface="Arial" pitchFamily="34" charset="0"/>
                        </a:rPr>
                        <a:t>– </a:t>
                      </a:r>
                      <a:r>
                        <a:rPr lang="ru-RU" sz="1700" b="1" u="sng" dirty="0" smtClean="0">
                          <a:solidFill>
                            <a:srgbClr val="055A5A"/>
                          </a:solidFill>
                          <a:latin typeface="Arial" pitchFamily="34" charset="0"/>
                          <a:cs typeface="Arial" pitchFamily="34" charset="0"/>
                        </a:rPr>
                        <a:t>2,3 млн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70840">
                <a:tc>
                  <a:txBody>
                    <a:bodyPr/>
                    <a:lstStyle/>
                    <a:p>
                      <a:pPr marL="0" marR="0" indent="-1800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ru-RU" sz="1600" b="0" u="none" dirty="0" smtClean="0">
                          <a:solidFill>
                            <a:srgbClr val="16738C"/>
                          </a:solidFill>
                          <a:latin typeface="Arial" pitchFamily="34" charset="0"/>
                          <a:cs typeface="Arial" pitchFamily="34" charset="0"/>
                        </a:rPr>
                        <a:t>Количество благоустроенных дворовых территорий на территории (2019-2023гг.) – </a:t>
                      </a:r>
                      <a:r>
                        <a:rPr lang="ru-RU" sz="1700" b="1" u="sng" dirty="0" smtClean="0">
                          <a:solidFill>
                            <a:srgbClr val="167373"/>
                          </a:solidFill>
                          <a:latin typeface="Arial" pitchFamily="34" charset="0"/>
                          <a:cs typeface="Arial" pitchFamily="34" charset="0"/>
                        </a:rPr>
                        <a:t>8 шт.</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70840">
                <a:tc>
                  <a:txBody>
                    <a:bodyPr/>
                    <a:lstStyle/>
                    <a:p>
                      <a:pPr marL="0" marR="0" indent="-1800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ru-RU" sz="1600" b="0" u="none" dirty="0" smtClean="0">
                          <a:solidFill>
                            <a:srgbClr val="16738C"/>
                          </a:solidFill>
                          <a:latin typeface="Arial" pitchFamily="34" charset="0"/>
                          <a:cs typeface="Arial" pitchFamily="34" charset="0"/>
                        </a:rPr>
                        <a:t>Количество благоустроенных общественных территорий         (2019-2023гг.) – </a:t>
                      </a:r>
                      <a:r>
                        <a:rPr lang="ru-RU" sz="1700" b="1" u="sng" dirty="0" smtClean="0">
                          <a:solidFill>
                            <a:srgbClr val="167373"/>
                          </a:solidFill>
                          <a:latin typeface="Arial" pitchFamily="34" charset="0"/>
                          <a:cs typeface="Arial" pitchFamily="34" charset="0"/>
                        </a:rPr>
                        <a:t>23 шт.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pic>
        <p:nvPicPr>
          <p:cNvPr id="12" name="Picture 4" descr="https://www.adm-nmar.ru/upload/resize_cache/iblock/033/48zwdf17j6xmhur240sp5gblznlhkly7/773_430_27ed3219fa91e5b4a52e36970a1e57aba/ADM_364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14"/>
          <a:stretch/>
        </p:blipFill>
        <p:spPr bwMode="auto">
          <a:xfrm>
            <a:off x="6372200" y="3420000"/>
            <a:ext cx="2654953" cy="1476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000" y="1836000"/>
            <a:ext cx="2653367" cy="14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0" y="0"/>
            <a:ext cx="9144000" cy="400110"/>
          </a:xfrm>
          <a:prstGeom prst="rect">
            <a:avLst/>
          </a:prstGeom>
          <a:noFill/>
        </p:spPr>
        <p:txBody>
          <a:bodyPr wrap="square" rtlCol="0">
            <a:spAutoFit/>
          </a:bodyPr>
          <a:lstStyle/>
          <a:p>
            <a:pPr marL="342900" indent="-342900">
              <a:buFont typeface="Wingdings" pitchFamily="2" charset="2"/>
              <a:buChar char="v"/>
            </a:pPr>
            <a:r>
              <a:rPr lang="ru-RU" sz="2000" b="1" u="sng" dirty="0">
                <a:solidFill>
                  <a:srgbClr val="16786E"/>
                </a:solidFill>
                <a:latin typeface="Arial" pitchFamily="34" charset="0"/>
                <a:cs typeface="Arial" pitchFamily="34" charset="0"/>
              </a:rPr>
              <a:t>Формирование комфортной городской среды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stretch>
            <a:fillRect t="-9000" b="-9000"/>
          </a:stretch>
        </a:blipFill>
        <a:effectLst/>
      </p:bgPr>
    </p:bg>
    <p:spTree>
      <p:nvGrpSpPr>
        <p:cNvPr id="1" name=""/>
        <p:cNvGrpSpPr/>
        <p:nvPr/>
      </p:nvGrpSpPr>
      <p:grpSpPr>
        <a:xfrm>
          <a:off x="0" y="0"/>
          <a:ext cx="0" cy="0"/>
          <a:chOff x="0" y="0"/>
          <a:chExt cx="0" cy="0"/>
        </a:xfrm>
      </p:grpSpPr>
      <p:sp>
        <p:nvSpPr>
          <p:cNvPr id="13" name="Прямоугольник 12"/>
          <p:cNvSpPr/>
          <p:nvPr/>
        </p:nvSpPr>
        <p:spPr>
          <a:xfrm>
            <a:off x="125820" y="2283718"/>
            <a:ext cx="8838668" cy="1846659"/>
          </a:xfrm>
          <a:prstGeom prst="rect">
            <a:avLst/>
          </a:prstGeom>
          <a:noFill/>
          <a:ln>
            <a:noFill/>
          </a:ln>
          <a:effectLst>
            <a:outerShdw blurRad="50800" dist="38100" dir="5400000" sx="5000" sy="5000" algn="t" rotWithShape="0">
              <a:prstClr val="black"/>
            </a:outerShdw>
          </a:effectLst>
        </p:spPr>
        <p:txBody>
          <a:bodyPr wrap="square">
            <a:spAutoFit/>
          </a:bodyPr>
          <a:lstStyle/>
          <a:p>
            <a:pPr marL="285750" indent="-285750">
              <a:spcBef>
                <a:spcPts val="1200"/>
              </a:spcBef>
              <a:buFont typeface="Wingdings" pitchFamily="2" charset="2"/>
              <a:buChar char="ü"/>
              <a:defRPr/>
            </a:pPr>
            <a:r>
              <a:rPr lang="ru-RU" sz="1600" dirty="0">
                <a:solidFill>
                  <a:srgbClr val="167373"/>
                </a:solidFill>
                <a:latin typeface="Arial" pitchFamily="34" charset="0"/>
                <a:cs typeface="Arial" pitchFamily="34" charset="0"/>
              </a:rPr>
              <a:t> </a:t>
            </a:r>
            <a:r>
              <a:rPr lang="ru-RU" sz="1600" dirty="0" smtClean="0">
                <a:solidFill>
                  <a:srgbClr val="167373"/>
                </a:solidFill>
                <a:latin typeface="Arial" pitchFamily="34" charset="0"/>
                <a:cs typeface="Arial" pitchFamily="34" charset="0"/>
              </a:rPr>
              <a:t> Осуществление деятельности Администрации в рамках собственных и переданных государственных полномочий – </a:t>
            </a:r>
            <a:r>
              <a:rPr lang="ru-RU" sz="1700" b="1" u="sng" dirty="0">
                <a:solidFill>
                  <a:srgbClr val="16738C"/>
                </a:solidFill>
                <a:latin typeface="Arial" pitchFamily="34" charset="0"/>
                <a:cs typeface="Arial" pitchFamily="34" charset="0"/>
              </a:rPr>
              <a:t>165,9 млн ₽</a:t>
            </a:r>
          </a:p>
          <a:p>
            <a:pPr marL="285750" indent="-285750">
              <a:spcBef>
                <a:spcPts val="1200"/>
              </a:spcBef>
              <a:buFont typeface="Wingdings" pitchFamily="2" charset="2"/>
              <a:buChar char="ü"/>
              <a:defRPr/>
            </a:pPr>
            <a:r>
              <a:rPr lang="ru-RU" sz="1600" dirty="0" smtClean="0">
                <a:solidFill>
                  <a:srgbClr val="167373"/>
                </a:solidFill>
                <a:latin typeface="Arial" pitchFamily="34" charset="0"/>
                <a:cs typeface="Arial" pitchFamily="34" charset="0"/>
              </a:rPr>
              <a:t>  Обеспечение деятельности Администрации </a:t>
            </a:r>
            <a:r>
              <a:rPr lang="ru-RU" sz="1600" dirty="0">
                <a:solidFill>
                  <a:srgbClr val="167373"/>
                </a:solidFill>
                <a:latin typeface="Arial" pitchFamily="34" charset="0"/>
                <a:cs typeface="Arial" pitchFamily="34" charset="0"/>
              </a:rPr>
              <a:t>города – </a:t>
            </a:r>
            <a:r>
              <a:rPr lang="ru-RU" sz="1700" b="1" u="sng" dirty="0">
                <a:solidFill>
                  <a:srgbClr val="16738C"/>
                </a:solidFill>
                <a:latin typeface="Arial" pitchFamily="34" charset="0"/>
                <a:cs typeface="Arial" pitchFamily="34" charset="0"/>
              </a:rPr>
              <a:t>139,6 млн ₽</a:t>
            </a:r>
          </a:p>
          <a:p>
            <a:pPr marL="285750" indent="-285750">
              <a:spcBef>
                <a:spcPts val="1200"/>
              </a:spcBef>
              <a:buFont typeface="Wingdings" pitchFamily="2" charset="2"/>
              <a:buChar char="ü"/>
              <a:defRPr/>
            </a:pPr>
            <a:r>
              <a:rPr lang="ru-RU" sz="1600" dirty="0">
                <a:solidFill>
                  <a:srgbClr val="167373"/>
                </a:solidFill>
                <a:latin typeface="Arial" pitchFamily="34" charset="0"/>
                <a:cs typeface="Arial" pitchFamily="34" charset="0"/>
              </a:rPr>
              <a:t> </a:t>
            </a:r>
            <a:r>
              <a:rPr lang="ru-RU" sz="1600" dirty="0" smtClean="0">
                <a:solidFill>
                  <a:srgbClr val="167373"/>
                </a:solidFill>
                <a:latin typeface="Arial" pitchFamily="34" charset="0"/>
                <a:cs typeface="Arial" pitchFamily="34" charset="0"/>
              </a:rPr>
              <a:t> Управление муниципальными </a:t>
            </a:r>
            <a:r>
              <a:rPr lang="ru-RU" sz="1600" dirty="0">
                <a:solidFill>
                  <a:srgbClr val="167373"/>
                </a:solidFill>
                <a:latin typeface="Arial" pitchFamily="34" charset="0"/>
                <a:cs typeface="Arial" pitchFamily="34" charset="0"/>
              </a:rPr>
              <a:t>финансами – </a:t>
            </a:r>
            <a:r>
              <a:rPr lang="ru-RU" sz="1700" b="1" u="sng" dirty="0">
                <a:solidFill>
                  <a:srgbClr val="16738C"/>
                </a:solidFill>
                <a:latin typeface="Arial" pitchFamily="34" charset="0"/>
                <a:cs typeface="Arial" pitchFamily="34" charset="0"/>
              </a:rPr>
              <a:t>31,0 млн ₽</a:t>
            </a:r>
          </a:p>
          <a:p>
            <a:pPr marL="285750" indent="-285750">
              <a:spcBef>
                <a:spcPts val="1200"/>
              </a:spcBef>
              <a:buFont typeface="Wingdings" pitchFamily="2" charset="2"/>
              <a:buChar char="ü"/>
              <a:defRPr/>
            </a:pPr>
            <a:r>
              <a:rPr lang="ru-RU" sz="1600" dirty="0">
                <a:solidFill>
                  <a:srgbClr val="167373"/>
                </a:solidFill>
                <a:latin typeface="Arial" pitchFamily="34" charset="0"/>
                <a:cs typeface="Arial" pitchFamily="34" charset="0"/>
              </a:rPr>
              <a:t> </a:t>
            </a:r>
            <a:r>
              <a:rPr lang="ru-RU" sz="1600" dirty="0" smtClean="0">
                <a:solidFill>
                  <a:srgbClr val="167373"/>
                </a:solidFill>
                <a:latin typeface="Arial" pitchFamily="34" charset="0"/>
                <a:cs typeface="Arial" pitchFamily="34" charset="0"/>
              </a:rPr>
              <a:t> Управление и распоряжение муниципальным </a:t>
            </a:r>
            <a:r>
              <a:rPr lang="ru-RU" sz="1600" dirty="0">
                <a:solidFill>
                  <a:srgbClr val="167373"/>
                </a:solidFill>
                <a:latin typeface="Arial" pitchFamily="34" charset="0"/>
                <a:cs typeface="Arial" pitchFamily="34" charset="0"/>
              </a:rPr>
              <a:t>имуществом – </a:t>
            </a:r>
            <a:r>
              <a:rPr lang="ru-RU" sz="1700" b="1" u="sng" dirty="0">
                <a:solidFill>
                  <a:srgbClr val="16738C"/>
                </a:solidFill>
                <a:latin typeface="Arial" pitchFamily="34" charset="0"/>
                <a:cs typeface="Arial" pitchFamily="34" charset="0"/>
              </a:rPr>
              <a:t>41,1 млн ₽</a:t>
            </a:r>
          </a:p>
        </p:txBody>
      </p:sp>
      <p:sp>
        <p:nvSpPr>
          <p:cNvPr id="11" name="Выноска со стрелкой вниз 10"/>
          <p:cNvSpPr/>
          <p:nvPr/>
        </p:nvSpPr>
        <p:spPr>
          <a:xfrm>
            <a:off x="3563888" y="1059582"/>
            <a:ext cx="1920564" cy="792088"/>
          </a:xfrm>
          <a:prstGeom prst="downArrowCallout">
            <a:avLst/>
          </a:prstGeom>
          <a:solidFill>
            <a:srgbClr val="16737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600" u="sng" dirty="0" smtClean="0">
                <a:solidFill>
                  <a:schemeClr val="bg1"/>
                </a:solidFill>
                <a:latin typeface="Arial" pitchFamily="34" charset="0"/>
                <a:cs typeface="Arial" pitchFamily="34" charset="0"/>
              </a:rPr>
              <a:t>Исполнено в 2023</a:t>
            </a:r>
          </a:p>
          <a:p>
            <a:pPr algn="ctr"/>
            <a:r>
              <a:rPr lang="ru-RU" sz="1600" b="1" dirty="0" smtClean="0">
                <a:solidFill>
                  <a:schemeClr val="bg1"/>
                </a:solidFill>
                <a:latin typeface="Arial" pitchFamily="34" charset="0"/>
                <a:cs typeface="Arial" pitchFamily="34" charset="0"/>
              </a:rPr>
              <a:t>377,6 млн </a:t>
            </a:r>
            <a:r>
              <a:rPr lang="ru-RU" sz="1600" b="1" dirty="0">
                <a:solidFill>
                  <a:schemeClr val="bg1"/>
                </a:solidFill>
                <a:latin typeface="Arial" pitchFamily="34" charset="0"/>
                <a:cs typeface="Arial" pitchFamily="34" charset="0"/>
              </a:rPr>
              <a:t>₽</a:t>
            </a:r>
            <a:endParaRPr lang="ru-RU" sz="1600" dirty="0">
              <a:solidFill>
                <a:schemeClr val="bg1"/>
              </a:solidFill>
              <a:latin typeface="Arial" pitchFamily="34" charset="0"/>
              <a:cs typeface="Arial" pitchFamily="34" charset="0"/>
            </a:endParaRPr>
          </a:p>
        </p:txBody>
      </p:sp>
      <p:sp>
        <p:nvSpPr>
          <p:cNvPr id="14" name="Скругленный прямоугольник 13"/>
          <p:cNvSpPr/>
          <p:nvPr/>
        </p:nvSpPr>
        <p:spPr>
          <a:xfrm>
            <a:off x="1691680" y="1059582"/>
            <a:ext cx="1594136" cy="648072"/>
          </a:xfrm>
          <a:prstGeom prst="roundRect">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u="sng" dirty="0">
                <a:solidFill>
                  <a:schemeClr val="bg1"/>
                </a:solidFill>
                <a:latin typeface="Arial" pitchFamily="34" charset="0"/>
                <a:cs typeface="Arial" pitchFamily="34" charset="0"/>
              </a:rPr>
              <a:t>План на </a:t>
            </a:r>
            <a:r>
              <a:rPr lang="ru-RU" sz="1600" u="sng" dirty="0" smtClean="0">
                <a:solidFill>
                  <a:schemeClr val="bg1"/>
                </a:solidFill>
                <a:latin typeface="Arial" pitchFamily="34" charset="0"/>
                <a:cs typeface="Arial" pitchFamily="34" charset="0"/>
              </a:rPr>
              <a:t>2023</a:t>
            </a:r>
            <a:endParaRPr lang="ru-RU" sz="1600" u="sng" dirty="0">
              <a:solidFill>
                <a:schemeClr val="bg1"/>
              </a:solidFill>
              <a:latin typeface="Arial" pitchFamily="34" charset="0"/>
              <a:cs typeface="Arial" pitchFamily="34" charset="0"/>
            </a:endParaRPr>
          </a:p>
          <a:p>
            <a:pPr algn="ctr"/>
            <a:r>
              <a:rPr lang="ru-RU" sz="1600" b="1" dirty="0" smtClean="0">
                <a:solidFill>
                  <a:schemeClr val="bg1"/>
                </a:solidFill>
                <a:latin typeface="Arial" pitchFamily="34" charset="0"/>
                <a:cs typeface="Arial" pitchFamily="34" charset="0"/>
              </a:rPr>
              <a:t>384,1 млн ₽</a:t>
            </a:r>
            <a:endParaRPr lang="ru-RU" sz="1600" dirty="0">
              <a:solidFill>
                <a:schemeClr val="bg1"/>
              </a:solidFill>
              <a:latin typeface="Arial" pitchFamily="34" charset="0"/>
              <a:cs typeface="Arial" pitchFamily="34" charset="0"/>
            </a:endParaRPr>
          </a:p>
        </p:txBody>
      </p:sp>
      <p:sp>
        <p:nvSpPr>
          <p:cNvPr id="15" name="Скругленный прямоугольник 14"/>
          <p:cNvSpPr/>
          <p:nvPr/>
        </p:nvSpPr>
        <p:spPr>
          <a:xfrm>
            <a:off x="5724128" y="1073706"/>
            <a:ext cx="1656184" cy="648072"/>
          </a:xfrm>
          <a:prstGeom prst="roundRect">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u="sng" dirty="0" smtClean="0">
                <a:solidFill>
                  <a:schemeClr val="bg1"/>
                </a:solidFill>
                <a:latin typeface="Arial" pitchFamily="34" charset="0"/>
                <a:cs typeface="Arial" pitchFamily="34" charset="0"/>
              </a:rPr>
              <a:t>% исполнения</a:t>
            </a:r>
            <a:endParaRPr lang="ru-RU" sz="1600" u="sng" dirty="0">
              <a:solidFill>
                <a:schemeClr val="bg1"/>
              </a:solidFill>
              <a:latin typeface="Arial" pitchFamily="34" charset="0"/>
              <a:cs typeface="Arial" pitchFamily="34" charset="0"/>
            </a:endParaRPr>
          </a:p>
          <a:p>
            <a:pPr algn="ctr" fontAlgn="ctr"/>
            <a:r>
              <a:rPr lang="ru-RU" sz="1600" b="1" dirty="0" smtClean="0">
                <a:solidFill>
                  <a:schemeClr val="bg1"/>
                </a:solidFill>
                <a:latin typeface="Arial" pitchFamily="34" charset="0"/>
                <a:cs typeface="Arial" pitchFamily="34" charset="0"/>
              </a:rPr>
              <a:t>98,3 %</a:t>
            </a:r>
            <a:endParaRPr lang="ru-RU" sz="1600" b="1" dirty="0">
              <a:solidFill>
                <a:schemeClr val="bg1"/>
              </a:solidFill>
              <a:latin typeface="Arial" pitchFamily="34" charset="0"/>
              <a:cs typeface="Arial" pitchFamily="34" charset="0"/>
            </a:endParaRPr>
          </a:p>
        </p:txBody>
      </p:sp>
      <p:sp>
        <p:nvSpPr>
          <p:cNvPr id="5" name="Номер слайда 4"/>
          <p:cNvSpPr>
            <a:spLocks noGrp="1"/>
          </p:cNvSpPr>
          <p:nvPr>
            <p:ph type="sldNum" sz="quarter" idx="12"/>
          </p:nvPr>
        </p:nvSpPr>
        <p:spPr>
          <a:xfrm>
            <a:off x="7037791" y="4869656"/>
            <a:ext cx="2133600" cy="273844"/>
          </a:xfrm>
        </p:spPr>
        <p:txBody>
          <a:bodyPr/>
          <a:lstStyle/>
          <a:p>
            <a:pPr>
              <a:defRPr/>
            </a:pPr>
            <a:fld id="{EF578566-F4A1-4C27-9FE3-5BFDE31B1638}" type="slidenum">
              <a:rPr lang="ru-RU" smtClean="0"/>
              <a:pPr>
                <a:defRPr/>
              </a:pPr>
              <a:t>23</a:t>
            </a:fld>
            <a:endParaRPr lang="ru-RU" dirty="0"/>
          </a:p>
        </p:txBody>
      </p:sp>
      <p:sp>
        <p:nvSpPr>
          <p:cNvPr id="8" name="TextBox 7"/>
          <p:cNvSpPr txBox="1"/>
          <p:nvPr/>
        </p:nvSpPr>
        <p:spPr>
          <a:xfrm>
            <a:off x="0" y="123478"/>
            <a:ext cx="9144000" cy="400110"/>
          </a:xfrm>
          <a:prstGeom prst="rect">
            <a:avLst/>
          </a:prstGeom>
          <a:noFill/>
        </p:spPr>
        <p:txBody>
          <a:bodyPr wrap="square" rtlCol="0">
            <a:spAutoFit/>
          </a:bodyPr>
          <a:lstStyle/>
          <a:p>
            <a:pPr marL="342900" indent="-342900">
              <a:buFont typeface="Wingdings" pitchFamily="2" charset="2"/>
              <a:buChar char="v"/>
            </a:pPr>
            <a:r>
              <a:rPr lang="ru-RU" sz="2000" b="1" u="sng" dirty="0">
                <a:solidFill>
                  <a:srgbClr val="16786E"/>
                </a:solidFill>
                <a:latin typeface="Arial" pitchFamily="34" charset="0"/>
                <a:cs typeface="Arial" pitchFamily="34" charset="0"/>
              </a:rPr>
              <a:t>Совершенствование и развитие муниципального управления</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7031680" y="4890194"/>
            <a:ext cx="2133600" cy="273844"/>
          </a:xfrm>
        </p:spPr>
        <p:txBody>
          <a:bodyPr/>
          <a:lstStyle/>
          <a:p>
            <a:fld id="{B19B0651-EE4F-4900-A07F-96A6BFA9D0F0}" type="slidenum">
              <a:rPr lang="ru-RU" smtClean="0">
                <a:solidFill>
                  <a:prstClr val="black">
                    <a:tint val="75000"/>
                  </a:prstClr>
                </a:solidFill>
              </a:rPr>
              <a:pPr/>
              <a:t>24</a:t>
            </a:fld>
            <a:endParaRPr lang="ru-RU" dirty="0">
              <a:solidFill>
                <a:prstClr val="black">
                  <a:tint val="75000"/>
                </a:prstClr>
              </a:solidFill>
            </a:endParaRPr>
          </a:p>
        </p:txBody>
      </p:sp>
      <p:sp>
        <p:nvSpPr>
          <p:cNvPr id="3" name="Прямоугольник 2"/>
          <p:cNvSpPr/>
          <p:nvPr/>
        </p:nvSpPr>
        <p:spPr>
          <a:xfrm>
            <a:off x="14988" y="0"/>
            <a:ext cx="3390095" cy="400110"/>
          </a:xfrm>
          <a:prstGeom prst="rect">
            <a:avLst/>
          </a:prstGeom>
        </p:spPr>
        <p:txBody>
          <a:bodyPr wrap="none">
            <a:spAutoFit/>
          </a:bodyPr>
          <a:lstStyle/>
          <a:p>
            <a:pPr marL="342900" indent="-342900" fontAlgn="auto">
              <a:spcBef>
                <a:spcPts val="0"/>
              </a:spcBef>
              <a:spcAft>
                <a:spcPts val="0"/>
              </a:spcAft>
              <a:buFont typeface="Wingdings" pitchFamily="2" charset="2"/>
              <a:buChar char="v"/>
            </a:pPr>
            <a:r>
              <a:rPr lang="ru-RU" sz="2000" b="1" dirty="0" smtClean="0">
                <a:solidFill>
                  <a:srgbClr val="167373"/>
                </a:solidFill>
                <a:latin typeface="Arial" pitchFamily="34" charset="0"/>
                <a:cs typeface="Arial" pitchFamily="34" charset="0"/>
              </a:rPr>
              <a:t>Молодежная политика</a:t>
            </a:r>
            <a:endParaRPr lang="ru-RU" sz="2000" b="1" dirty="0">
              <a:solidFill>
                <a:srgbClr val="167373"/>
              </a:solidFill>
              <a:latin typeface="Arial" pitchFamily="34" charset="0"/>
              <a:cs typeface="Arial" pitchFamily="34"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3628373530"/>
              </p:ext>
            </p:extLst>
          </p:nvPr>
        </p:nvGraphicFramePr>
        <p:xfrm>
          <a:off x="251521" y="1698520"/>
          <a:ext cx="5328591" cy="2529414"/>
        </p:xfrm>
        <a:graphic>
          <a:graphicData uri="http://schemas.openxmlformats.org/drawingml/2006/table">
            <a:tbl>
              <a:tblPr firstRow="1" firstCol="1" bandRow="1">
                <a:tableStyleId>{5C22544A-7EE6-4342-B048-85BDC9FD1C3A}</a:tableStyleId>
              </a:tblPr>
              <a:tblGrid>
                <a:gridCol w="5328591"/>
              </a:tblGrid>
              <a:tr h="490309">
                <a:tc>
                  <a:txBody>
                    <a:bodyPr/>
                    <a:lstStyle/>
                    <a:p>
                      <a:pPr marL="285750" indent="-285750">
                        <a:spcAft>
                          <a:spcPts val="0"/>
                        </a:spcAft>
                        <a:buFont typeface="Wingdings" pitchFamily="2" charset="2"/>
                        <a:buChar char="ü"/>
                      </a:pPr>
                      <a:r>
                        <a:rPr lang="ru-RU" sz="1600" dirty="0">
                          <a:solidFill>
                            <a:srgbClr val="167373"/>
                          </a:solidFill>
                          <a:effectLst/>
                          <a:latin typeface="Arial" pitchFamily="34" charset="0"/>
                          <a:cs typeface="Arial" pitchFamily="34" charset="0"/>
                        </a:rPr>
                        <a:t>День </a:t>
                      </a:r>
                      <a:r>
                        <a:rPr lang="ru-RU" sz="1600" dirty="0" smtClean="0">
                          <a:solidFill>
                            <a:srgbClr val="167373"/>
                          </a:solidFill>
                          <a:effectLst/>
                          <a:latin typeface="Arial" pitchFamily="34" charset="0"/>
                          <a:cs typeface="Arial" pitchFamily="34" charset="0"/>
                        </a:rPr>
                        <a:t>самоуправления</a:t>
                      </a:r>
                    </a:p>
                    <a:p>
                      <a:pPr marL="285750" indent="-285750">
                        <a:spcAft>
                          <a:spcPts val="0"/>
                        </a:spcAft>
                        <a:buFont typeface="Wingdings" pitchFamily="2" charset="2"/>
                        <a:buChar char="ü"/>
                      </a:pPr>
                      <a:endParaRPr lang="ru-RU" sz="1600" dirty="0">
                        <a:solidFill>
                          <a:srgbClr val="167373"/>
                        </a:solidFill>
                        <a:effectLst/>
                        <a:latin typeface="Arial" pitchFamily="34" charset="0"/>
                        <a:ea typeface="Times New Roman"/>
                        <a:cs typeface="Arial" pitchFamily="34" charset="0"/>
                      </a:endParaRPr>
                    </a:p>
                  </a:txBody>
                  <a:tcPr marL="58900" marR="5890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445796">
                <a:tc>
                  <a:txBody>
                    <a:bodyPr/>
                    <a:lstStyle/>
                    <a:p>
                      <a:pPr marL="285750" indent="-285750">
                        <a:spcAft>
                          <a:spcPts val="0"/>
                        </a:spcAft>
                        <a:buFont typeface="Wingdings" pitchFamily="2" charset="2"/>
                        <a:buChar char="ü"/>
                      </a:pPr>
                      <a:r>
                        <a:rPr lang="ru-RU" sz="1600" dirty="0">
                          <a:solidFill>
                            <a:srgbClr val="167373"/>
                          </a:solidFill>
                          <a:effectLst/>
                          <a:latin typeface="Arial" pitchFamily="34" charset="0"/>
                          <a:cs typeface="Arial" pitchFamily="34" charset="0"/>
                        </a:rPr>
                        <a:t>Акция "Мой подарок </a:t>
                      </a:r>
                      <a:r>
                        <a:rPr lang="ru-RU" sz="1600" dirty="0" smtClean="0">
                          <a:solidFill>
                            <a:srgbClr val="167373"/>
                          </a:solidFill>
                          <a:effectLst/>
                          <a:latin typeface="Arial" pitchFamily="34" charset="0"/>
                          <a:cs typeface="Arial" pitchFamily="34" charset="0"/>
                        </a:rPr>
                        <a:t>городу"</a:t>
                      </a:r>
                      <a:r>
                        <a:rPr lang="en-US" sz="1600" dirty="0" smtClean="0">
                          <a:solidFill>
                            <a:srgbClr val="167373"/>
                          </a:solidFill>
                          <a:effectLst/>
                          <a:latin typeface="Arial" pitchFamily="34" charset="0"/>
                          <a:cs typeface="Arial" pitchFamily="34" charset="0"/>
                        </a:rPr>
                        <a:t>  </a:t>
                      </a:r>
                    </a:p>
                    <a:p>
                      <a:pPr marL="285750" indent="-285750">
                        <a:spcAft>
                          <a:spcPts val="0"/>
                        </a:spcAft>
                        <a:buFont typeface="Wingdings" pitchFamily="2" charset="2"/>
                        <a:buChar char="ü"/>
                      </a:pPr>
                      <a:endParaRPr lang="ru-RU" sz="1600" dirty="0">
                        <a:solidFill>
                          <a:srgbClr val="167373"/>
                        </a:solidFill>
                        <a:effectLst/>
                        <a:latin typeface="Arial" pitchFamily="34" charset="0"/>
                        <a:ea typeface="Times New Roman"/>
                        <a:cs typeface="Arial" pitchFamily="34" charset="0"/>
                      </a:endParaRPr>
                    </a:p>
                  </a:txBody>
                  <a:tcPr marL="58900" marR="589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459543">
                <a:tc>
                  <a:txBody>
                    <a:bodyPr/>
                    <a:lstStyle/>
                    <a:p>
                      <a:pPr marL="285750" indent="-285750">
                        <a:spcAft>
                          <a:spcPts val="0"/>
                        </a:spcAft>
                        <a:buFont typeface="Wingdings" pitchFamily="2" charset="2"/>
                        <a:buChar char="ü"/>
                      </a:pPr>
                      <a:r>
                        <a:rPr lang="ru-RU" sz="1600" dirty="0">
                          <a:solidFill>
                            <a:srgbClr val="167373"/>
                          </a:solidFill>
                          <a:effectLst/>
                          <a:latin typeface="Arial" pitchFamily="34" charset="0"/>
                          <a:cs typeface="Arial" pitchFamily="34" charset="0"/>
                        </a:rPr>
                        <a:t>Новогоднее мероприятие для молодых </a:t>
                      </a:r>
                      <a:r>
                        <a:rPr lang="ru-RU" sz="1600" dirty="0" smtClean="0">
                          <a:solidFill>
                            <a:srgbClr val="167373"/>
                          </a:solidFill>
                          <a:effectLst/>
                          <a:latin typeface="Arial" pitchFamily="34" charset="0"/>
                          <a:cs typeface="Arial" pitchFamily="34" charset="0"/>
                        </a:rPr>
                        <a:t>семей</a:t>
                      </a:r>
                    </a:p>
                    <a:p>
                      <a:pPr marL="285750" indent="-285750">
                        <a:spcAft>
                          <a:spcPts val="0"/>
                        </a:spcAft>
                        <a:buFont typeface="Wingdings" pitchFamily="2" charset="2"/>
                        <a:buChar char="ü"/>
                      </a:pPr>
                      <a:endParaRPr lang="ru-RU" sz="1600" dirty="0">
                        <a:solidFill>
                          <a:srgbClr val="167373"/>
                        </a:solidFill>
                        <a:effectLst/>
                        <a:latin typeface="Arial" pitchFamily="34" charset="0"/>
                        <a:ea typeface="Times New Roman"/>
                        <a:cs typeface="Arial" pitchFamily="34" charset="0"/>
                      </a:endParaRPr>
                    </a:p>
                  </a:txBody>
                  <a:tcPr marL="58900" marR="5890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76065">
                <a:tc>
                  <a:txBody>
                    <a:bodyPr/>
                    <a:lstStyle/>
                    <a:p>
                      <a:pPr marL="285750" indent="-285750">
                        <a:spcAft>
                          <a:spcPts val="0"/>
                        </a:spcAft>
                        <a:buFont typeface="Wingdings" pitchFamily="2" charset="2"/>
                        <a:buChar char="ü"/>
                      </a:pPr>
                      <a:r>
                        <a:rPr lang="ru-RU" sz="1600" dirty="0" smtClean="0">
                          <a:solidFill>
                            <a:srgbClr val="167373"/>
                          </a:solidFill>
                          <a:effectLst/>
                          <a:latin typeface="Arial" pitchFamily="34" charset="0"/>
                          <a:ea typeface="Times New Roman"/>
                          <a:cs typeface="Arial" pitchFamily="34" charset="0"/>
                        </a:rPr>
                        <a:t>Городская военно-спортивная игра                    "К защите Родины готов"</a:t>
                      </a:r>
                    </a:p>
                  </a:txBody>
                  <a:tcPr marL="58900" marR="5890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32048">
                <a:tc>
                  <a:txBody>
                    <a:bodyPr/>
                    <a:lstStyle/>
                    <a:p>
                      <a:pPr marL="285750" indent="-285750">
                        <a:spcAft>
                          <a:spcPts val="0"/>
                        </a:spcAft>
                        <a:buFont typeface="Wingdings" pitchFamily="2" charset="2"/>
                        <a:buChar char="ü"/>
                      </a:pPr>
                      <a:r>
                        <a:rPr lang="ru-RU" sz="1600" dirty="0" smtClean="0">
                          <a:solidFill>
                            <a:srgbClr val="167373"/>
                          </a:solidFill>
                          <a:effectLst/>
                          <a:latin typeface="Arial" pitchFamily="34" charset="0"/>
                          <a:ea typeface="Times New Roman"/>
                          <a:cs typeface="Arial" pitchFamily="34" charset="0"/>
                        </a:rPr>
                        <a:t>Ежегодная акция "Мои здоровые выходные"</a:t>
                      </a:r>
                    </a:p>
                    <a:p>
                      <a:pPr marL="285750" indent="-285750">
                        <a:spcAft>
                          <a:spcPts val="0"/>
                        </a:spcAft>
                        <a:buFont typeface="Wingdings" pitchFamily="2" charset="2"/>
                        <a:buChar char="ü"/>
                      </a:pPr>
                      <a:endParaRPr lang="ru-RU" sz="1600" dirty="0" smtClean="0">
                        <a:solidFill>
                          <a:srgbClr val="167373"/>
                        </a:solidFill>
                        <a:effectLst/>
                        <a:latin typeface="Arial" pitchFamily="34" charset="0"/>
                        <a:ea typeface="Times New Roman"/>
                        <a:cs typeface="Arial" pitchFamily="34" charset="0"/>
                      </a:endParaRPr>
                    </a:p>
                  </a:txBody>
                  <a:tcPr marL="58900" marR="5890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pic>
        <p:nvPicPr>
          <p:cNvPr id="1026" name="Picture 2" descr="https://www.adm-nmar.ru/upload/resize_cache/iblock/aa6/cjcte2a8zy3vw94w743ayl3x1kjllwxd/773_430_27ed3219fa91e5b4a52e36970a1e57aba/ADM_81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5614" y="144016"/>
            <a:ext cx="2718386" cy="151216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5614" y="1779662"/>
            <a:ext cx="2718386"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https://www.adm-nmar.ru/upload/resize_cache/iblock/8b2/eqoit7dc15ooaghq9svgdwo55isonlb9/773_430_27ed3219fa91e5b4a52e36970a1e57aba/ADM_199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5614" y="3435846"/>
            <a:ext cx="2718386" cy="1512168"/>
          </a:xfrm>
          <a:prstGeom prst="rect">
            <a:avLst/>
          </a:prstGeom>
          <a:noFill/>
          <a:extLst>
            <a:ext uri="{909E8E84-426E-40DD-AFC4-6F175D3DCCD1}">
              <a14:hiddenFill xmlns:a14="http://schemas.microsoft.com/office/drawing/2010/main">
                <a:solidFill>
                  <a:srgbClr val="FFFFFF"/>
                </a:solidFill>
              </a14:hiddenFill>
            </a:ext>
          </a:extLst>
        </p:spPr>
      </p:pic>
      <p:sp>
        <p:nvSpPr>
          <p:cNvPr id="9" name="Выноска со стрелкой вниз 8"/>
          <p:cNvSpPr/>
          <p:nvPr/>
        </p:nvSpPr>
        <p:spPr>
          <a:xfrm>
            <a:off x="1883771" y="662250"/>
            <a:ext cx="2088232" cy="792088"/>
          </a:xfrm>
          <a:prstGeom prst="downArrowCallout">
            <a:avLst/>
          </a:prstGeom>
          <a:solidFill>
            <a:srgbClr val="16737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600" u="sng" dirty="0" smtClean="0">
                <a:solidFill>
                  <a:schemeClr val="bg1"/>
                </a:solidFill>
                <a:latin typeface="Arial" pitchFamily="34" charset="0"/>
                <a:cs typeface="Arial" pitchFamily="34" charset="0"/>
              </a:rPr>
              <a:t>Исполнено в 2023</a:t>
            </a:r>
          </a:p>
          <a:p>
            <a:pPr algn="ctr"/>
            <a:r>
              <a:rPr lang="ru-RU" sz="1600" b="1" dirty="0" smtClean="0">
                <a:solidFill>
                  <a:schemeClr val="bg1"/>
                </a:solidFill>
                <a:latin typeface="Arial" pitchFamily="34" charset="0"/>
                <a:cs typeface="Arial" pitchFamily="34" charset="0"/>
              </a:rPr>
              <a:t>0,8 млн </a:t>
            </a:r>
            <a:r>
              <a:rPr lang="ru-RU" sz="1600" b="1" dirty="0">
                <a:solidFill>
                  <a:schemeClr val="bg1"/>
                </a:solidFill>
                <a:latin typeface="Arial" pitchFamily="34" charset="0"/>
                <a:cs typeface="Arial" pitchFamily="34" charset="0"/>
              </a:rPr>
              <a:t>₽</a:t>
            </a:r>
            <a:endParaRPr lang="ru-RU" sz="1600" dirty="0">
              <a:solidFill>
                <a:schemeClr val="bg1"/>
              </a:solidFill>
              <a:latin typeface="Arial" pitchFamily="34" charset="0"/>
              <a:cs typeface="Arial" pitchFamily="34" charset="0"/>
            </a:endParaRPr>
          </a:p>
        </p:txBody>
      </p:sp>
      <p:sp>
        <p:nvSpPr>
          <p:cNvPr id="10" name="Скругленный прямоугольник 9"/>
          <p:cNvSpPr/>
          <p:nvPr/>
        </p:nvSpPr>
        <p:spPr>
          <a:xfrm>
            <a:off x="142606" y="662250"/>
            <a:ext cx="1606993" cy="648072"/>
          </a:xfrm>
          <a:prstGeom prst="roundRect">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u="sng" dirty="0">
                <a:solidFill>
                  <a:schemeClr val="bg1"/>
                </a:solidFill>
                <a:latin typeface="Arial" pitchFamily="34" charset="0"/>
                <a:cs typeface="Arial" pitchFamily="34" charset="0"/>
              </a:rPr>
              <a:t>План на </a:t>
            </a:r>
            <a:r>
              <a:rPr lang="ru-RU" sz="1600" u="sng" dirty="0" smtClean="0">
                <a:solidFill>
                  <a:schemeClr val="bg1"/>
                </a:solidFill>
                <a:latin typeface="Arial" pitchFamily="34" charset="0"/>
                <a:cs typeface="Arial" pitchFamily="34" charset="0"/>
              </a:rPr>
              <a:t>2023</a:t>
            </a:r>
            <a:endParaRPr lang="ru-RU" sz="1600" u="sng" dirty="0">
              <a:solidFill>
                <a:schemeClr val="bg1"/>
              </a:solidFill>
              <a:latin typeface="Arial" pitchFamily="34" charset="0"/>
              <a:cs typeface="Arial" pitchFamily="34" charset="0"/>
            </a:endParaRPr>
          </a:p>
          <a:p>
            <a:pPr algn="ctr"/>
            <a:r>
              <a:rPr lang="ru-RU" sz="1600" b="1" dirty="0" smtClean="0">
                <a:solidFill>
                  <a:schemeClr val="bg1"/>
                </a:solidFill>
                <a:latin typeface="Arial" pitchFamily="34" charset="0"/>
                <a:cs typeface="Arial" pitchFamily="34" charset="0"/>
              </a:rPr>
              <a:t>1,0 млн ₽</a:t>
            </a:r>
            <a:endParaRPr lang="ru-RU" sz="1600" dirty="0">
              <a:solidFill>
                <a:schemeClr val="bg1"/>
              </a:solidFill>
              <a:latin typeface="Arial" pitchFamily="34" charset="0"/>
              <a:cs typeface="Arial" pitchFamily="34" charset="0"/>
            </a:endParaRPr>
          </a:p>
        </p:txBody>
      </p:sp>
      <p:sp>
        <p:nvSpPr>
          <p:cNvPr id="11" name="Скругленный прямоугольник 10"/>
          <p:cNvSpPr/>
          <p:nvPr/>
        </p:nvSpPr>
        <p:spPr>
          <a:xfrm>
            <a:off x="4120620" y="662250"/>
            <a:ext cx="1656184" cy="648072"/>
          </a:xfrm>
          <a:prstGeom prst="roundRect">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u="sng" dirty="0" smtClean="0">
                <a:solidFill>
                  <a:schemeClr val="bg1"/>
                </a:solidFill>
                <a:latin typeface="Arial" pitchFamily="34" charset="0"/>
                <a:cs typeface="Arial" pitchFamily="34" charset="0"/>
              </a:rPr>
              <a:t>% исполнения</a:t>
            </a:r>
            <a:endParaRPr lang="ru-RU" sz="1600" u="sng" dirty="0">
              <a:solidFill>
                <a:schemeClr val="bg1"/>
              </a:solidFill>
              <a:latin typeface="Arial" pitchFamily="34" charset="0"/>
              <a:cs typeface="Arial" pitchFamily="34" charset="0"/>
            </a:endParaRPr>
          </a:p>
          <a:p>
            <a:pPr algn="ctr" fontAlgn="ctr"/>
            <a:r>
              <a:rPr lang="ru-RU" sz="1600" b="1" dirty="0" smtClean="0">
                <a:solidFill>
                  <a:schemeClr val="bg1"/>
                </a:solidFill>
                <a:latin typeface="Arial" pitchFamily="34" charset="0"/>
                <a:cs typeface="Arial" pitchFamily="34" charset="0"/>
              </a:rPr>
              <a:t>80,0 %</a:t>
            </a:r>
            <a:endParaRPr lang="ru-RU" sz="16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1853942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7010400" y="4863279"/>
            <a:ext cx="2133600" cy="273844"/>
          </a:xfrm>
        </p:spPr>
        <p:txBody>
          <a:bodyPr/>
          <a:lstStyle/>
          <a:p>
            <a:fld id="{B19B0651-EE4F-4900-A07F-96A6BFA9D0F0}" type="slidenum">
              <a:rPr lang="ru-RU" smtClean="0"/>
              <a:t>25</a:t>
            </a:fld>
            <a:endParaRPr lang="ru-RU" dirty="0"/>
          </a:p>
        </p:txBody>
      </p:sp>
      <p:sp>
        <p:nvSpPr>
          <p:cNvPr id="4" name="Прямоугольник 3"/>
          <p:cNvSpPr/>
          <p:nvPr/>
        </p:nvSpPr>
        <p:spPr>
          <a:xfrm>
            <a:off x="35815" y="51470"/>
            <a:ext cx="6192369" cy="353943"/>
          </a:xfrm>
          <a:prstGeom prst="rect">
            <a:avLst/>
          </a:prstGeom>
        </p:spPr>
        <p:txBody>
          <a:bodyPr wrap="square">
            <a:spAutoFit/>
          </a:bodyPr>
          <a:lstStyle/>
          <a:p>
            <a:pPr marL="342900" indent="-342900">
              <a:buFont typeface="Wingdings" pitchFamily="2" charset="2"/>
              <a:buChar char="v"/>
            </a:pPr>
            <a:r>
              <a:rPr lang="ru-RU" sz="1700" b="1" cap="all" dirty="0" smtClean="0">
                <a:solidFill>
                  <a:srgbClr val="167373"/>
                </a:solidFill>
                <a:latin typeface="Arial" pitchFamily="34" charset="0"/>
                <a:cs typeface="Arial" pitchFamily="34" charset="0"/>
              </a:rPr>
              <a:t>Развитие предпринимательства</a:t>
            </a:r>
            <a:endParaRPr lang="ru-RU" sz="1700" b="1" cap="all" dirty="0">
              <a:solidFill>
                <a:srgbClr val="167373"/>
              </a:solidFill>
              <a:latin typeface="Arial" pitchFamily="34" charset="0"/>
              <a:cs typeface="Arial" pitchFamily="34" charset="0"/>
            </a:endParaRPr>
          </a:p>
        </p:txBody>
      </p:sp>
      <p:sp>
        <p:nvSpPr>
          <p:cNvPr id="6" name="Прямоугольник 5"/>
          <p:cNvSpPr/>
          <p:nvPr/>
        </p:nvSpPr>
        <p:spPr>
          <a:xfrm>
            <a:off x="64787" y="1559117"/>
            <a:ext cx="5875365" cy="2462213"/>
          </a:xfrm>
          <a:prstGeom prst="rect">
            <a:avLst/>
          </a:prstGeom>
          <a:noFill/>
          <a:ln>
            <a:noFill/>
          </a:ln>
          <a:effectLst>
            <a:outerShdw blurRad="50800" dist="38100" dir="5400000" sx="5000" sy="5000" algn="t" rotWithShape="0">
              <a:prstClr val="black"/>
            </a:outerShdw>
          </a:effectLst>
        </p:spPr>
        <p:txBody>
          <a:bodyPr wrap="square">
            <a:spAutoFit/>
          </a:bodyPr>
          <a:lstStyle/>
          <a:p>
            <a:pPr marL="285750" indent="-285750" algn="just">
              <a:spcBef>
                <a:spcPts val="600"/>
              </a:spcBef>
              <a:buFont typeface="Wingdings" pitchFamily="2" charset="2"/>
              <a:buChar char="ü"/>
              <a:defRPr/>
            </a:pPr>
            <a:r>
              <a:rPr lang="ru-RU" sz="1300" dirty="0" smtClean="0">
                <a:solidFill>
                  <a:schemeClr val="accent1">
                    <a:lumMod val="75000"/>
                  </a:schemeClr>
                </a:solidFill>
                <a:latin typeface="Arial" pitchFamily="34" charset="0"/>
                <a:cs typeface="Arial" pitchFamily="34" charset="0"/>
              </a:rPr>
              <a:t>  </a:t>
            </a:r>
            <a:r>
              <a:rPr lang="ru-RU" sz="1300" dirty="0" smtClean="0">
                <a:solidFill>
                  <a:srgbClr val="16738C"/>
                </a:solidFill>
                <a:latin typeface="Arial" pitchFamily="34" charset="0"/>
                <a:cs typeface="Arial" pitchFamily="34" charset="0"/>
              </a:rPr>
              <a:t>Гранты начинающим </a:t>
            </a:r>
            <a:r>
              <a:rPr lang="ru-RU" sz="1300" dirty="0">
                <a:solidFill>
                  <a:srgbClr val="16738C"/>
                </a:solidFill>
                <a:latin typeface="Arial" pitchFamily="34" charset="0"/>
                <a:cs typeface="Arial" pitchFamily="34" charset="0"/>
              </a:rPr>
              <a:t>субъектам малого и среднего предпринимательства </a:t>
            </a:r>
            <a:r>
              <a:rPr lang="ru-RU" sz="1300" dirty="0" smtClean="0">
                <a:solidFill>
                  <a:srgbClr val="16738C"/>
                </a:solidFill>
                <a:latin typeface="Arial" pitchFamily="34" charset="0"/>
                <a:cs typeface="Arial" pitchFamily="34" charset="0"/>
              </a:rPr>
              <a:t>– </a:t>
            </a:r>
            <a:r>
              <a:rPr lang="ru-RU" sz="1400" b="1" u="sng" dirty="0" smtClean="0">
                <a:solidFill>
                  <a:srgbClr val="167373"/>
                </a:solidFill>
                <a:latin typeface="Arial" pitchFamily="34" charset="0"/>
                <a:cs typeface="Arial" pitchFamily="34" charset="0"/>
              </a:rPr>
              <a:t>1 500,0 тыс. </a:t>
            </a:r>
            <a:r>
              <a:rPr lang="ru-RU" sz="1400" b="1" u="sng" dirty="0">
                <a:solidFill>
                  <a:srgbClr val="167373"/>
                </a:solidFill>
                <a:latin typeface="Arial" pitchFamily="34" charset="0"/>
                <a:cs typeface="Arial" pitchFamily="34" charset="0"/>
              </a:rPr>
              <a:t>₽</a:t>
            </a:r>
          </a:p>
          <a:p>
            <a:pPr marL="285750" indent="-285750" algn="just">
              <a:spcBef>
                <a:spcPts val="600"/>
              </a:spcBef>
              <a:buFont typeface="Wingdings" pitchFamily="2" charset="2"/>
              <a:buChar char="ü"/>
              <a:defRPr/>
            </a:pPr>
            <a:r>
              <a:rPr lang="ru-RU" sz="1300" dirty="0" smtClean="0">
                <a:solidFill>
                  <a:schemeClr val="accent1">
                    <a:lumMod val="75000"/>
                  </a:schemeClr>
                </a:solidFill>
                <a:latin typeface="Arial" pitchFamily="34" charset="0"/>
                <a:cs typeface="Arial" pitchFamily="34" charset="0"/>
              </a:rPr>
              <a:t>  </a:t>
            </a:r>
            <a:r>
              <a:rPr lang="ru-RU" sz="1300" dirty="0" smtClean="0">
                <a:solidFill>
                  <a:srgbClr val="16738C"/>
                </a:solidFill>
                <a:latin typeface="Arial" pitchFamily="34" charset="0"/>
                <a:cs typeface="Arial" pitchFamily="34" charset="0"/>
              </a:rPr>
              <a:t>Субсидия на </a:t>
            </a:r>
            <a:r>
              <a:rPr lang="ru-RU" sz="1300" dirty="0">
                <a:solidFill>
                  <a:srgbClr val="16738C"/>
                </a:solidFill>
                <a:latin typeface="Arial" pitchFamily="34" charset="0"/>
                <a:cs typeface="Arial" pitchFamily="34" charset="0"/>
              </a:rPr>
              <a:t>возмещение части затрат на приобретение и доставку расходных материалов  </a:t>
            </a:r>
            <a:r>
              <a:rPr lang="ru-RU" sz="1300" dirty="0" smtClean="0">
                <a:solidFill>
                  <a:srgbClr val="16738C"/>
                </a:solidFill>
                <a:latin typeface="Arial" pitchFamily="34" charset="0"/>
                <a:cs typeface="Arial" pitchFamily="34" charset="0"/>
              </a:rPr>
              <a:t>- </a:t>
            </a:r>
            <a:r>
              <a:rPr lang="ru-RU" sz="1400" b="1" u="sng" dirty="0" smtClean="0">
                <a:solidFill>
                  <a:srgbClr val="167373"/>
                </a:solidFill>
                <a:latin typeface="Arial" pitchFamily="34" charset="0"/>
                <a:cs typeface="Arial" pitchFamily="34" charset="0"/>
              </a:rPr>
              <a:t>5,8 тыс. ₽</a:t>
            </a:r>
          </a:p>
          <a:p>
            <a:pPr marL="285750" indent="-285750" algn="just">
              <a:spcBef>
                <a:spcPts val="600"/>
              </a:spcBef>
              <a:buFont typeface="Wingdings" pitchFamily="2" charset="2"/>
              <a:buChar char="ü"/>
              <a:defRPr/>
            </a:pPr>
            <a:r>
              <a:rPr lang="ru-RU" sz="1300" dirty="0" smtClean="0">
                <a:solidFill>
                  <a:srgbClr val="16738C"/>
                </a:solidFill>
                <a:latin typeface="Arial" pitchFamily="34" charset="0"/>
                <a:cs typeface="Arial" pitchFamily="34" charset="0"/>
              </a:rPr>
              <a:t>  Субсидия </a:t>
            </a:r>
            <a:r>
              <a:rPr lang="ru-RU" sz="1300" dirty="0">
                <a:solidFill>
                  <a:srgbClr val="16738C"/>
                </a:solidFill>
                <a:latin typeface="Arial" pitchFamily="34" charset="0"/>
                <a:cs typeface="Arial" pitchFamily="34" charset="0"/>
              </a:rPr>
              <a:t>на возмещение части затрат за подготовку, переподготовку и повышение квалификации кадров – </a:t>
            </a:r>
            <a:r>
              <a:rPr lang="ru-RU" sz="1400" b="1" u="sng" dirty="0" smtClean="0">
                <a:solidFill>
                  <a:srgbClr val="167373"/>
                </a:solidFill>
                <a:latin typeface="Arial" pitchFamily="34" charset="0"/>
                <a:cs typeface="Arial" pitchFamily="34" charset="0"/>
              </a:rPr>
              <a:t>138,8 тыс. ₽</a:t>
            </a:r>
          </a:p>
          <a:p>
            <a:pPr marL="285750" indent="-285750" algn="just">
              <a:spcBef>
                <a:spcPts val="600"/>
              </a:spcBef>
              <a:buFont typeface="Wingdings" pitchFamily="2" charset="2"/>
              <a:buChar char="ü"/>
              <a:defRPr/>
            </a:pPr>
            <a:r>
              <a:rPr lang="ru-RU" sz="1300" dirty="0" smtClean="0">
                <a:solidFill>
                  <a:srgbClr val="167373"/>
                </a:solidFill>
                <a:latin typeface="Arial" pitchFamily="34" charset="0"/>
                <a:cs typeface="Arial" pitchFamily="34" charset="0"/>
              </a:rPr>
              <a:t>  </a:t>
            </a:r>
            <a:r>
              <a:rPr lang="ru-RU" sz="1300" dirty="0" smtClean="0">
                <a:solidFill>
                  <a:srgbClr val="16738C"/>
                </a:solidFill>
                <a:latin typeface="Arial" pitchFamily="34" charset="0"/>
                <a:cs typeface="Arial" pitchFamily="34" charset="0"/>
              </a:rPr>
              <a:t>Субсидия </a:t>
            </a:r>
            <a:r>
              <a:rPr lang="ru-RU" sz="1300" dirty="0">
                <a:solidFill>
                  <a:srgbClr val="16738C"/>
                </a:solidFill>
                <a:latin typeface="Arial" pitchFamily="34" charset="0"/>
                <a:cs typeface="Arial" pitchFamily="34" charset="0"/>
              </a:rPr>
              <a:t>на возмещение части затрат за аренду нежилых зданий и помещений  - </a:t>
            </a:r>
            <a:r>
              <a:rPr lang="ru-RU" sz="1400" b="1" u="sng" dirty="0" smtClean="0">
                <a:solidFill>
                  <a:srgbClr val="167373"/>
                </a:solidFill>
                <a:latin typeface="Arial" pitchFamily="34" charset="0"/>
                <a:cs typeface="Arial" pitchFamily="34" charset="0"/>
              </a:rPr>
              <a:t>760,2 тыс. </a:t>
            </a:r>
            <a:r>
              <a:rPr lang="ru-RU" sz="1400" b="1" u="sng" dirty="0">
                <a:solidFill>
                  <a:srgbClr val="167373"/>
                </a:solidFill>
                <a:latin typeface="Arial" pitchFamily="34" charset="0"/>
                <a:cs typeface="Arial" pitchFamily="34" charset="0"/>
              </a:rPr>
              <a:t>₽</a:t>
            </a:r>
            <a:endParaRPr lang="ru-RU" sz="1400" b="1" u="sng" dirty="0" smtClean="0">
              <a:solidFill>
                <a:srgbClr val="167373"/>
              </a:solidFill>
              <a:latin typeface="Arial" pitchFamily="34" charset="0"/>
              <a:cs typeface="Arial" pitchFamily="34" charset="0"/>
            </a:endParaRPr>
          </a:p>
          <a:p>
            <a:pPr marL="285750" indent="-285750" algn="just">
              <a:spcBef>
                <a:spcPts val="600"/>
              </a:spcBef>
              <a:buFont typeface="Wingdings" pitchFamily="2" charset="2"/>
              <a:buChar char="ü"/>
              <a:defRPr/>
            </a:pPr>
            <a:r>
              <a:rPr lang="ru-RU" sz="1300" dirty="0" smtClean="0">
                <a:solidFill>
                  <a:srgbClr val="167373"/>
                </a:solidFill>
                <a:latin typeface="Arial" pitchFamily="34" charset="0"/>
                <a:cs typeface="Arial" pitchFamily="34" charset="0"/>
              </a:rPr>
              <a:t>  </a:t>
            </a:r>
            <a:r>
              <a:rPr lang="ru-RU" sz="1300" dirty="0" smtClean="0">
                <a:solidFill>
                  <a:srgbClr val="16738C"/>
                </a:solidFill>
                <a:latin typeface="Arial" pitchFamily="34" charset="0"/>
                <a:cs typeface="Arial" pitchFamily="34" charset="0"/>
              </a:rPr>
              <a:t>Субсидия </a:t>
            </a:r>
            <a:r>
              <a:rPr lang="ru-RU" sz="1300" dirty="0">
                <a:solidFill>
                  <a:srgbClr val="16738C"/>
                </a:solidFill>
                <a:latin typeface="Arial" pitchFamily="34" charset="0"/>
                <a:cs typeface="Arial" pitchFamily="34" charset="0"/>
              </a:rPr>
              <a:t>на возмещение части затрат на приобретение и доставку имущества </a:t>
            </a:r>
            <a:r>
              <a:rPr lang="ru-RU" sz="1300" dirty="0" smtClean="0">
                <a:solidFill>
                  <a:srgbClr val="16738C"/>
                </a:solidFill>
                <a:latin typeface="Arial" pitchFamily="34" charset="0"/>
                <a:cs typeface="Arial" pitchFamily="34" charset="0"/>
              </a:rPr>
              <a:t>– </a:t>
            </a:r>
            <a:r>
              <a:rPr lang="ru-RU" sz="1400" b="1" u="sng" dirty="0" smtClean="0">
                <a:solidFill>
                  <a:srgbClr val="167373"/>
                </a:solidFill>
                <a:latin typeface="Arial" pitchFamily="34" charset="0"/>
                <a:cs typeface="Arial" pitchFamily="34" charset="0"/>
              </a:rPr>
              <a:t>1 401,6 тыс. ₽</a:t>
            </a:r>
          </a:p>
        </p:txBody>
      </p:sp>
      <p:sp>
        <p:nvSpPr>
          <p:cNvPr id="7" name="Скругленный прямоугольник 6"/>
          <p:cNvSpPr/>
          <p:nvPr/>
        </p:nvSpPr>
        <p:spPr>
          <a:xfrm>
            <a:off x="65926" y="4051603"/>
            <a:ext cx="6483205" cy="1040427"/>
          </a:xfrm>
          <a:prstGeom prst="roundRect">
            <a:avLst/>
          </a:prstGeom>
          <a:noFill/>
          <a:ln>
            <a:solidFill>
              <a:srgbClr val="167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ru-RU" sz="1600" b="1" dirty="0">
                <a:solidFill>
                  <a:srgbClr val="16786E"/>
                </a:solidFill>
                <a:latin typeface="Arial" pitchFamily="34" charset="0"/>
                <a:cs typeface="Arial" pitchFamily="34" charset="0"/>
              </a:rPr>
              <a:t>«Конкурс профессионального мастерства» -</a:t>
            </a:r>
            <a:r>
              <a:rPr lang="ru-RU" sz="1600" b="1" dirty="0">
                <a:solidFill>
                  <a:srgbClr val="16738C"/>
                </a:solidFill>
                <a:latin typeface="Arial" pitchFamily="34" charset="0"/>
                <a:cs typeface="Arial" pitchFamily="34" charset="0"/>
              </a:rPr>
              <a:t> </a:t>
            </a:r>
            <a:r>
              <a:rPr lang="ru-RU" sz="1600" b="1" u="sng" dirty="0" smtClean="0">
                <a:solidFill>
                  <a:srgbClr val="16738C"/>
                </a:solidFill>
                <a:latin typeface="Arial" pitchFamily="34" charset="0"/>
                <a:cs typeface="Arial" pitchFamily="34" charset="0"/>
              </a:rPr>
              <a:t>230,0 тыс. </a:t>
            </a:r>
            <a:r>
              <a:rPr lang="ru-RU" sz="1600" b="1" u="sng" dirty="0">
                <a:solidFill>
                  <a:srgbClr val="16738C"/>
                </a:solidFill>
                <a:latin typeface="Arial" pitchFamily="34" charset="0"/>
                <a:cs typeface="Arial" pitchFamily="34" charset="0"/>
              </a:rPr>
              <a:t>₽</a:t>
            </a:r>
            <a:r>
              <a:rPr lang="ru-RU" sz="1600" b="1" dirty="0">
                <a:solidFill>
                  <a:srgbClr val="16738C"/>
                </a:solidFill>
                <a:latin typeface="Arial" pitchFamily="34" charset="0"/>
                <a:cs typeface="Arial" pitchFamily="34" charset="0"/>
              </a:rPr>
              <a:t> </a:t>
            </a:r>
          </a:p>
          <a:p>
            <a:pPr>
              <a:spcBef>
                <a:spcPts val="600"/>
              </a:spcBef>
            </a:pPr>
            <a:r>
              <a:rPr lang="ru-RU" sz="1600" b="1" dirty="0">
                <a:solidFill>
                  <a:srgbClr val="16786E"/>
                </a:solidFill>
                <a:latin typeface="Arial" pitchFamily="34" charset="0"/>
                <a:cs typeface="Arial" pitchFamily="34" charset="0"/>
              </a:rPr>
              <a:t>Конкурс на «Лучшее новогоднее оформление» – </a:t>
            </a:r>
            <a:r>
              <a:rPr lang="ru-RU" sz="1600" b="1" u="sng" dirty="0" smtClean="0">
                <a:solidFill>
                  <a:srgbClr val="16738C"/>
                </a:solidFill>
                <a:latin typeface="Arial" pitchFamily="34" charset="0"/>
                <a:cs typeface="Arial" pitchFamily="34" charset="0"/>
              </a:rPr>
              <a:t>100,0 </a:t>
            </a:r>
            <a:r>
              <a:rPr lang="ru-RU" sz="1600" b="1" u="sng" dirty="0">
                <a:solidFill>
                  <a:srgbClr val="16738C"/>
                </a:solidFill>
                <a:latin typeface="Arial" pitchFamily="34" charset="0"/>
                <a:cs typeface="Arial" pitchFamily="34" charset="0"/>
              </a:rPr>
              <a:t>тыс. ₽ </a:t>
            </a:r>
          </a:p>
          <a:p>
            <a:pPr>
              <a:spcBef>
                <a:spcPts val="600"/>
              </a:spcBef>
            </a:pPr>
            <a:r>
              <a:rPr lang="ru-RU" sz="1600" b="1" dirty="0">
                <a:solidFill>
                  <a:srgbClr val="16786E"/>
                </a:solidFill>
                <a:latin typeface="Arial" pitchFamily="34" charset="0"/>
                <a:cs typeface="Arial" pitchFamily="34" charset="0"/>
              </a:rPr>
              <a:t>Конкурс «Лучший предприниматель года» - </a:t>
            </a:r>
            <a:r>
              <a:rPr lang="ru-RU" sz="1600" b="1" u="sng" dirty="0" smtClean="0">
                <a:solidFill>
                  <a:srgbClr val="16738C"/>
                </a:solidFill>
                <a:latin typeface="Arial" pitchFamily="34" charset="0"/>
                <a:cs typeface="Arial" pitchFamily="34" charset="0"/>
              </a:rPr>
              <a:t>200,0 тыс. ₽</a:t>
            </a:r>
            <a:endParaRPr lang="ru-RU" sz="1600" b="1" u="sng" dirty="0">
              <a:solidFill>
                <a:srgbClr val="16738C"/>
              </a:solidFill>
              <a:latin typeface="Arial" pitchFamily="34" charset="0"/>
              <a:cs typeface="Arial"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400110"/>
            <a:ext cx="2408672" cy="1619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https://www.adm-nmar.ru/upload/resize_cache/iblock/5e5/010dvpue3wxhf84wzu5f0racp7svr3e2/773_430_27ed3219fa91e5b4a52e36970a1e57aba/ADM_006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39" y="2067694"/>
            <a:ext cx="2408400" cy="133973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3435845"/>
            <a:ext cx="2408672" cy="1339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Выноска со стрелкой вниз 10"/>
          <p:cNvSpPr/>
          <p:nvPr/>
        </p:nvSpPr>
        <p:spPr>
          <a:xfrm>
            <a:off x="1907704" y="555526"/>
            <a:ext cx="2088232" cy="792088"/>
          </a:xfrm>
          <a:prstGeom prst="downArrowCallout">
            <a:avLst/>
          </a:prstGeom>
          <a:solidFill>
            <a:srgbClr val="16737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600" u="sng" dirty="0" smtClean="0">
                <a:solidFill>
                  <a:schemeClr val="bg1"/>
                </a:solidFill>
                <a:latin typeface="Arial" pitchFamily="34" charset="0"/>
                <a:cs typeface="Arial" pitchFamily="34" charset="0"/>
              </a:rPr>
              <a:t>Исполнено в 2023</a:t>
            </a:r>
          </a:p>
          <a:p>
            <a:pPr algn="ctr"/>
            <a:r>
              <a:rPr lang="ru-RU" sz="1600" b="1" dirty="0" smtClean="0">
                <a:solidFill>
                  <a:schemeClr val="bg1"/>
                </a:solidFill>
                <a:latin typeface="Arial" pitchFamily="34" charset="0"/>
                <a:cs typeface="Arial" pitchFamily="34" charset="0"/>
              </a:rPr>
              <a:t>4,6 млн </a:t>
            </a:r>
            <a:r>
              <a:rPr lang="ru-RU" sz="1600" b="1" dirty="0">
                <a:solidFill>
                  <a:schemeClr val="bg1"/>
                </a:solidFill>
                <a:latin typeface="Arial" pitchFamily="34" charset="0"/>
                <a:cs typeface="Arial" pitchFamily="34" charset="0"/>
              </a:rPr>
              <a:t>₽</a:t>
            </a:r>
            <a:endParaRPr lang="ru-RU" sz="1600" dirty="0">
              <a:solidFill>
                <a:schemeClr val="bg1"/>
              </a:solidFill>
              <a:latin typeface="Arial" pitchFamily="34" charset="0"/>
              <a:cs typeface="Arial" pitchFamily="34" charset="0"/>
            </a:endParaRPr>
          </a:p>
        </p:txBody>
      </p:sp>
      <p:sp>
        <p:nvSpPr>
          <p:cNvPr id="12" name="Скругленный прямоугольник 11"/>
          <p:cNvSpPr/>
          <p:nvPr/>
        </p:nvSpPr>
        <p:spPr>
          <a:xfrm>
            <a:off x="105019" y="555526"/>
            <a:ext cx="1606993" cy="648072"/>
          </a:xfrm>
          <a:prstGeom prst="roundRect">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u="sng" dirty="0">
                <a:solidFill>
                  <a:schemeClr val="bg1"/>
                </a:solidFill>
                <a:latin typeface="Arial" pitchFamily="34" charset="0"/>
                <a:cs typeface="Arial" pitchFamily="34" charset="0"/>
              </a:rPr>
              <a:t>План на </a:t>
            </a:r>
            <a:r>
              <a:rPr lang="ru-RU" sz="1600" u="sng" dirty="0" smtClean="0">
                <a:solidFill>
                  <a:schemeClr val="bg1"/>
                </a:solidFill>
                <a:latin typeface="Arial" pitchFamily="34" charset="0"/>
                <a:cs typeface="Arial" pitchFamily="34" charset="0"/>
              </a:rPr>
              <a:t>2023</a:t>
            </a:r>
            <a:endParaRPr lang="ru-RU" sz="1600" u="sng" dirty="0">
              <a:solidFill>
                <a:schemeClr val="bg1"/>
              </a:solidFill>
              <a:latin typeface="Arial" pitchFamily="34" charset="0"/>
              <a:cs typeface="Arial" pitchFamily="34" charset="0"/>
            </a:endParaRPr>
          </a:p>
          <a:p>
            <a:pPr algn="ctr"/>
            <a:r>
              <a:rPr lang="ru-RU" sz="1600" b="1" dirty="0" smtClean="0">
                <a:solidFill>
                  <a:schemeClr val="bg1"/>
                </a:solidFill>
                <a:latin typeface="Arial" pitchFamily="34" charset="0"/>
                <a:cs typeface="Arial" pitchFamily="34" charset="0"/>
              </a:rPr>
              <a:t>4,6 млн ₽</a:t>
            </a:r>
            <a:endParaRPr lang="ru-RU" sz="1600" dirty="0">
              <a:solidFill>
                <a:schemeClr val="bg1"/>
              </a:solidFill>
              <a:latin typeface="Arial" pitchFamily="34" charset="0"/>
              <a:cs typeface="Arial" pitchFamily="34" charset="0"/>
            </a:endParaRPr>
          </a:p>
        </p:txBody>
      </p:sp>
      <p:sp>
        <p:nvSpPr>
          <p:cNvPr id="13" name="Скругленный прямоугольник 12"/>
          <p:cNvSpPr/>
          <p:nvPr/>
        </p:nvSpPr>
        <p:spPr>
          <a:xfrm>
            <a:off x="4144553" y="555526"/>
            <a:ext cx="1656184" cy="648072"/>
          </a:xfrm>
          <a:prstGeom prst="roundRect">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u="sng" dirty="0" smtClean="0">
                <a:solidFill>
                  <a:schemeClr val="bg1"/>
                </a:solidFill>
                <a:latin typeface="Arial" pitchFamily="34" charset="0"/>
                <a:cs typeface="Arial" pitchFamily="34" charset="0"/>
              </a:rPr>
              <a:t>% исполнения</a:t>
            </a:r>
            <a:endParaRPr lang="ru-RU" sz="1600" u="sng" dirty="0">
              <a:solidFill>
                <a:schemeClr val="bg1"/>
              </a:solidFill>
              <a:latin typeface="Arial" pitchFamily="34" charset="0"/>
              <a:cs typeface="Arial" pitchFamily="34" charset="0"/>
            </a:endParaRPr>
          </a:p>
          <a:p>
            <a:pPr algn="ctr" fontAlgn="ctr"/>
            <a:r>
              <a:rPr lang="ru-RU" sz="1600" b="1" dirty="0" smtClean="0">
                <a:solidFill>
                  <a:schemeClr val="bg1"/>
                </a:solidFill>
                <a:latin typeface="Arial" pitchFamily="34" charset="0"/>
                <a:cs typeface="Arial" pitchFamily="34" charset="0"/>
              </a:rPr>
              <a:t>100 %</a:t>
            </a:r>
            <a:endParaRPr lang="ru-RU" sz="16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7846054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6444209" y="-6402"/>
            <a:ext cx="2700015" cy="5153738"/>
          </a:xfrm>
          <a:prstGeom prst="rect">
            <a:avLst/>
          </a:prstGeom>
          <a:solidFill>
            <a:srgbClr val="0A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0" y="17550"/>
            <a:ext cx="6588223" cy="353943"/>
          </a:xfrm>
          <a:prstGeom prst="rect">
            <a:avLst/>
          </a:prstGeom>
        </p:spPr>
        <p:txBody>
          <a:bodyPr wrap="square">
            <a:spAutoFit/>
          </a:bodyPr>
          <a:lstStyle/>
          <a:p>
            <a:pPr marL="285750" indent="-285750">
              <a:buFont typeface="Wingdings" pitchFamily="2" charset="2"/>
              <a:buChar char="v"/>
            </a:pPr>
            <a:r>
              <a:rPr lang="ru-RU" sz="1700" b="1" cap="all" dirty="0">
                <a:solidFill>
                  <a:srgbClr val="167373"/>
                </a:solidFill>
                <a:latin typeface="Arial" pitchFamily="34" charset="0"/>
                <a:cs typeface="Arial" pitchFamily="34" charset="0"/>
              </a:rPr>
              <a:t>Развитие институтов гражданского </a:t>
            </a:r>
            <a:r>
              <a:rPr lang="ru-RU" sz="1700" b="1" cap="all" dirty="0" smtClean="0">
                <a:solidFill>
                  <a:srgbClr val="167373"/>
                </a:solidFill>
                <a:latin typeface="Arial" pitchFamily="34" charset="0"/>
                <a:cs typeface="Arial" pitchFamily="34" charset="0"/>
              </a:rPr>
              <a:t>общества</a:t>
            </a:r>
            <a:endParaRPr lang="ru-RU" sz="1700" b="1" dirty="0">
              <a:solidFill>
                <a:srgbClr val="167373"/>
              </a:solidFill>
              <a:latin typeface="Arial" pitchFamily="34" charset="0"/>
              <a:cs typeface="Arial" pitchFamily="34"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261485894"/>
              </p:ext>
            </p:extLst>
          </p:nvPr>
        </p:nvGraphicFramePr>
        <p:xfrm>
          <a:off x="67070" y="1419622"/>
          <a:ext cx="6161113" cy="3112770"/>
        </p:xfrm>
        <a:graphic>
          <a:graphicData uri="http://schemas.openxmlformats.org/drawingml/2006/table">
            <a:tbl>
              <a:tblPr firstRow="1" bandRow="1">
                <a:tableStyleId>{5C22544A-7EE6-4342-B048-85BDC9FD1C3A}</a:tableStyleId>
              </a:tblPr>
              <a:tblGrid>
                <a:gridCol w="6161113">
                  <a:extLst>
                    <a:ext uri="{9D8B030D-6E8A-4147-A177-3AD203B41FA5}">
                      <a16:colId xmlns:a16="http://schemas.microsoft.com/office/drawing/2014/main" xmlns="" val="20000"/>
                    </a:ext>
                  </a:extLst>
                </a:gridCol>
              </a:tblGrid>
              <a:tr h="388620">
                <a:tc>
                  <a:txBody>
                    <a:bodyPr/>
                    <a:lstStyle/>
                    <a:p>
                      <a:pPr algn="just"/>
                      <a:r>
                        <a:rPr lang="ru-RU" sz="1600" b="1" dirty="0" smtClean="0">
                          <a:solidFill>
                            <a:srgbClr val="16786E"/>
                          </a:solidFill>
                          <a:latin typeface="Arial" pitchFamily="34" charset="0"/>
                          <a:cs typeface="Arial" pitchFamily="34" charset="0"/>
                        </a:rPr>
                        <a:t>Развитие муниципальной системы поддержки некоммерческих организаций и общественных объединений граждан</a:t>
                      </a:r>
                    </a:p>
                    <a:p>
                      <a:pPr marL="285750" indent="-285750" algn="just">
                        <a:spcBef>
                          <a:spcPts val="300"/>
                        </a:spcBef>
                        <a:buFont typeface="Wingdings" pitchFamily="2" charset="2"/>
                        <a:buChar char="ü"/>
                      </a:pPr>
                      <a:r>
                        <a:rPr lang="ru-RU" sz="1100" b="1" dirty="0" smtClean="0">
                          <a:solidFill>
                            <a:srgbClr val="16738C"/>
                          </a:solidFill>
                          <a:latin typeface="Arial" pitchFamily="34" charset="0"/>
                          <a:cs typeface="Arial" pitchFamily="34" charset="0"/>
                        </a:rPr>
                        <a:t>Гранты на организацию деятельности социально ориентированных НКО</a:t>
                      </a:r>
                    </a:p>
                    <a:p>
                      <a:pPr marL="285750" indent="-285750" algn="just">
                        <a:spcBef>
                          <a:spcPts val="300"/>
                        </a:spcBef>
                        <a:buFont typeface="Wingdings" pitchFamily="2" charset="2"/>
                        <a:buChar char="ü"/>
                      </a:pPr>
                      <a:r>
                        <a:rPr lang="ru-RU" sz="1100" b="1" dirty="0" smtClean="0">
                          <a:solidFill>
                            <a:srgbClr val="16738C"/>
                          </a:solidFill>
                          <a:latin typeface="Arial" pitchFamily="34" charset="0"/>
                          <a:cs typeface="Arial" pitchFamily="34" charset="0"/>
                        </a:rPr>
                        <a:t>Гранты на реализацию социально значимых проектов социально ориентированных НКО</a:t>
                      </a:r>
                    </a:p>
                  </a:txBody>
                  <a:tcPr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278130">
                <a:tc>
                  <a:txBody>
                    <a:bodyPr/>
                    <a:lstStyle/>
                    <a:p>
                      <a:pPr algn="r"/>
                      <a:r>
                        <a:rPr lang="en-US" sz="1300" b="1" u="none" dirty="0" smtClean="0">
                          <a:solidFill>
                            <a:srgbClr val="055A5A"/>
                          </a:solidFill>
                          <a:latin typeface="Arial" pitchFamily="34" charset="0"/>
                          <a:cs typeface="Arial" pitchFamily="34" charset="0"/>
                        </a:rPr>
                        <a:t>0,8 </a:t>
                      </a:r>
                      <a:r>
                        <a:rPr lang="ru-RU" sz="1400" b="1" dirty="0" smtClean="0">
                          <a:solidFill>
                            <a:srgbClr val="055A5A"/>
                          </a:solidFill>
                          <a:latin typeface="Arial" pitchFamily="34" charset="0"/>
                          <a:cs typeface="Arial" pitchFamily="34" charset="0"/>
                        </a:rPr>
                        <a:t>млн ₽</a:t>
                      </a:r>
                      <a:endParaRPr lang="ru-RU" sz="1300" b="1" u="none" dirty="0" smtClean="0">
                        <a:solidFill>
                          <a:srgbClr val="055A5A"/>
                        </a:solidFill>
                        <a:latin typeface="Arial" pitchFamily="34" charset="0"/>
                        <a:cs typeface="Arial" pitchFamily="34" charset="0"/>
                      </a:endParaRPr>
                    </a:p>
                  </a:txBody>
                  <a:tcPr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88620">
                <a:tc>
                  <a:txBody>
                    <a:bodyPr/>
                    <a:lstStyle/>
                    <a:p>
                      <a:pPr algn="l"/>
                      <a:r>
                        <a:rPr lang="ru-RU" sz="1600" b="1" dirty="0" smtClean="0">
                          <a:solidFill>
                            <a:srgbClr val="16786E"/>
                          </a:solidFill>
                          <a:latin typeface="Arial" pitchFamily="34" charset="0"/>
                          <a:cs typeface="Arial" pitchFamily="34" charset="0"/>
                        </a:rPr>
                        <a:t>Совершенствование системы территориального общественного самоуправления</a:t>
                      </a:r>
                    </a:p>
                    <a:p>
                      <a:pPr marL="285750" indent="-285750" algn="l">
                        <a:spcBef>
                          <a:spcPts val="300"/>
                        </a:spcBef>
                        <a:buFont typeface="Wingdings" pitchFamily="2" charset="2"/>
                        <a:buChar char="ü"/>
                      </a:pPr>
                      <a:r>
                        <a:rPr lang="ru-RU" sz="1100" b="1" dirty="0" smtClean="0">
                          <a:solidFill>
                            <a:srgbClr val="16738C"/>
                          </a:solidFill>
                          <a:latin typeface="Arial" pitchFamily="34" charset="0"/>
                          <a:cs typeface="Arial" pitchFamily="34" charset="0"/>
                        </a:rPr>
                        <a:t>Финансовая поддержка ТОС</a:t>
                      </a:r>
                    </a:p>
                    <a:p>
                      <a:pPr marL="285750" indent="-285750" algn="l">
                        <a:spcBef>
                          <a:spcPts val="300"/>
                        </a:spcBef>
                        <a:buFont typeface="Wingdings" pitchFamily="2" charset="2"/>
                        <a:buChar char="ü"/>
                      </a:pPr>
                      <a:r>
                        <a:rPr lang="ru-RU" sz="1100" b="1" dirty="0" smtClean="0">
                          <a:solidFill>
                            <a:srgbClr val="16738C"/>
                          </a:solidFill>
                          <a:latin typeface="Arial" pitchFamily="34" charset="0"/>
                          <a:cs typeface="Arial" pitchFamily="34" charset="0"/>
                        </a:rPr>
                        <a:t>Гранты на организацию деятельности ТОС</a:t>
                      </a:r>
                    </a:p>
                    <a:p>
                      <a:pPr marL="285750" indent="-285750" algn="l">
                        <a:spcBef>
                          <a:spcPts val="300"/>
                        </a:spcBef>
                        <a:buFont typeface="Wingdings" pitchFamily="2" charset="2"/>
                        <a:buChar char="ü"/>
                      </a:pPr>
                      <a:r>
                        <a:rPr lang="ru-RU" sz="1100" b="1" dirty="0" smtClean="0">
                          <a:solidFill>
                            <a:srgbClr val="16738C"/>
                          </a:solidFill>
                          <a:latin typeface="Arial" pitchFamily="34" charset="0"/>
                          <a:cs typeface="Arial" pitchFamily="34" charset="0"/>
                        </a:rPr>
                        <a:t>Гранты на реализацию социально значимых проектов ТОС</a:t>
                      </a:r>
                    </a:p>
                  </a:txBody>
                  <a:tcPr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27813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1" u="none" dirty="0" smtClean="0">
                          <a:solidFill>
                            <a:srgbClr val="055A5A"/>
                          </a:solidFill>
                          <a:latin typeface="Arial" pitchFamily="34" charset="0"/>
                          <a:cs typeface="Arial" pitchFamily="34" charset="0"/>
                        </a:rPr>
                        <a:t>1,7 </a:t>
                      </a:r>
                      <a:r>
                        <a:rPr lang="ru-RU" sz="1200" b="1" dirty="0" smtClean="0">
                          <a:solidFill>
                            <a:srgbClr val="055A5A"/>
                          </a:solidFill>
                          <a:latin typeface="Arial" pitchFamily="34" charset="0"/>
                          <a:cs typeface="Arial" pitchFamily="34" charset="0"/>
                        </a:rPr>
                        <a:t>млн ₽</a:t>
                      </a:r>
                      <a:endParaRPr lang="ru-RU" sz="1200" b="1" u="none" dirty="0" smtClean="0">
                        <a:solidFill>
                          <a:srgbClr val="055A5A"/>
                        </a:solidFill>
                        <a:latin typeface="Arial" pitchFamily="34" charset="0"/>
                        <a:cs typeface="Arial" pitchFamily="34" charset="0"/>
                      </a:endParaRPr>
                    </a:p>
                  </a:txBody>
                  <a:tcPr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bl>
          </a:graphicData>
        </a:graphic>
      </p:graphicFrame>
      <p:sp>
        <p:nvSpPr>
          <p:cNvPr id="5" name="Номер слайда 4"/>
          <p:cNvSpPr>
            <a:spLocks noGrp="1"/>
          </p:cNvSpPr>
          <p:nvPr>
            <p:ph type="sldNum" sz="quarter" idx="12"/>
          </p:nvPr>
        </p:nvSpPr>
        <p:spPr>
          <a:xfrm>
            <a:off x="7010400" y="4869656"/>
            <a:ext cx="2133600" cy="273844"/>
          </a:xfrm>
        </p:spPr>
        <p:txBody>
          <a:bodyPr/>
          <a:lstStyle/>
          <a:p>
            <a:fld id="{B19B0651-EE4F-4900-A07F-96A6BFA9D0F0}" type="slidenum">
              <a:rPr lang="ru-RU" smtClean="0"/>
              <a:t>26</a:t>
            </a:fld>
            <a:endParaRPr lang="ru-RU" dirty="0"/>
          </a:p>
        </p:txBody>
      </p:sp>
      <p:sp>
        <p:nvSpPr>
          <p:cNvPr id="2" name="Прямоугольник 1"/>
          <p:cNvSpPr/>
          <p:nvPr/>
        </p:nvSpPr>
        <p:spPr>
          <a:xfrm>
            <a:off x="179512" y="4652871"/>
            <a:ext cx="6264697" cy="338554"/>
          </a:xfrm>
          <a:prstGeom prst="rect">
            <a:avLst/>
          </a:prstGeom>
        </p:spPr>
        <p:txBody>
          <a:bodyPr wrap="square">
            <a:spAutoFit/>
          </a:bodyPr>
          <a:lstStyle/>
          <a:p>
            <a:r>
              <a:rPr lang="ru-RU" sz="1600" b="1" dirty="0">
                <a:solidFill>
                  <a:srgbClr val="055A5A"/>
                </a:solidFill>
                <a:latin typeface="Arial" pitchFamily="34" charset="0"/>
                <a:cs typeface="Arial" pitchFamily="34" charset="0"/>
              </a:rPr>
              <a:t>"Лучшее </a:t>
            </a:r>
            <a:r>
              <a:rPr lang="ru-RU" sz="1600" b="1" dirty="0" smtClean="0">
                <a:solidFill>
                  <a:srgbClr val="055A5A"/>
                </a:solidFill>
                <a:latin typeface="Arial" pitchFamily="34" charset="0"/>
                <a:cs typeface="Arial" pitchFamily="34" charset="0"/>
              </a:rPr>
              <a:t>ТОС города Нарьян-Мара"                        65 тыс. ₽</a:t>
            </a:r>
            <a:endParaRPr lang="ru-RU" sz="1600" b="1" dirty="0">
              <a:solidFill>
                <a:srgbClr val="055A5A"/>
              </a:solidFill>
              <a:latin typeface="Arial" pitchFamily="34" charset="0"/>
              <a:cs typeface="Arial" pitchFamily="34" charset="0"/>
            </a:endParaRPr>
          </a:p>
        </p:txBody>
      </p:sp>
      <p:pic>
        <p:nvPicPr>
          <p:cNvPr id="2050" name="Picture 2" descr="https://www.adm-nmar.ru/upload/resize_cache/iblock/968/jpzhd0zji9ysravly4n4pbfvork34w22/773_430_27ed3219fa91e5b4a52e36970a1e57aba/dvR2F0uuom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8387" y="194831"/>
            <a:ext cx="2590117" cy="14408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adm-nmar.ru/upload/resize_cache/iblock/a55/m3tkmbl1mmcy75psiaw4z3jfq163le4e/773_430_27ed3219fa91e5b4a52e36970a1e57aba/w9blC38UaA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8387" y="1779044"/>
            <a:ext cx="2590050" cy="144077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adm-nmar.ru/upload/resize_cache/iblock/aad/dncudfzvn93f4l8rqawawuujmktz85zp/773_430_27ed3219fa91e5b4a52e36970a1e57aba/ZE3Euy3K04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8387" y="3363838"/>
            <a:ext cx="2588938" cy="1440160"/>
          </a:xfrm>
          <a:prstGeom prst="rect">
            <a:avLst/>
          </a:prstGeom>
          <a:noFill/>
          <a:extLst>
            <a:ext uri="{909E8E84-426E-40DD-AFC4-6F175D3DCCD1}">
              <a14:hiddenFill xmlns:a14="http://schemas.microsoft.com/office/drawing/2010/main">
                <a:solidFill>
                  <a:srgbClr val="FFFFFF"/>
                </a:solidFill>
              </a14:hiddenFill>
            </a:ext>
          </a:extLst>
        </p:spPr>
      </p:pic>
      <p:sp>
        <p:nvSpPr>
          <p:cNvPr id="11" name="Выноска со стрелкой вниз 10"/>
          <p:cNvSpPr/>
          <p:nvPr/>
        </p:nvSpPr>
        <p:spPr>
          <a:xfrm>
            <a:off x="1907704" y="555526"/>
            <a:ext cx="2088232" cy="792088"/>
          </a:xfrm>
          <a:prstGeom prst="downArrowCallout">
            <a:avLst/>
          </a:prstGeom>
          <a:solidFill>
            <a:srgbClr val="16737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600" u="sng" dirty="0" smtClean="0">
                <a:solidFill>
                  <a:schemeClr val="bg1"/>
                </a:solidFill>
                <a:latin typeface="Arial" pitchFamily="34" charset="0"/>
                <a:cs typeface="Arial" pitchFamily="34" charset="0"/>
              </a:rPr>
              <a:t>Исполнено в 2023</a:t>
            </a:r>
          </a:p>
          <a:p>
            <a:pPr algn="ctr"/>
            <a:r>
              <a:rPr lang="ru-RU" sz="1600" b="1" dirty="0" smtClean="0">
                <a:solidFill>
                  <a:schemeClr val="bg1"/>
                </a:solidFill>
                <a:latin typeface="Arial" pitchFamily="34" charset="0"/>
                <a:cs typeface="Arial" pitchFamily="34" charset="0"/>
              </a:rPr>
              <a:t>2,5 млн </a:t>
            </a:r>
            <a:r>
              <a:rPr lang="ru-RU" sz="1600" b="1" dirty="0">
                <a:solidFill>
                  <a:schemeClr val="bg1"/>
                </a:solidFill>
                <a:latin typeface="Arial" pitchFamily="34" charset="0"/>
                <a:cs typeface="Arial" pitchFamily="34" charset="0"/>
              </a:rPr>
              <a:t>₽</a:t>
            </a:r>
            <a:endParaRPr lang="ru-RU" sz="1600" dirty="0">
              <a:solidFill>
                <a:schemeClr val="bg1"/>
              </a:solidFill>
              <a:latin typeface="Arial" pitchFamily="34" charset="0"/>
              <a:cs typeface="Arial" pitchFamily="34" charset="0"/>
            </a:endParaRPr>
          </a:p>
        </p:txBody>
      </p:sp>
      <p:sp>
        <p:nvSpPr>
          <p:cNvPr id="12" name="Скругленный прямоугольник 11"/>
          <p:cNvSpPr/>
          <p:nvPr/>
        </p:nvSpPr>
        <p:spPr>
          <a:xfrm>
            <a:off x="105019" y="555526"/>
            <a:ext cx="1606993" cy="648072"/>
          </a:xfrm>
          <a:prstGeom prst="roundRect">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u="sng" dirty="0">
                <a:solidFill>
                  <a:schemeClr val="bg1"/>
                </a:solidFill>
                <a:latin typeface="Arial" pitchFamily="34" charset="0"/>
                <a:cs typeface="Arial" pitchFamily="34" charset="0"/>
              </a:rPr>
              <a:t>План на </a:t>
            </a:r>
            <a:r>
              <a:rPr lang="ru-RU" sz="1600" u="sng" dirty="0" smtClean="0">
                <a:solidFill>
                  <a:schemeClr val="bg1"/>
                </a:solidFill>
                <a:latin typeface="Arial" pitchFamily="34" charset="0"/>
                <a:cs typeface="Arial" pitchFamily="34" charset="0"/>
              </a:rPr>
              <a:t>2023</a:t>
            </a:r>
            <a:endParaRPr lang="ru-RU" sz="1600" u="sng" dirty="0">
              <a:solidFill>
                <a:schemeClr val="bg1"/>
              </a:solidFill>
              <a:latin typeface="Arial" pitchFamily="34" charset="0"/>
              <a:cs typeface="Arial" pitchFamily="34" charset="0"/>
            </a:endParaRPr>
          </a:p>
          <a:p>
            <a:pPr algn="ctr"/>
            <a:r>
              <a:rPr lang="ru-RU" sz="1600" b="1" dirty="0" smtClean="0">
                <a:solidFill>
                  <a:schemeClr val="bg1"/>
                </a:solidFill>
                <a:latin typeface="Arial" pitchFamily="34" charset="0"/>
                <a:cs typeface="Arial" pitchFamily="34" charset="0"/>
              </a:rPr>
              <a:t>2,5 млн ₽</a:t>
            </a:r>
            <a:endParaRPr lang="ru-RU" sz="1600" dirty="0">
              <a:solidFill>
                <a:schemeClr val="bg1"/>
              </a:solidFill>
              <a:latin typeface="Arial" pitchFamily="34" charset="0"/>
              <a:cs typeface="Arial" pitchFamily="34" charset="0"/>
            </a:endParaRPr>
          </a:p>
        </p:txBody>
      </p:sp>
      <p:sp>
        <p:nvSpPr>
          <p:cNvPr id="14" name="Скругленный прямоугольник 13"/>
          <p:cNvSpPr/>
          <p:nvPr/>
        </p:nvSpPr>
        <p:spPr>
          <a:xfrm>
            <a:off x="4144553" y="555526"/>
            <a:ext cx="1656184" cy="648072"/>
          </a:xfrm>
          <a:prstGeom prst="roundRect">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u="sng" dirty="0" smtClean="0">
                <a:solidFill>
                  <a:schemeClr val="bg1"/>
                </a:solidFill>
                <a:latin typeface="Arial" pitchFamily="34" charset="0"/>
                <a:cs typeface="Arial" pitchFamily="34" charset="0"/>
              </a:rPr>
              <a:t>% исполнения</a:t>
            </a:r>
            <a:endParaRPr lang="ru-RU" sz="1600" u="sng" dirty="0">
              <a:solidFill>
                <a:schemeClr val="bg1"/>
              </a:solidFill>
              <a:latin typeface="Arial" pitchFamily="34" charset="0"/>
              <a:cs typeface="Arial" pitchFamily="34" charset="0"/>
            </a:endParaRPr>
          </a:p>
          <a:p>
            <a:pPr algn="ctr" fontAlgn="ctr"/>
            <a:r>
              <a:rPr lang="ru-RU" sz="1600" b="1" dirty="0" smtClean="0">
                <a:solidFill>
                  <a:schemeClr val="bg1"/>
                </a:solidFill>
                <a:latin typeface="Arial" pitchFamily="34" charset="0"/>
                <a:cs typeface="Arial" pitchFamily="34" charset="0"/>
              </a:rPr>
              <a:t>100 %</a:t>
            </a:r>
            <a:endParaRPr lang="ru-RU" sz="16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6647822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025403" y="16662"/>
            <a:ext cx="6227117" cy="369332"/>
          </a:xfrm>
          <a:prstGeom prst="rect">
            <a:avLst/>
          </a:prstGeom>
        </p:spPr>
        <p:txBody>
          <a:bodyPr wrap="square">
            <a:spAutoFit/>
          </a:bodyPr>
          <a:lstStyle/>
          <a:p>
            <a:pPr marL="285750" indent="-285750">
              <a:buFont typeface="Wingdings" pitchFamily="2" charset="2"/>
              <a:buChar char="v"/>
            </a:pPr>
            <a:r>
              <a:rPr lang="ru-RU" b="1" cap="all" dirty="0">
                <a:solidFill>
                  <a:srgbClr val="167373"/>
                </a:solidFill>
                <a:latin typeface="Arial" pitchFamily="34" charset="0"/>
                <a:cs typeface="Arial" pitchFamily="34" charset="0"/>
              </a:rPr>
              <a:t>Поддержка отдельных категорий граждан</a:t>
            </a:r>
          </a:p>
        </p:txBody>
      </p:sp>
      <p:sp>
        <p:nvSpPr>
          <p:cNvPr id="8" name="Номер слайда 7"/>
          <p:cNvSpPr>
            <a:spLocks noGrp="1"/>
          </p:cNvSpPr>
          <p:nvPr>
            <p:ph type="sldNum" sz="quarter" idx="12"/>
          </p:nvPr>
        </p:nvSpPr>
        <p:spPr>
          <a:xfrm>
            <a:off x="7010400" y="4853754"/>
            <a:ext cx="2133600" cy="273844"/>
          </a:xfrm>
        </p:spPr>
        <p:txBody>
          <a:bodyPr/>
          <a:lstStyle/>
          <a:p>
            <a:fld id="{B19B0651-EE4F-4900-A07F-96A6BFA9D0F0}" type="slidenum">
              <a:rPr lang="ru-RU" smtClean="0"/>
              <a:t>27</a:t>
            </a:fld>
            <a:endParaRPr lang="ru-RU" dirty="0"/>
          </a:p>
        </p:txBody>
      </p:sp>
      <p:sp>
        <p:nvSpPr>
          <p:cNvPr id="2" name="TextBox 1"/>
          <p:cNvSpPr txBox="1"/>
          <p:nvPr/>
        </p:nvSpPr>
        <p:spPr>
          <a:xfrm>
            <a:off x="3156876" y="1635646"/>
            <a:ext cx="6023636" cy="2808461"/>
          </a:xfrm>
          <a:prstGeom prst="rect">
            <a:avLst/>
          </a:prstGeom>
          <a:noFill/>
        </p:spPr>
        <p:txBody>
          <a:bodyPr wrap="square" rtlCol="0">
            <a:spAutoFit/>
          </a:bodyPr>
          <a:lstStyle/>
          <a:p>
            <a:pPr marL="285750" indent="-285750">
              <a:spcBef>
                <a:spcPts val="300"/>
              </a:spcBef>
              <a:buFont typeface="Wingdings" pitchFamily="2" charset="2"/>
              <a:buChar char="ü"/>
            </a:pPr>
            <a:r>
              <a:rPr lang="ru-RU" sz="1400" b="1" dirty="0" smtClean="0">
                <a:solidFill>
                  <a:srgbClr val="16738C"/>
                </a:solidFill>
                <a:latin typeface="Arial" pitchFamily="34" charset="0"/>
                <a:cs typeface="Arial" pitchFamily="34" charset="0"/>
              </a:rPr>
              <a:t>Подписка </a:t>
            </a:r>
            <a:r>
              <a:rPr lang="ru-RU" sz="1400" b="1" dirty="0">
                <a:solidFill>
                  <a:srgbClr val="16738C"/>
                </a:solidFill>
                <a:latin typeface="Arial" pitchFamily="34" charset="0"/>
                <a:cs typeface="Arial" pitchFamily="34" charset="0"/>
              </a:rPr>
              <a:t>на </a:t>
            </a:r>
            <a:r>
              <a:rPr lang="ru-RU" sz="1400" b="1" dirty="0" smtClean="0">
                <a:solidFill>
                  <a:srgbClr val="16738C"/>
                </a:solidFill>
                <a:latin typeface="Arial" pitchFamily="34" charset="0"/>
                <a:cs typeface="Arial" pitchFamily="34" charset="0"/>
              </a:rPr>
              <a:t>газету "</a:t>
            </a:r>
            <a:r>
              <a:rPr lang="ru-RU" sz="1400" b="1" dirty="0" err="1" smtClean="0">
                <a:solidFill>
                  <a:srgbClr val="16738C"/>
                </a:solidFill>
                <a:latin typeface="Arial" pitchFamily="34" charset="0"/>
                <a:cs typeface="Arial" pitchFamily="34" charset="0"/>
              </a:rPr>
              <a:t>Няръяна-Вындер</a:t>
            </a:r>
            <a:r>
              <a:rPr lang="ru-RU" sz="1400" b="1" dirty="0" smtClean="0">
                <a:solidFill>
                  <a:srgbClr val="16738C"/>
                </a:solidFill>
                <a:latin typeface="Arial" pitchFamily="34" charset="0"/>
                <a:cs typeface="Arial" pitchFamily="34" charset="0"/>
              </a:rPr>
              <a:t>"</a:t>
            </a:r>
          </a:p>
          <a:p>
            <a:pPr marL="285750" indent="-285750">
              <a:spcBef>
                <a:spcPts val="300"/>
              </a:spcBef>
              <a:buFont typeface="Wingdings" pitchFamily="2" charset="2"/>
              <a:buChar char="ü"/>
            </a:pPr>
            <a:r>
              <a:rPr lang="ru-RU" sz="1400" b="1" dirty="0" smtClean="0">
                <a:solidFill>
                  <a:srgbClr val="16738C"/>
                </a:solidFill>
                <a:latin typeface="Arial" pitchFamily="34" charset="0"/>
                <a:cs typeface="Arial" pitchFamily="34" charset="0"/>
              </a:rPr>
              <a:t>Един. </a:t>
            </a:r>
            <a:r>
              <a:rPr lang="ru-RU" sz="1400" b="1" dirty="0">
                <a:solidFill>
                  <a:srgbClr val="16738C"/>
                </a:solidFill>
                <a:latin typeface="Arial" pitchFamily="34" charset="0"/>
                <a:cs typeface="Arial" pitchFamily="34" charset="0"/>
              </a:rPr>
              <a:t>денежная выплата отдельным категориям граждан, принимавших участие в </a:t>
            </a:r>
            <a:r>
              <a:rPr lang="ru-RU" sz="1400" b="1" dirty="0" smtClean="0">
                <a:solidFill>
                  <a:srgbClr val="16738C"/>
                </a:solidFill>
                <a:latin typeface="Arial" pitchFamily="34" charset="0"/>
                <a:cs typeface="Arial" pitchFamily="34" charset="0"/>
              </a:rPr>
              <a:t>СВО</a:t>
            </a:r>
          </a:p>
          <a:p>
            <a:pPr marL="285750" indent="-285750">
              <a:spcBef>
                <a:spcPts val="300"/>
              </a:spcBef>
              <a:buFont typeface="Wingdings" pitchFamily="2" charset="2"/>
              <a:buChar char="ü"/>
            </a:pPr>
            <a:r>
              <a:rPr lang="ru-RU" sz="1400" b="1" dirty="0" smtClean="0">
                <a:solidFill>
                  <a:srgbClr val="16738C"/>
                </a:solidFill>
                <a:latin typeface="Arial" pitchFamily="34" charset="0"/>
                <a:cs typeface="Arial" pitchFamily="34" charset="0"/>
              </a:rPr>
              <a:t>Доп. </a:t>
            </a:r>
            <a:r>
              <a:rPr lang="ru-RU" sz="1400" b="1" dirty="0">
                <a:solidFill>
                  <a:srgbClr val="16738C"/>
                </a:solidFill>
                <a:latin typeface="Arial" pitchFamily="34" charset="0"/>
                <a:cs typeface="Arial" pitchFamily="34" charset="0"/>
              </a:rPr>
              <a:t>меры </a:t>
            </a:r>
            <a:r>
              <a:rPr lang="ru-RU" sz="1400" b="1" dirty="0" smtClean="0">
                <a:solidFill>
                  <a:srgbClr val="16738C"/>
                </a:solidFill>
                <a:latin typeface="Arial" pitchFamily="34" charset="0"/>
                <a:cs typeface="Arial" pitchFamily="34" charset="0"/>
              </a:rPr>
              <a:t>соц. </a:t>
            </a:r>
            <a:r>
              <a:rPr lang="ru-RU" sz="1400" b="1" dirty="0">
                <a:solidFill>
                  <a:srgbClr val="16738C"/>
                </a:solidFill>
                <a:latin typeface="Arial" pitchFamily="34" charset="0"/>
                <a:cs typeface="Arial" pitchFamily="34" charset="0"/>
              </a:rPr>
              <a:t>поддержки в связи с проведением </a:t>
            </a:r>
            <a:r>
              <a:rPr lang="ru-RU" sz="1400" b="1" dirty="0" smtClean="0">
                <a:solidFill>
                  <a:srgbClr val="16738C"/>
                </a:solidFill>
                <a:latin typeface="Arial" pitchFamily="34" charset="0"/>
                <a:cs typeface="Arial" pitchFamily="34" charset="0"/>
              </a:rPr>
              <a:t>СВО</a:t>
            </a:r>
          </a:p>
          <a:p>
            <a:pPr marL="285750" indent="-285750">
              <a:spcBef>
                <a:spcPts val="300"/>
              </a:spcBef>
              <a:buFont typeface="Wingdings" pitchFamily="2" charset="2"/>
              <a:buChar char="ü"/>
            </a:pPr>
            <a:r>
              <a:rPr lang="ru-RU" sz="1400" b="1" dirty="0" smtClean="0">
                <a:solidFill>
                  <a:srgbClr val="16738C"/>
                </a:solidFill>
                <a:latin typeface="Arial" pitchFamily="34" charset="0"/>
                <a:cs typeface="Arial" pitchFamily="34" charset="0"/>
              </a:rPr>
              <a:t>Единовременная выплата лицам, уволенным в запас </a:t>
            </a:r>
          </a:p>
          <a:p>
            <a:pPr>
              <a:spcBef>
                <a:spcPts val="300"/>
              </a:spcBef>
            </a:pPr>
            <a:r>
              <a:rPr lang="ru-RU" sz="1400" b="1" dirty="0" smtClean="0">
                <a:solidFill>
                  <a:srgbClr val="16738C"/>
                </a:solidFill>
                <a:latin typeface="Arial" pitchFamily="34" charset="0"/>
                <a:cs typeface="Arial" pitchFamily="34" charset="0"/>
              </a:rPr>
              <a:t>      после прохождения службы в ВС РФ </a:t>
            </a:r>
          </a:p>
          <a:p>
            <a:pPr marL="285750" indent="-285750">
              <a:spcBef>
                <a:spcPts val="300"/>
              </a:spcBef>
              <a:buFont typeface="Wingdings" pitchFamily="2" charset="2"/>
              <a:buChar char="ü"/>
            </a:pPr>
            <a:r>
              <a:rPr lang="ru-RU" sz="1400" b="1" dirty="0" smtClean="0">
                <a:solidFill>
                  <a:srgbClr val="16738C"/>
                </a:solidFill>
                <a:latin typeface="Arial" pitchFamily="34" charset="0"/>
                <a:cs typeface="Arial" pitchFamily="34" charset="0"/>
              </a:rPr>
              <a:t>Почетная </a:t>
            </a:r>
            <a:r>
              <a:rPr lang="ru-RU" sz="1400" b="1" dirty="0">
                <a:solidFill>
                  <a:srgbClr val="16738C"/>
                </a:solidFill>
                <a:latin typeface="Arial" pitchFamily="34" charset="0"/>
                <a:cs typeface="Arial" pitchFamily="34" charset="0"/>
              </a:rPr>
              <a:t>грамота МО "Городской округ "Город Нарьян-Мар" </a:t>
            </a:r>
          </a:p>
          <a:p>
            <a:pPr marL="285750" indent="-285750">
              <a:spcBef>
                <a:spcPts val="300"/>
              </a:spcBef>
              <a:buFont typeface="Wingdings" pitchFamily="2" charset="2"/>
              <a:buChar char="ü"/>
            </a:pPr>
            <a:r>
              <a:rPr lang="ru-RU" sz="1400" b="1" dirty="0" smtClean="0">
                <a:solidFill>
                  <a:srgbClr val="16738C"/>
                </a:solidFill>
                <a:latin typeface="Arial" pitchFamily="34" charset="0"/>
                <a:cs typeface="Arial" pitchFamily="34" charset="0"/>
              </a:rPr>
              <a:t>Звание </a:t>
            </a:r>
            <a:r>
              <a:rPr lang="ru-RU" sz="1400" b="1" dirty="0">
                <a:solidFill>
                  <a:srgbClr val="16738C"/>
                </a:solidFill>
                <a:latin typeface="Arial" pitchFamily="34" charset="0"/>
                <a:cs typeface="Arial" pitchFamily="34" charset="0"/>
              </a:rPr>
              <a:t>"Ветеран города Нарьян-Мар"</a:t>
            </a:r>
          </a:p>
          <a:p>
            <a:pPr marL="285750" indent="-285750">
              <a:spcBef>
                <a:spcPts val="300"/>
              </a:spcBef>
              <a:buFont typeface="Wingdings" pitchFamily="2" charset="2"/>
              <a:buChar char="ü"/>
            </a:pPr>
            <a:r>
              <a:rPr lang="ru-RU" sz="1400" b="1" dirty="0" smtClean="0">
                <a:solidFill>
                  <a:srgbClr val="16738C"/>
                </a:solidFill>
                <a:latin typeface="Arial" pitchFamily="34" charset="0"/>
                <a:cs typeface="Arial" pitchFamily="34" charset="0"/>
              </a:rPr>
              <a:t>Звание </a:t>
            </a:r>
            <a:r>
              <a:rPr lang="ru-RU" sz="1400" b="1" dirty="0">
                <a:solidFill>
                  <a:srgbClr val="16738C"/>
                </a:solidFill>
                <a:latin typeface="Arial" pitchFamily="34" charset="0"/>
                <a:cs typeface="Arial" pitchFamily="34" charset="0"/>
              </a:rPr>
              <a:t>"Почетный гражданин города Нарьян-Мара"</a:t>
            </a:r>
          </a:p>
          <a:p>
            <a:pPr marL="285750" indent="-285750">
              <a:spcBef>
                <a:spcPts val="300"/>
              </a:spcBef>
              <a:buFont typeface="Wingdings" pitchFamily="2" charset="2"/>
              <a:buChar char="ü"/>
            </a:pPr>
            <a:r>
              <a:rPr lang="ru-RU" sz="1400" b="1" dirty="0" smtClean="0">
                <a:solidFill>
                  <a:srgbClr val="16738C"/>
                </a:solidFill>
                <a:latin typeface="Arial" pitchFamily="34" charset="0"/>
                <a:cs typeface="Arial" pitchFamily="34" charset="0"/>
              </a:rPr>
              <a:t>Знак </a:t>
            </a:r>
            <a:r>
              <a:rPr lang="ru-RU" sz="1400" b="1" dirty="0">
                <a:solidFill>
                  <a:srgbClr val="16738C"/>
                </a:solidFill>
                <a:latin typeface="Arial" pitchFamily="34" charset="0"/>
                <a:cs typeface="Arial" pitchFamily="34" charset="0"/>
              </a:rPr>
              <a:t>отличия "За заслуги перед городом </a:t>
            </a:r>
            <a:r>
              <a:rPr lang="ru-RU" sz="1400" b="1" dirty="0" smtClean="0">
                <a:solidFill>
                  <a:srgbClr val="16738C"/>
                </a:solidFill>
                <a:latin typeface="Arial" pitchFamily="34" charset="0"/>
                <a:cs typeface="Arial" pitchFamily="34" charset="0"/>
              </a:rPr>
              <a:t>Нарьян-Маром"</a:t>
            </a:r>
          </a:p>
          <a:p>
            <a:pPr marL="285750" indent="-285750">
              <a:spcBef>
                <a:spcPts val="300"/>
              </a:spcBef>
              <a:buFont typeface="Wingdings" pitchFamily="2" charset="2"/>
              <a:buChar char="ü"/>
            </a:pPr>
            <a:r>
              <a:rPr lang="ru-RU" sz="1400" b="1" dirty="0" smtClean="0">
                <a:solidFill>
                  <a:srgbClr val="16738C"/>
                </a:solidFill>
                <a:latin typeface="Arial" pitchFamily="34" charset="0"/>
                <a:cs typeface="Arial" pitchFamily="34" charset="0"/>
              </a:rPr>
              <a:t>Выплата </a:t>
            </a:r>
            <a:r>
              <a:rPr lang="ru-RU" sz="1400" b="1" dirty="0">
                <a:solidFill>
                  <a:srgbClr val="16738C"/>
                </a:solidFill>
                <a:latin typeface="Arial" pitchFamily="34" charset="0"/>
                <a:cs typeface="Arial" pitchFamily="34" charset="0"/>
              </a:rPr>
              <a:t>пенсий за выслугу </a:t>
            </a:r>
            <a:r>
              <a:rPr lang="ru-RU" sz="1400" b="1" dirty="0" smtClean="0">
                <a:solidFill>
                  <a:srgbClr val="16738C"/>
                </a:solidFill>
                <a:latin typeface="Arial" pitchFamily="34" charset="0"/>
                <a:cs typeface="Arial" pitchFamily="34" charset="0"/>
              </a:rPr>
              <a:t>лет</a:t>
            </a:r>
            <a:endParaRPr lang="ru-RU" sz="1400" b="1" dirty="0">
              <a:solidFill>
                <a:srgbClr val="16738C"/>
              </a:solidFill>
              <a:latin typeface="Arial" pitchFamily="34" charset="0"/>
              <a:cs typeface="Arial" pitchFamily="34" charset="0"/>
            </a:endParaRPr>
          </a:p>
        </p:txBody>
      </p:sp>
      <p:pic>
        <p:nvPicPr>
          <p:cNvPr id="3073"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040" y="84428"/>
            <a:ext cx="2882836" cy="160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492235"/>
            <a:ext cx="2875910" cy="1599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s://www.adm-nmar.ru/upload/resize_cache/iblock/496/7deenw4s392j80kof82aec1vq44znv5d/773_430_27ed3219fa91e5b4a52e36970a1e57aba/ADM_61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884" y="1811852"/>
            <a:ext cx="2875530" cy="1559978"/>
          </a:xfrm>
          <a:prstGeom prst="rect">
            <a:avLst/>
          </a:prstGeom>
          <a:noFill/>
          <a:extLst>
            <a:ext uri="{909E8E84-426E-40DD-AFC4-6F175D3DCCD1}">
              <a14:hiddenFill xmlns:a14="http://schemas.microsoft.com/office/drawing/2010/main">
                <a:solidFill>
                  <a:srgbClr val="FFFFFF"/>
                </a:solidFill>
              </a14:hiddenFill>
            </a:ext>
          </a:extLst>
        </p:spPr>
      </p:pic>
      <p:sp>
        <p:nvSpPr>
          <p:cNvPr id="10" name="Выноска со стрелкой вниз 9"/>
          <p:cNvSpPr/>
          <p:nvPr/>
        </p:nvSpPr>
        <p:spPr>
          <a:xfrm>
            <a:off x="5004047" y="843558"/>
            <a:ext cx="2088232" cy="792088"/>
          </a:xfrm>
          <a:prstGeom prst="downArrowCallout">
            <a:avLst/>
          </a:prstGeom>
          <a:solidFill>
            <a:srgbClr val="16737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600" u="sng" dirty="0" smtClean="0">
                <a:solidFill>
                  <a:schemeClr val="bg1"/>
                </a:solidFill>
                <a:latin typeface="Arial" pitchFamily="34" charset="0"/>
                <a:cs typeface="Arial" pitchFamily="34" charset="0"/>
              </a:rPr>
              <a:t>Исполнено в 2023</a:t>
            </a:r>
          </a:p>
          <a:p>
            <a:pPr algn="ctr"/>
            <a:r>
              <a:rPr lang="ru-RU" sz="1600" b="1" dirty="0" smtClean="0">
                <a:solidFill>
                  <a:schemeClr val="bg1"/>
                </a:solidFill>
                <a:latin typeface="Arial" pitchFamily="34" charset="0"/>
                <a:cs typeface="Arial" pitchFamily="34" charset="0"/>
              </a:rPr>
              <a:t>49,0 млн </a:t>
            </a:r>
            <a:r>
              <a:rPr lang="ru-RU" sz="1600" b="1" dirty="0">
                <a:solidFill>
                  <a:schemeClr val="bg1"/>
                </a:solidFill>
                <a:latin typeface="Arial" pitchFamily="34" charset="0"/>
                <a:cs typeface="Arial" pitchFamily="34" charset="0"/>
              </a:rPr>
              <a:t>₽</a:t>
            </a:r>
            <a:endParaRPr lang="ru-RU" sz="1600" dirty="0">
              <a:solidFill>
                <a:schemeClr val="bg1"/>
              </a:solidFill>
              <a:latin typeface="Arial" pitchFamily="34" charset="0"/>
              <a:cs typeface="Arial" pitchFamily="34" charset="0"/>
            </a:endParaRPr>
          </a:p>
        </p:txBody>
      </p:sp>
      <p:sp>
        <p:nvSpPr>
          <p:cNvPr id="11" name="Скругленный прямоугольник 10"/>
          <p:cNvSpPr/>
          <p:nvPr/>
        </p:nvSpPr>
        <p:spPr>
          <a:xfrm>
            <a:off x="3201362" y="843558"/>
            <a:ext cx="1606993" cy="648072"/>
          </a:xfrm>
          <a:prstGeom prst="roundRect">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u="sng" dirty="0">
                <a:solidFill>
                  <a:schemeClr val="bg1"/>
                </a:solidFill>
                <a:latin typeface="Arial" pitchFamily="34" charset="0"/>
                <a:cs typeface="Arial" pitchFamily="34" charset="0"/>
              </a:rPr>
              <a:t>План на </a:t>
            </a:r>
            <a:r>
              <a:rPr lang="ru-RU" sz="1600" u="sng" dirty="0" smtClean="0">
                <a:solidFill>
                  <a:schemeClr val="bg1"/>
                </a:solidFill>
                <a:latin typeface="Arial" pitchFamily="34" charset="0"/>
                <a:cs typeface="Arial" pitchFamily="34" charset="0"/>
              </a:rPr>
              <a:t>2023</a:t>
            </a:r>
            <a:endParaRPr lang="ru-RU" sz="1600" u="sng" dirty="0">
              <a:solidFill>
                <a:schemeClr val="bg1"/>
              </a:solidFill>
              <a:latin typeface="Arial" pitchFamily="34" charset="0"/>
              <a:cs typeface="Arial" pitchFamily="34" charset="0"/>
            </a:endParaRPr>
          </a:p>
          <a:p>
            <a:pPr algn="ctr"/>
            <a:r>
              <a:rPr lang="ru-RU" sz="1600" b="1" dirty="0" smtClean="0">
                <a:solidFill>
                  <a:schemeClr val="bg1"/>
                </a:solidFill>
                <a:latin typeface="Arial" pitchFamily="34" charset="0"/>
                <a:cs typeface="Arial" pitchFamily="34" charset="0"/>
              </a:rPr>
              <a:t>49,9 млн ₽</a:t>
            </a:r>
            <a:endParaRPr lang="ru-RU" sz="1600" dirty="0">
              <a:solidFill>
                <a:schemeClr val="bg1"/>
              </a:solidFill>
              <a:latin typeface="Arial" pitchFamily="34" charset="0"/>
              <a:cs typeface="Arial" pitchFamily="34" charset="0"/>
            </a:endParaRPr>
          </a:p>
        </p:txBody>
      </p:sp>
      <p:sp>
        <p:nvSpPr>
          <p:cNvPr id="13" name="Скругленный прямоугольник 12"/>
          <p:cNvSpPr/>
          <p:nvPr/>
        </p:nvSpPr>
        <p:spPr>
          <a:xfrm>
            <a:off x="7240896" y="843558"/>
            <a:ext cx="1656184" cy="648072"/>
          </a:xfrm>
          <a:prstGeom prst="roundRect">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u="sng" dirty="0" smtClean="0">
                <a:solidFill>
                  <a:schemeClr val="bg1"/>
                </a:solidFill>
                <a:latin typeface="Arial" pitchFamily="34" charset="0"/>
                <a:cs typeface="Arial" pitchFamily="34" charset="0"/>
              </a:rPr>
              <a:t>% исполнения</a:t>
            </a:r>
            <a:endParaRPr lang="ru-RU" sz="1600" u="sng" dirty="0">
              <a:solidFill>
                <a:schemeClr val="bg1"/>
              </a:solidFill>
              <a:latin typeface="Arial" pitchFamily="34" charset="0"/>
              <a:cs typeface="Arial" pitchFamily="34" charset="0"/>
            </a:endParaRPr>
          </a:p>
          <a:p>
            <a:pPr algn="ctr" fontAlgn="ctr"/>
            <a:r>
              <a:rPr lang="ru-RU" sz="1600" b="1" dirty="0" smtClean="0">
                <a:solidFill>
                  <a:schemeClr val="bg1"/>
                </a:solidFill>
                <a:latin typeface="Arial" pitchFamily="34" charset="0"/>
                <a:cs typeface="Arial" pitchFamily="34" charset="0"/>
              </a:rPr>
              <a:t>98,2 %</a:t>
            </a:r>
            <a:endParaRPr lang="ru-RU" sz="1600" b="1" dirty="0">
              <a:solidFill>
                <a:schemeClr val="bg1"/>
              </a:solidFill>
              <a:latin typeface="Arial" pitchFamily="34" charset="0"/>
              <a:cs typeface="Arial" pitchFamily="34" charset="0"/>
            </a:endParaRPr>
          </a:p>
        </p:txBody>
      </p:sp>
      <p:sp>
        <p:nvSpPr>
          <p:cNvPr id="3" name="Прямоугольник 2"/>
          <p:cNvSpPr/>
          <p:nvPr/>
        </p:nvSpPr>
        <p:spPr>
          <a:xfrm>
            <a:off x="3125850" y="4436104"/>
            <a:ext cx="5740204" cy="461665"/>
          </a:xfrm>
          <a:prstGeom prst="rect">
            <a:avLst/>
          </a:prstGeom>
        </p:spPr>
        <p:txBody>
          <a:bodyPr wrap="square">
            <a:spAutoFit/>
          </a:bodyPr>
          <a:lstStyle/>
          <a:p>
            <a:r>
              <a:rPr lang="ru-RU" sz="1200" dirty="0">
                <a:solidFill>
                  <a:srgbClr val="167373"/>
                </a:solidFill>
              </a:rPr>
              <a:t>Общее количество граждан, получающих </a:t>
            </a:r>
            <a:r>
              <a:rPr lang="ru-RU" sz="1200" dirty="0" smtClean="0">
                <a:solidFill>
                  <a:srgbClr val="167373"/>
                </a:solidFill>
              </a:rPr>
              <a:t>дополнительные </a:t>
            </a:r>
            <a:r>
              <a:rPr lang="ru-RU" sz="1200" dirty="0">
                <a:solidFill>
                  <a:srgbClr val="167373"/>
                </a:solidFill>
              </a:rPr>
              <a:t>меры социальной поддержки на постоянной </a:t>
            </a:r>
            <a:r>
              <a:rPr lang="ru-RU" sz="1200" dirty="0" smtClean="0">
                <a:solidFill>
                  <a:srgbClr val="167373"/>
                </a:solidFill>
              </a:rPr>
              <a:t>основе – </a:t>
            </a:r>
            <a:r>
              <a:rPr lang="ru-RU" sz="1200" b="1" u="sng" dirty="0" smtClean="0">
                <a:solidFill>
                  <a:srgbClr val="16738C"/>
                </a:solidFill>
              </a:rPr>
              <a:t>743 чел.</a:t>
            </a:r>
            <a:endParaRPr lang="ru-RU" sz="1200" b="1" u="sng" dirty="0">
              <a:solidFill>
                <a:srgbClr val="16738C"/>
              </a:solidFill>
            </a:endParaRPr>
          </a:p>
        </p:txBody>
      </p:sp>
    </p:spTree>
    <p:extLst>
      <p:ext uri="{BB962C8B-B14F-4D97-AF65-F5344CB8AC3E}">
        <p14:creationId xmlns:p14="http://schemas.microsoft.com/office/powerpoint/2010/main" val="15118607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7010400" y="4869656"/>
            <a:ext cx="2133600" cy="273844"/>
          </a:xfrm>
        </p:spPr>
        <p:txBody>
          <a:bodyPr/>
          <a:lstStyle/>
          <a:p>
            <a:fld id="{B19B0651-EE4F-4900-A07F-96A6BFA9D0F0}" type="slidenum">
              <a:rPr lang="ru-RU" smtClean="0"/>
              <a:t>28</a:t>
            </a:fld>
            <a:endParaRPr lang="ru-RU" dirty="0"/>
          </a:p>
        </p:txBody>
      </p:sp>
      <p:sp>
        <p:nvSpPr>
          <p:cNvPr id="3" name="Прямоугольник 2"/>
          <p:cNvSpPr/>
          <p:nvPr/>
        </p:nvSpPr>
        <p:spPr>
          <a:xfrm>
            <a:off x="2281" y="43994"/>
            <a:ext cx="5798455" cy="400110"/>
          </a:xfrm>
          <a:prstGeom prst="rect">
            <a:avLst/>
          </a:prstGeom>
        </p:spPr>
        <p:txBody>
          <a:bodyPr wrap="square">
            <a:spAutoFit/>
          </a:bodyPr>
          <a:lstStyle/>
          <a:p>
            <a:pPr marL="342900" indent="-342900">
              <a:buFont typeface="Wingdings" pitchFamily="2" charset="2"/>
              <a:buChar char="v"/>
            </a:pPr>
            <a:r>
              <a:rPr lang="ru-RU" sz="2000" b="1" dirty="0">
                <a:solidFill>
                  <a:srgbClr val="167373"/>
                </a:solidFill>
                <a:latin typeface="Arial" pitchFamily="34" charset="0"/>
                <a:cs typeface="Arial" pitchFamily="34" charset="0"/>
              </a:rPr>
              <a:t>Повышение качества водоснабжения</a:t>
            </a:r>
          </a:p>
        </p:txBody>
      </p:sp>
      <p:sp>
        <p:nvSpPr>
          <p:cNvPr id="7" name="Прямоугольник 6"/>
          <p:cNvSpPr/>
          <p:nvPr/>
        </p:nvSpPr>
        <p:spPr>
          <a:xfrm>
            <a:off x="2281" y="1930062"/>
            <a:ext cx="6441927" cy="2523768"/>
          </a:xfrm>
          <a:prstGeom prst="rect">
            <a:avLst/>
          </a:prstGeom>
        </p:spPr>
        <p:txBody>
          <a:bodyPr wrap="square">
            <a:spAutoFit/>
          </a:bodyPr>
          <a:lstStyle/>
          <a:p>
            <a:pPr indent="-108000">
              <a:spcBef>
                <a:spcPts val="1200"/>
              </a:spcBef>
              <a:buFont typeface="Wingdings" pitchFamily="2" charset="2"/>
              <a:buChar char="ü"/>
              <a:defRPr/>
            </a:pPr>
            <a:r>
              <a:rPr lang="ru-RU" sz="1600" dirty="0" smtClean="0">
                <a:solidFill>
                  <a:srgbClr val="055A5A"/>
                </a:solidFill>
                <a:latin typeface="Arial" pitchFamily="34" charset="0"/>
                <a:cs typeface="Arial" pitchFamily="34" charset="0"/>
              </a:rPr>
              <a:t>  </a:t>
            </a:r>
            <a:r>
              <a:rPr lang="ru-RU" sz="1600" dirty="0" smtClean="0">
                <a:solidFill>
                  <a:srgbClr val="16738C"/>
                </a:solidFill>
                <a:latin typeface="Arial" pitchFamily="34" charset="0"/>
                <a:cs typeface="Arial" pitchFamily="34" charset="0"/>
              </a:rPr>
              <a:t>Реконструкция  </a:t>
            </a:r>
            <a:r>
              <a:rPr lang="ru-RU" sz="1600" dirty="0">
                <a:solidFill>
                  <a:srgbClr val="16738C"/>
                </a:solidFill>
                <a:latin typeface="Arial" pitchFamily="34" charset="0"/>
                <a:cs typeface="Arial" pitchFamily="34" charset="0"/>
              </a:rPr>
              <a:t>водовода в две нитки на участке от ВНС-2 до т. А в районе жилого дома № 1 по ул. 60 лет Октября с устройством ВНС в микрорайоне Малый </a:t>
            </a:r>
            <a:r>
              <a:rPr lang="ru-RU" sz="1600" dirty="0" smtClean="0">
                <a:solidFill>
                  <a:srgbClr val="16738C"/>
                </a:solidFill>
                <a:latin typeface="Arial" pitchFamily="34" charset="0"/>
                <a:cs typeface="Arial" pitchFamily="34" charset="0"/>
              </a:rPr>
              <a:t>Качгорт </a:t>
            </a:r>
            <a:r>
              <a:rPr lang="ru-RU" dirty="0" smtClean="0">
                <a:solidFill>
                  <a:srgbClr val="055A5A"/>
                </a:solidFill>
                <a:latin typeface="Arial" pitchFamily="34" charset="0"/>
                <a:cs typeface="Arial" pitchFamily="34" charset="0"/>
              </a:rPr>
              <a:t>– </a:t>
            </a:r>
            <a:r>
              <a:rPr lang="ru-RU" b="1" u="sng" dirty="0" smtClean="0">
                <a:solidFill>
                  <a:srgbClr val="055A5A"/>
                </a:solidFill>
                <a:latin typeface="Arial" pitchFamily="34" charset="0"/>
                <a:cs typeface="Arial" pitchFamily="34" charset="0"/>
              </a:rPr>
              <a:t>103,5 </a:t>
            </a:r>
            <a:r>
              <a:rPr lang="ru-RU" b="1" u="sng" dirty="0">
                <a:solidFill>
                  <a:srgbClr val="055A5A"/>
                </a:solidFill>
                <a:latin typeface="Arial" pitchFamily="34" charset="0"/>
                <a:cs typeface="Arial" pitchFamily="34" charset="0"/>
              </a:rPr>
              <a:t>млн ₽</a:t>
            </a:r>
            <a:endParaRPr lang="ru-RU" b="1" u="sng" dirty="0" smtClean="0">
              <a:solidFill>
                <a:srgbClr val="055A5A"/>
              </a:solidFill>
              <a:latin typeface="Arial" pitchFamily="34" charset="0"/>
              <a:cs typeface="Arial" pitchFamily="34" charset="0"/>
            </a:endParaRPr>
          </a:p>
          <a:p>
            <a:pPr indent="-108000">
              <a:spcBef>
                <a:spcPts val="1200"/>
              </a:spcBef>
              <a:buFont typeface="Wingdings" pitchFamily="2" charset="2"/>
              <a:buChar char="ü"/>
              <a:defRPr/>
            </a:pPr>
            <a:r>
              <a:rPr lang="ru-RU" dirty="0">
                <a:solidFill>
                  <a:srgbClr val="055A5A"/>
                </a:solidFill>
                <a:latin typeface="Arial" pitchFamily="34" charset="0"/>
                <a:cs typeface="Arial" pitchFamily="34" charset="0"/>
              </a:rPr>
              <a:t>  </a:t>
            </a:r>
            <a:r>
              <a:rPr lang="ru-RU" sz="1600" dirty="0" smtClean="0">
                <a:solidFill>
                  <a:srgbClr val="16738C"/>
                </a:solidFill>
                <a:latin typeface="Arial" pitchFamily="34" charset="0"/>
                <a:cs typeface="Arial" pitchFamily="34" charset="0"/>
              </a:rPr>
              <a:t>Реконструкция </a:t>
            </a:r>
            <a:r>
              <a:rPr lang="ru-RU" sz="1600" dirty="0">
                <a:solidFill>
                  <a:srgbClr val="16738C"/>
                </a:solidFill>
                <a:latin typeface="Arial" pitchFamily="34" charset="0"/>
                <a:cs typeface="Arial" pitchFamily="34" charset="0"/>
              </a:rPr>
              <a:t>наружного водовода в две нитки от ВК-82 перекресток улиц Пионерская и Ленина до ВК-53 район жилого дома № 5 по ул. </a:t>
            </a:r>
            <a:r>
              <a:rPr lang="ru-RU" sz="1600" dirty="0" smtClean="0">
                <a:solidFill>
                  <a:srgbClr val="16738C"/>
                </a:solidFill>
                <a:latin typeface="Arial" pitchFamily="34" charset="0"/>
                <a:cs typeface="Arial" pitchFamily="34" charset="0"/>
              </a:rPr>
              <a:t>Ленина </a:t>
            </a:r>
            <a:r>
              <a:rPr lang="ru-RU" dirty="0" smtClean="0">
                <a:solidFill>
                  <a:srgbClr val="055A5A"/>
                </a:solidFill>
                <a:latin typeface="Arial" pitchFamily="34" charset="0"/>
                <a:cs typeface="Arial" pitchFamily="34" charset="0"/>
              </a:rPr>
              <a:t>– </a:t>
            </a:r>
            <a:r>
              <a:rPr lang="ru-RU" b="1" u="sng" dirty="0" smtClean="0">
                <a:solidFill>
                  <a:srgbClr val="055A5A"/>
                </a:solidFill>
                <a:latin typeface="Arial" pitchFamily="34" charset="0"/>
                <a:cs typeface="Arial" pitchFamily="34" charset="0"/>
              </a:rPr>
              <a:t>34,7 </a:t>
            </a:r>
            <a:r>
              <a:rPr lang="ru-RU" b="1" u="sng" dirty="0">
                <a:solidFill>
                  <a:srgbClr val="055A5A"/>
                </a:solidFill>
                <a:latin typeface="Arial" pitchFamily="34" charset="0"/>
                <a:cs typeface="Arial" pitchFamily="34" charset="0"/>
              </a:rPr>
              <a:t>млн </a:t>
            </a:r>
            <a:r>
              <a:rPr lang="ru-RU" b="1" u="sng" dirty="0" smtClean="0">
                <a:solidFill>
                  <a:srgbClr val="055A5A"/>
                </a:solidFill>
                <a:latin typeface="Arial" pitchFamily="34" charset="0"/>
                <a:cs typeface="Arial" pitchFamily="34" charset="0"/>
              </a:rPr>
              <a:t>₽</a:t>
            </a:r>
          </a:p>
          <a:p>
            <a:pPr indent="-108000">
              <a:spcBef>
                <a:spcPts val="1200"/>
              </a:spcBef>
              <a:buFont typeface="Wingdings" pitchFamily="2" charset="2"/>
              <a:buChar char="ü"/>
              <a:defRPr/>
            </a:pPr>
            <a:r>
              <a:rPr lang="ru-RU" dirty="0">
                <a:solidFill>
                  <a:srgbClr val="055A5A"/>
                </a:solidFill>
                <a:latin typeface="Arial" pitchFamily="34" charset="0"/>
                <a:cs typeface="Arial" pitchFamily="34" charset="0"/>
              </a:rPr>
              <a:t>  </a:t>
            </a:r>
            <a:r>
              <a:rPr lang="ru-RU" sz="1600" dirty="0" smtClean="0">
                <a:solidFill>
                  <a:srgbClr val="16738C"/>
                </a:solidFill>
                <a:latin typeface="Arial" pitchFamily="34" charset="0"/>
                <a:cs typeface="Arial" pitchFamily="34" charset="0"/>
              </a:rPr>
              <a:t>Устройство </a:t>
            </a:r>
            <a:r>
              <a:rPr lang="ru-RU" sz="1600" dirty="0">
                <a:solidFill>
                  <a:srgbClr val="16738C"/>
                </a:solidFill>
                <a:latin typeface="Arial" pitchFamily="34" charset="0"/>
                <a:cs typeface="Arial" pitchFamily="34" charset="0"/>
              </a:rPr>
              <a:t>питьевого колодца в микрорайоне Старый </a:t>
            </a:r>
            <a:r>
              <a:rPr lang="ru-RU" sz="1600" dirty="0" smtClean="0">
                <a:solidFill>
                  <a:srgbClr val="16738C"/>
                </a:solidFill>
                <a:latin typeface="Arial" pitchFamily="34" charset="0"/>
                <a:cs typeface="Arial" pitchFamily="34" charset="0"/>
              </a:rPr>
              <a:t>аэропорт </a:t>
            </a:r>
            <a:r>
              <a:rPr lang="ru-RU" dirty="0">
                <a:solidFill>
                  <a:srgbClr val="055A5A"/>
                </a:solidFill>
                <a:latin typeface="Arial" pitchFamily="34" charset="0"/>
                <a:cs typeface="Arial" pitchFamily="34" charset="0"/>
              </a:rPr>
              <a:t>– </a:t>
            </a:r>
            <a:r>
              <a:rPr lang="ru-RU" b="1" u="sng" dirty="0" smtClean="0">
                <a:solidFill>
                  <a:srgbClr val="055A5A"/>
                </a:solidFill>
                <a:latin typeface="Arial" pitchFamily="34" charset="0"/>
                <a:cs typeface="Arial" pitchFamily="34" charset="0"/>
              </a:rPr>
              <a:t>947,8 тыс. ₽</a:t>
            </a:r>
            <a:endParaRPr lang="ru-RU" b="1" u="sng" dirty="0">
              <a:solidFill>
                <a:srgbClr val="055A5A"/>
              </a:solidFill>
              <a:latin typeface="Arial" pitchFamily="34" charset="0"/>
              <a:cs typeface="Arial"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6650" y="195486"/>
            <a:ext cx="2606873" cy="1450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Выноска со стрелкой вниз 8"/>
          <p:cNvSpPr/>
          <p:nvPr/>
        </p:nvSpPr>
        <p:spPr>
          <a:xfrm>
            <a:off x="1907704" y="843558"/>
            <a:ext cx="2088232" cy="792088"/>
          </a:xfrm>
          <a:prstGeom prst="downArrowCallout">
            <a:avLst/>
          </a:prstGeom>
          <a:solidFill>
            <a:srgbClr val="167373"/>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1600" u="sng" dirty="0" smtClean="0">
                <a:solidFill>
                  <a:schemeClr val="bg1"/>
                </a:solidFill>
                <a:latin typeface="Arial" pitchFamily="34" charset="0"/>
                <a:cs typeface="Arial" pitchFamily="34" charset="0"/>
              </a:rPr>
              <a:t>Исполнено в 2023</a:t>
            </a:r>
          </a:p>
          <a:p>
            <a:pPr algn="ctr"/>
            <a:r>
              <a:rPr lang="ru-RU" sz="1600" b="1" dirty="0" smtClean="0">
                <a:solidFill>
                  <a:schemeClr val="bg1"/>
                </a:solidFill>
                <a:latin typeface="Arial" pitchFamily="34" charset="0"/>
                <a:cs typeface="Arial" pitchFamily="34" charset="0"/>
              </a:rPr>
              <a:t>139,2 млн </a:t>
            </a:r>
            <a:r>
              <a:rPr lang="ru-RU" sz="1600" b="1" dirty="0">
                <a:solidFill>
                  <a:schemeClr val="bg1"/>
                </a:solidFill>
                <a:latin typeface="Arial" pitchFamily="34" charset="0"/>
                <a:cs typeface="Arial" pitchFamily="34" charset="0"/>
              </a:rPr>
              <a:t>₽</a:t>
            </a:r>
            <a:endParaRPr lang="ru-RU" sz="1600" dirty="0">
              <a:solidFill>
                <a:schemeClr val="bg1"/>
              </a:solidFill>
              <a:latin typeface="Arial" pitchFamily="34" charset="0"/>
              <a:cs typeface="Arial" pitchFamily="34" charset="0"/>
            </a:endParaRPr>
          </a:p>
        </p:txBody>
      </p:sp>
      <p:sp>
        <p:nvSpPr>
          <p:cNvPr id="10" name="Скругленный прямоугольник 9"/>
          <p:cNvSpPr/>
          <p:nvPr/>
        </p:nvSpPr>
        <p:spPr>
          <a:xfrm>
            <a:off x="105019" y="843558"/>
            <a:ext cx="1606993" cy="648072"/>
          </a:xfrm>
          <a:prstGeom prst="roundRect">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u="sng" dirty="0">
                <a:solidFill>
                  <a:schemeClr val="bg1"/>
                </a:solidFill>
                <a:latin typeface="Arial" pitchFamily="34" charset="0"/>
                <a:cs typeface="Arial" pitchFamily="34" charset="0"/>
              </a:rPr>
              <a:t>План на </a:t>
            </a:r>
            <a:r>
              <a:rPr lang="ru-RU" sz="1600" u="sng" dirty="0" smtClean="0">
                <a:solidFill>
                  <a:schemeClr val="bg1"/>
                </a:solidFill>
                <a:latin typeface="Arial" pitchFamily="34" charset="0"/>
                <a:cs typeface="Arial" pitchFamily="34" charset="0"/>
              </a:rPr>
              <a:t>2023</a:t>
            </a:r>
            <a:endParaRPr lang="ru-RU" sz="1600" u="sng" dirty="0">
              <a:solidFill>
                <a:schemeClr val="bg1"/>
              </a:solidFill>
              <a:latin typeface="Arial" pitchFamily="34" charset="0"/>
              <a:cs typeface="Arial" pitchFamily="34" charset="0"/>
            </a:endParaRPr>
          </a:p>
          <a:p>
            <a:pPr algn="ctr"/>
            <a:r>
              <a:rPr lang="ru-RU" sz="1600" b="1" dirty="0" smtClean="0">
                <a:solidFill>
                  <a:schemeClr val="bg1"/>
                </a:solidFill>
                <a:latin typeface="Arial" pitchFamily="34" charset="0"/>
                <a:cs typeface="Arial" pitchFamily="34" charset="0"/>
              </a:rPr>
              <a:t>143,0 млн ₽</a:t>
            </a:r>
            <a:endParaRPr lang="ru-RU" sz="1600" dirty="0">
              <a:solidFill>
                <a:schemeClr val="bg1"/>
              </a:solidFill>
              <a:latin typeface="Arial" pitchFamily="34" charset="0"/>
              <a:cs typeface="Arial" pitchFamily="34" charset="0"/>
            </a:endParaRPr>
          </a:p>
        </p:txBody>
      </p:sp>
      <p:sp>
        <p:nvSpPr>
          <p:cNvPr id="11" name="Скругленный прямоугольник 10"/>
          <p:cNvSpPr/>
          <p:nvPr/>
        </p:nvSpPr>
        <p:spPr>
          <a:xfrm>
            <a:off x="4144553" y="843558"/>
            <a:ext cx="1656184" cy="648072"/>
          </a:xfrm>
          <a:prstGeom prst="roundRect">
            <a:avLst/>
          </a:prstGeom>
          <a:solidFill>
            <a:srgbClr val="16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u="sng" dirty="0" smtClean="0">
                <a:solidFill>
                  <a:schemeClr val="bg1"/>
                </a:solidFill>
                <a:latin typeface="Arial" pitchFamily="34" charset="0"/>
                <a:cs typeface="Arial" pitchFamily="34" charset="0"/>
              </a:rPr>
              <a:t>% исполнения</a:t>
            </a:r>
            <a:endParaRPr lang="ru-RU" sz="1600" u="sng" dirty="0">
              <a:solidFill>
                <a:schemeClr val="bg1"/>
              </a:solidFill>
              <a:latin typeface="Arial" pitchFamily="34" charset="0"/>
              <a:cs typeface="Arial" pitchFamily="34" charset="0"/>
            </a:endParaRPr>
          </a:p>
          <a:p>
            <a:pPr algn="ctr" fontAlgn="ctr"/>
            <a:r>
              <a:rPr lang="ru-RU" sz="1600" b="1" dirty="0" smtClean="0">
                <a:solidFill>
                  <a:schemeClr val="bg1"/>
                </a:solidFill>
                <a:latin typeface="Arial" pitchFamily="34" charset="0"/>
                <a:cs typeface="Arial" pitchFamily="34" charset="0"/>
              </a:rPr>
              <a:t>97,3 %</a:t>
            </a:r>
            <a:endParaRPr lang="ru-RU" sz="1600" b="1" dirty="0">
              <a:solidFill>
                <a:schemeClr val="bg1"/>
              </a:solidFill>
              <a:latin typeface="Arial" pitchFamily="34" charset="0"/>
              <a:cs typeface="Arial" pitchFamily="34"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560" t="5825"/>
          <a:stretch/>
        </p:blipFill>
        <p:spPr bwMode="auto">
          <a:xfrm>
            <a:off x="6416650" y="1708688"/>
            <a:ext cx="2606873"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6650" y="3449653"/>
            <a:ext cx="2619846" cy="145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15428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57188" y="-53579"/>
            <a:ext cx="8572500" cy="696516"/>
          </a:xfrm>
          <a:prstGeom prst="rect">
            <a:avLst/>
          </a:prstGeom>
        </p:spPr>
        <p:txBody>
          <a:bodyPr anchor="ctr">
            <a:normAutofit/>
          </a:bodyPr>
          <a:lstStyle/>
          <a:p>
            <a:pPr algn="ctr" fontAlgn="auto">
              <a:spcBef>
                <a:spcPts val="0"/>
              </a:spcBef>
              <a:spcAft>
                <a:spcPts val="0"/>
              </a:spcAft>
              <a:defRPr/>
            </a:pPr>
            <a:endParaRPr lang="ru-RU" sz="2400" b="1" dirty="0">
              <a:solidFill>
                <a:schemeClr val="tx2"/>
              </a:solidFill>
              <a:latin typeface="+mj-lt"/>
              <a:ea typeface="Arial Unicode MS" pitchFamily="34" charset="-128"/>
              <a:cs typeface="Arial Unicode MS" pitchFamily="34" charset="-128"/>
            </a:endParaRPr>
          </a:p>
        </p:txBody>
      </p:sp>
      <p:cxnSp>
        <p:nvCxnSpPr>
          <p:cNvPr id="21" name="Прямая соединительная линия 20"/>
          <p:cNvCxnSpPr/>
          <p:nvPr/>
        </p:nvCxnSpPr>
        <p:spPr>
          <a:xfrm>
            <a:off x="179513" y="627534"/>
            <a:ext cx="8643937" cy="119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Таблица 11"/>
          <p:cNvGraphicFramePr>
            <a:graphicFrameLocks noGrp="1"/>
          </p:cNvGraphicFramePr>
          <p:nvPr>
            <p:extLst>
              <p:ext uri="{D42A27DB-BD31-4B8C-83A1-F6EECF244321}">
                <p14:modId xmlns:p14="http://schemas.microsoft.com/office/powerpoint/2010/main" val="1045271925"/>
              </p:ext>
            </p:extLst>
          </p:nvPr>
        </p:nvGraphicFramePr>
        <p:xfrm>
          <a:off x="107505" y="627534"/>
          <a:ext cx="8928991" cy="4424144"/>
        </p:xfrm>
        <a:graphic>
          <a:graphicData uri="http://schemas.openxmlformats.org/drawingml/2006/table">
            <a:tbl>
              <a:tblPr firstRow="1" bandRow="1">
                <a:tableStyleId>{5C22544A-7EE6-4342-B048-85BDC9FD1C3A}</a:tableStyleId>
              </a:tblPr>
              <a:tblGrid>
                <a:gridCol w="2304255">
                  <a:extLst>
                    <a:ext uri="{9D8B030D-6E8A-4147-A177-3AD203B41FA5}">
                      <a16:colId xmlns="" xmlns:a16="http://schemas.microsoft.com/office/drawing/2014/main" val="20000"/>
                    </a:ext>
                  </a:extLst>
                </a:gridCol>
                <a:gridCol w="864096">
                  <a:extLst>
                    <a:ext uri="{9D8B030D-6E8A-4147-A177-3AD203B41FA5}">
                      <a16:colId xmlns="" xmlns:a16="http://schemas.microsoft.com/office/drawing/2014/main" val="20001"/>
                    </a:ext>
                  </a:extLst>
                </a:gridCol>
                <a:gridCol w="792088">
                  <a:extLst>
                    <a:ext uri="{9D8B030D-6E8A-4147-A177-3AD203B41FA5}">
                      <a16:colId xmlns="" xmlns:a16="http://schemas.microsoft.com/office/drawing/2014/main" val="20002"/>
                    </a:ext>
                  </a:extLst>
                </a:gridCol>
                <a:gridCol w="936104">
                  <a:extLst>
                    <a:ext uri="{9D8B030D-6E8A-4147-A177-3AD203B41FA5}">
                      <a16:colId xmlns="" xmlns:a16="http://schemas.microsoft.com/office/drawing/2014/main" val="20003"/>
                    </a:ext>
                  </a:extLst>
                </a:gridCol>
                <a:gridCol w="4032448"/>
              </a:tblGrid>
              <a:tr h="504056">
                <a:tc>
                  <a:txBody>
                    <a:bodyPr/>
                    <a:lstStyle/>
                    <a:p>
                      <a:pPr algn="ctr"/>
                      <a:r>
                        <a:rPr lang="ru-RU" sz="1200" dirty="0" smtClean="0">
                          <a:solidFill>
                            <a:schemeClr val="bg1"/>
                          </a:solidFill>
                          <a:latin typeface="Arial" pitchFamily="34" charset="0"/>
                          <a:cs typeface="Arial" pitchFamily="34" charset="0"/>
                        </a:rPr>
                        <a:t>Наименование расходов </a:t>
                      </a:r>
                      <a:r>
                        <a:rPr lang="ru-RU" sz="1000" b="1" dirty="0" smtClean="0">
                          <a:solidFill>
                            <a:schemeClr val="bg1"/>
                          </a:solidFill>
                          <a:latin typeface="Arial" pitchFamily="34" charset="0"/>
                          <a:cs typeface="Arial" pitchFamily="34" charset="0"/>
                        </a:rPr>
                        <a:t>млн ₽</a:t>
                      </a:r>
                      <a:endParaRPr lang="ru-RU" sz="1000" dirty="0">
                        <a:solidFill>
                          <a:schemeClr val="bg1"/>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solidFill>
                      <a:srgbClr val="167373"/>
                    </a:solidFill>
                  </a:tcPr>
                </a:tc>
                <a:tc>
                  <a:txBody>
                    <a:bodyPr/>
                    <a:lstStyle/>
                    <a:p>
                      <a:pPr algn="ctr"/>
                      <a:r>
                        <a:rPr lang="ru-RU" sz="1200" dirty="0" smtClean="0">
                          <a:solidFill>
                            <a:schemeClr val="bg1"/>
                          </a:solidFill>
                          <a:latin typeface="Arial" pitchFamily="34" charset="0"/>
                          <a:cs typeface="Arial" pitchFamily="34" charset="0"/>
                        </a:rPr>
                        <a:t>План</a:t>
                      </a:r>
                      <a:endParaRPr lang="ru-RU" sz="1200" dirty="0">
                        <a:solidFill>
                          <a:schemeClr val="bg1"/>
                        </a:solidFill>
                        <a:latin typeface="Arial" pitchFamily="34" charset="0"/>
                        <a:cs typeface="Arial" pitchFamily="34" charset="0"/>
                      </a:endParaRPr>
                    </a:p>
                  </a:txBody>
                  <a:tcPr marT="34290" marB="34290" anchor="ctr" anchorCtr="1">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solidFill>
                      <a:srgbClr val="167373"/>
                    </a:solidFill>
                  </a:tcPr>
                </a:tc>
                <a:tc>
                  <a:txBody>
                    <a:bodyPr/>
                    <a:lstStyle/>
                    <a:p>
                      <a:pPr algn="ctr"/>
                      <a:r>
                        <a:rPr lang="ru-RU" sz="1200" dirty="0" smtClean="0">
                          <a:solidFill>
                            <a:schemeClr val="bg1"/>
                          </a:solidFill>
                          <a:latin typeface="Arial" pitchFamily="34" charset="0"/>
                          <a:cs typeface="Arial" pitchFamily="34" charset="0"/>
                        </a:rPr>
                        <a:t>Факт</a:t>
                      </a:r>
                      <a:endParaRPr lang="ru-RU" sz="1200" dirty="0">
                        <a:solidFill>
                          <a:schemeClr val="bg1"/>
                        </a:solidFill>
                        <a:latin typeface="Arial" pitchFamily="34" charset="0"/>
                        <a:cs typeface="Arial" pitchFamily="34" charset="0"/>
                      </a:endParaRPr>
                    </a:p>
                  </a:txBody>
                  <a:tcPr marT="34290" marB="34290" anchor="ctr" anchorCtr="1">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solidFill>
                      <a:srgbClr val="16737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dirty="0" smtClean="0">
                          <a:ln>
                            <a:noFill/>
                          </a:ln>
                          <a:solidFill>
                            <a:schemeClr val="bg1"/>
                          </a:solidFill>
                          <a:effectLst/>
                          <a:latin typeface="Arial" pitchFamily="34" charset="0"/>
                          <a:cs typeface="Arial" pitchFamily="34" charset="0"/>
                        </a:rPr>
                        <a:t>%испол-нения</a:t>
                      </a:r>
                    </a:p>
                  </a:txBody>
                  <a:tcPr marT="34290" marB="34290" anchor="ctr" anchorCtr="1">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solidFill>
                      <a:srgbClr val="16737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dirty="0" smtClean="0">
                          <a:ln>
                            <a:noFill/>
                          </a:ln>
                          <a:solidFill>
                            <a:schemeClr val="bg1"/>
                          </a:solidFill>
                          <a:effectLst/>
                          <a:latin typeface="Arial" pitchFamily="34" charset="0"/>
                          <a:cs typeface="Arial" pitchFamily="34" charset="0"/>
                        </a:rPr>
                        <a:t>Причины отклонения / комментарии </a:t>
                      </a:r>
                    </a:p>
                  </a:txBody>
                  <a:tcPr marT="34290" marB="34290" anchor="ctr" anchorCtr="1">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solidFill>
                      <a:srgbClr val="167373"/>
                    </a:solidFill>
                  </a:tcPr>
                </a:tc>
                <a:extLst>
                  <a:ext uri="{0D108BD9-81ED-4DB2-BD59-A6C34878D82A}">
                    <a16:rowId xmlns="" xmlns:a16="http://schemas.microsoft.com/office/drawing/2014/main" val="10000"/>
                  </a:ext>
                </a:extLst>
              </a:tr>
              <a:tr h="256450">
                <a:tc>
                  <a:txBody>
                    <a:bodyPr/>
                    <a:lstStyle/>
                    <a:p>
                      <a:pPr algn="l"/>
                      <a:r>
                        <a:rPr lang="ru-RU" sz="1000" b="1" dirty="0" smtClean="0">
                          <a:solidFill>
                            <a:srgbClr val="167878"/>
                          </a:solidFill>
                          <a:latin typeface="Arial" pitchFamily="34" charset="0"/>
                          <a:cs typeface="Arial" pitchFamily="34" charset="0"/>
                        </a:rPr>
                        <a:t>Общегосударственные вопросы</a:t>
                      </a:r>
                      <a:endParaRPr lang="ru-RU" sz="1000" b="1"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000" b="1" dirty="0" smtClean="0">
                          <a:solidFill>
                            <a:srgbClr val="167878"/>
                          </a:solidFill>
                          <a:latin typeface="Arial" pitchFamily="34" charset="0"/>
                          <a:cs typeface="Arial" pitchFamily="34" charset="0"/>
                        </a:rPr>
                        <a:t>259,8</a:t>
                      </a:r>
                      <a:endParaRPr lang="ru-RU" sz="1000" b="1"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000" b="1" baseline="0" dirty="0" smtClean="0">
                          <a:solidFill>
                            <a:srgbClr val="167878"/>
                          </a:solidFill>
                          <a:latin typeface="Arial" pitchFamily="34" charset="0"/>
                          <a:cs typeface="Arial" pitchFamily="34" charset="0"/>
                        </a:rPr>
                        <a:t>266,0</a:t>
                      </a:r>
                      <a:endParaRPr lang="ru-RU" sz="1000" b="1"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1000" b="1" i="0" u="none" strike="noStrike" dirty="0" smtClean="0">
                          <a:solidFill>
                            <a:srgbClr val="167878"/>
                          </a:solidFill>
                          <a:latin typeface="Arial" pitchFamily="34" charset="0"/>
                          <a:cs typeface="Arial" pitchFamily="34" charset="0"/>
                        </a:rPr>
                        <a:t>102,3</a:t>
                      </a:r>
                      <a:endParaRPr lang="ru-RU" sz="1000" b="1"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ru-RU" sz="1000" b="1"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679654">
                <a:tc>
                  <a:txBody>
                    <a:bodyPr/>
                    <a:lstStyle/>
                    <a:p>
                      <a:pPr algn="l"/>
                      <a:r>
                        <a:rPr lang="ru-RU" sz="900" dirty="0" smtClean="0">
                          <a:solidFill>
                            <a:srgbClr val="167878"/>
                          </a:solidFill>
                          <a:latin typeface="Arial" pitchFamily="34" charset="0"/>
                          <a:cs typeface="Arial" pitchFamily="34" charset="0"/>
                        </a:rPr>
                        <a:t>Функционирование высшего должностного лица субъекта Российской Федерации и муниципального образования</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0" dirty="0" smtClean="0">
                          <a:solidFill>
                            <a:srgbClr val="167878"/>
                          </a:solidFill>
                          <a:latin typeface="Arial" pitchFamily="34" charset="0"/>
                          <a:cs typeface="Arial" pitchFamily="34" charset="0"/>
                        </a:rPr>
                        <a:t>5,6</a:t>
                      </a:r>
                      <a:endParaRPr lang="ru-RU" sz="900" b="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0" baseline="0" dirty="0" smtClean="0">
                          <a:solidFill>
                            <a:srgbClr val="167878"/>
                          </a:solidFill>
                          <a:latin typeface="Arial" pitchFamily="34" charset="0"/>
                          <a:cs typeface="Arial" pitchFamily="34" charset="0"/>
                        </a:rPr>
                        <a:t>5,6</a:t>
                      </a: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b="0" i="0" u="none" strike="noStrike" dirty="0" smtClean="0">
                          <a:solidFill>
                            <a:srgbClr val="167878"/>
                          </a:solidFill>
                          <a:latin typeface="Arial" pitchFamily="34" charset="0"/>
                          <a:cs typeface="Arial" pitchFamily="34" charset="0"/>
                        </a:rPr>
                        <a:t>100,0</a:t>
                      </a:r>
                      <a:endParaRPr lang="ru-RU" sz="9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algn="l">
                        <a:lnSpc>
                          <a:spcPct val="100000"/>
                        </a:lnSpc>
                      </a:pPr>
                      <a:endParaRPr lang="ru-RU" sz="800" baseline="0" dirty="0" smtClean="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1512168">
                <a:tc>
                  <a:txBody>
                    <a:bodyPr/>
                    <a:lstStyle/>
                    <a:p>
                      <a:pPr algn="l"/>
                      <a:r>
                        <a:rPr lang="ru-RU" sz="900" dirty="0" smtClean="0">
                          <a:solidFill>
                            <a:srgbClr val="167878"/>
                          </a:solidFill>
                          <a:latin typeface="Arial" pitchFamily="34" charset="0"/>
                          <a:cs typeface="Arial" pitchFamily="34" charset="0"/>
                        </a:rPr>
                        <a:t>Функционирование законодательных (представительных) органов государственной власти и представительных органов муниципальных образований</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0" dirty="0" smtClean="0">
                          <a:solidFill>
                            <a:srgbClr val="167878"/>
                          </a:solidFill>
                          <a:latin typeface="Arial" pitchFamily="34" charset="0"/>
                          <a:cs typeface="Arial" pitchFamily="34" charset="0"/>
                        </a:rPr>
                        <a:t>33,8</a:t>
                      </a: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0" baseline="0" dirty="0" smtClean="0">
                          <a:solidFill>
                            <a:srgbClr val="167878"/>
                          </a:solidFill>
                          <a:latin typeface="Arial" pitchFamily="34" charset="0"/>
                          <a:cs typeface="Arial" pitchFamily="34" charset="0"/>
                        </a:rPr>
                        <a:t>35,5</a:t>
                      </a:r>
                      <a:endParaRPr lang="ru-RU" sz="900" b="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b="0" i="0" u="none" strike="noStrike" dirty="0" smtClean="0">
                          <a:solidFill>
                            <a:srgbClr val="167878"/>
                          </a:solidFill>
                          <a:latin typeface="Arial" pitchFamily="34" charset="0"/>
                          <a:cs typeface="Arial" pitchFamily="34" charset="0"/>
                        </a:rPr>
                        <a:t>105,0</a:t>
                      </a:r>
                      <a:endParaRPr lang="ru-RU" sz="9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2000" algn="just">
                        <a:lnSpc>
                          <a:spcPct val="100000"/>
                        </a:lnSpc>
                      </a:pPr>
                      <a:r>
                        <a:rPr lang="ru-RU" sz="800" baseline="0" dirty="0" smtClean="0">
                          <a:solidFill>
                            <a:srgbClr val="167878"/>
                          </a:solidFill>
                          <a:latin typeface="Arial" pitchFamily="34" charset="0"/>
                          <a:cs typeface="Arial" pitchFamily="34" charset="0"/>
                        </a:rPr>
                        <a:t>Отклонение исполнения расходов от плановых (первоначальных) показателей на функционирование законодательных (представительных) органов государственной власти и представительных органов муниципальных образований связано с увеличением (индексацией) размеров должностных окладов (денежного вознаграждения и денежного поощрения) в 1,055 раза с 01.07.2023 Совета городского округа "Город Нарьян-Мар" в соответствии с Решением Совета городского округа "Город Нарьян-Мар" от 21.02.2023 № 424-р "Об индексации размеров ежемесячного денежного вознаграждения и ежемесячного денежного поощрения, должностных окладов (ставок), пенсии за выслугу лет в муниципальном образовании "Городской округ "Город Нарьян-Мар" и дополнительной потребностью на командировочные расходы, оплату услуг связи,  работ, услуги по содержанию имущества, приобретение основных средств и материальных запасов. </a:t>
                      </a:r>
                      <a:endParaRPr lang="ru-RU" sz="80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650716">
                <a:tc>
                  <a:txBody>
                    <a:bodyPr/>
                    <a:lstStyle/>
                    <a:p>
                      <a:pPr algn="l"/>
                      <a:r>
                        <a:rPr lang="ru-RU" sz="900" dirty="0" smtClean="0">
                          <a:solidFill>
                            <a:srgbClr val="167878"/>
                          </a:solidFill>
                          <a:latin typeface="Arial" pitchFamily="34" charset="0"/>
                          <a:cs typeface="Arial" pitchFamily="34" charset="0"/>
                        </a:rPr>
                        <a:t>Функционирование Правительства Российской Федерации, высших исполнительных органов государственной власти субъектов РФ, местных администраций</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0" dirty="0" smtClean="0">
                          <a:solidFill>
                            <a:srgbClr val="167878"/>
                          </a:solidFill>
                          <a:latin typeface="Arial" pitchFamily="34" charset="0"/>
                          <a:cs typeface="Arial" pitchFamily="34" charset="0"/>
                        </a:rPr>
                        <a:t>154,1</a:t>
                      </a:r>
                      <a:endParaRPr lang="ru-RU" sz="900" b="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0" baseline="0" dirty="0" smtClean="0">
                          <a:solidFill>
                            <a:srgbClr val="167878"/>
                          </a:solidFill>
                          <a:latin typeface="Arial" pitchFamily="34" charset="0"/>
                          <a:cs typeface="Arial" pitchFamily="34" charset="0"/>
                        </a:rPr>
                        <a:t>158,1</a:t>
                      </a:r>
                      <a:endParaRPr lang="ru-RU" sz="900" b="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dirty="0" smtClean="0">
                          <a:solidFill>
                            <a:srgbClr val="167878"/>
                          </a:solidFill>
                          <a:latin typeface="Arial" pitchFamily="34" charset="0"/>
                          <a:cs typeface="Arial" pitchFamily="34" charset="0"/>
                        </a:rPr>
                        <a:t>102,6</a:t>
                      </a:r>
                      <a:endParaRPr lang="ru-RU" sz="900"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endParaRPr lang="ru-RU" sz="80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r>
              <a:tr h="576064">
                <a:tc>
                  <a:txBody>
                    <a:bodyPr/>
                    <a:lstStyle/>
                    <a:p>
                      <a:pPr algn="l"/>
                      <a:r>
                        <a:rPr lang="ru-RU" sz="900" dirty="0" smtClean="0">
                          <a:solidFill>
                            <a:srgbClr val="167878"/>
                          </a:solidFill>
                          <a:latin typeface="Arial" pitchFamily="34" charset="0"/>
                          <a:cs typeface="Arial" pitchFamily="34" charset="0"/>
                        </a:rPr>
                        <a:t>Судебная система </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0" dirty="0" smtClean="0">
                          <a:solidFill>
                            <a:srgbClr val="167878"/>
                          </a:solidFill>
                          <a:latin typeface="Arial" pitchFamily="34" charset="0"/>
                          <a:cs typeface="Arial" pitchFamily="34" charset="0"/>
                        </a:rPr>
                        <a:t>0,001</a:t>
                      </a:r>
                      <a:endParaRPr lang="ru-RU" sz="900" b="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0" baseline="0" dirty="0" smtClean="0">
                          <a:solidFill>
                            <a:srgbClr val="167878"/>
                          </a:solidFill>
                          <a:latin typeface="Arial" pitchFamily="34" charset="0"/>
                          <a:cs typeface="Arial" pitchFamily="34" charset="0"/>
                        </a:rPr>
                        <a:t>0,001</a:t>
                      </a:r>
                      <a:endParaRPr lang="ru-RU" sz="900" b="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b="0" i="0" u="none" strike="noStrike" dirty="0" smtClean="0">
                          <a:solidFill>
                            <a:srgbClr val="167878"/>
                          </a:solidFill>
                          <a:latin typeface="Arial" pitchFamily="34" charset="0"/>
                          <a:cs typeface="Arial" pitchFamily="34" charset="0"/>
                        </a:rPr>
                        <a:t>100,0</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endParaRPr lang="ru-RU" sz="80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4" name="Rectangle 2"/>
          <p:cNvSpPr txBox="1">
            <a:spLocks noChangeArrowheads="1"/>
          </p:cNvSpPr>
          <p:nvPr/>
        </p:nvSpPr>
        <p:spPr>
          <a:xfrm>
            <a:off x="0" y="0"/>
            <a:ext cx="9144000" cy="555525"/>
          </a:xfrm>
          <a:prstGeom prst="rect">
            <a:avLst/>
          </a:prstGeom>
          <a:noFill/>
          <a:ln>
            <a:noFill/>
          </a:ln>
        </p:spPr>
        <p:txBody>
          <a:bodyPr anchor="ctr">
            <a:noAutofit/>
          </a:bodyPr>
          <a:lstStyle/>
          <a:p>
            <a:pPr algn="ctr" fontAlgn="auto">
              <a:spcAft>
                <a:spcPts val="0"/>
              </a:spcAft>
              <a:defRPr/>
            </a:pPr>
            <a:r>
              <a:rPr lang="ru-RU" b="1" dirty="0" smtClean="0">
                <a:solidFill>
                  <a:srgbClr val="055A5A"/>
                </a:solidFill>
                <a:latin typeface="Arial" pitchFamily="34" charset="0"/>
                <a:cs typeface="Arial" pitchFamily="34" charset="0"/>
              </a:rPr>
              <a:t>Расходы по разделам и подразделам за 2023 год </a:t>
            </a:r>
          </a:p>
          <a:p>
            <a:pPr algn="ctr" fontAlgn="auto">
              <a:spcAft>
                <a:spcPts val="0"/>
              </a:spcAft>
              <a:defRPr/>
            </a:pPr>
            <a:r>
              <a:rPr lang="ru-RU" b="1" dirty="0" smtClean="0">
                <a:solidFill>
                  <a:srgbClr val="055A5A"/>
                </a:solidFill>
                <a:latin typeface="Arial" pitchFamily="34" charset="0"/>
                <a:cs typeface="Arial" pitchFamily="34" charset="0"/>
              </a:rPr>
              <a:t>и причина отклонения от первоначального плана</a:t>
            </a:r>
            <a:endParaRPr lang="ru-RU" b="1" cap="all" dirty="0">
              <a:solidFill>
                <a:srgbClr val="055A5A"/>
              </a:solidFill>
              <a:effectLst>
                <a:reflection blurRad="12700" stA="48000" endA="300" endPos="55000" dir="5400000" sy="-90000" algn="bl" rotWithShape="0"/>
              </a:effectLst>
              <a:latin typeface="Arial" pitchFamily="34" charset="0"/>
              <a:cs typeface="Arial" pitchFamily="34" charset="0"/>
            </a:endParaRPr>
          </a:p>
        </p:txBody>
      </p:sp>
      <p:sp>
        <p:nvSpPr>
          <p:cNvPr id="2" name="Номер слайда 1"/>
          <p:cNvSpPr>
            <a:spLocks noGrp="1"/>
          </p:cNvSpPr>
          <p:nvPr>
            <p:ph type="sldNum" sz="quarter" idx="12"/>
          </p:nvPr>
        </p:nvSpPr>
        <p:spPr>
          <a:xfrm>
            <a:off x="7010400" y="4869656"/>
            <a:ext cx="2133600" cy="273844"/>
          </a:xfrm>
        </p:spPr>
        <p:txBody>
          <a:bodyPr/>
          <a:lstStyle/>
          <a:p>
            <a:pPr>
              <a:defRPr/>
            </a:pPr>
            <a:fld id="{F2C2D5CA-DBF4-4FAE-83D1-3629217261EF}" type="slidenum">
              <a:rPr lang="ru-RU" smtClean="0"/>
              <a:pPr>
                <a:defRPr/>
              </a:pPr>
              <a:t>29</a:t>
            </a:fld>
            <a:endParaRPr lang="ru-RU" dirty="0"/>
          </a:p>
        </p:txBody>
      </p:sp>
    </p:spTree>
    <p:extLst>
      <p:ext uri="{BB962C8B-B14F-4D97-AF65-F5344CB8AC3E}">
        <p14:creationId xmlns:p14="http://schemas.microsoft.com/office/powerpoint/2010/main" val="11835442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07504" y="-3239"/>
            <a:ext cx="8572500" cy="696516"/>
          </a:xfrm>
          <a:prstGeom prst="rect">
            <a:avLst/>
          </a:prstGeom>
          <a:ln>
            <a:noFill/>
          </a:ln>
        </p:spPr>
        <p:txBody>
          <a:bodyPr anchor="ctr">
            <a:normAutofit/>
          </a:bodyPr>
          <a:lstStyle/>
          <a:p>
            <a:pPr algn="ctr" fontAlgn="auto">
              <a:spcBef>
                <a:spcPts val="0"/>
              </a:spcBef>
              <a:spcAft>
                <a:spcPts val="0"/>
              </a:spcAft>
              <a:defRPr/>
            </a:pPr>
            <a:endParaRPr lang="ru-RU" sz="2400" b="1" dirty="0">
              <a:solidFill>
                <a:schemeClr val="accent4">
                  <a:lumMod val="50000"/>
                </a:schemeClr>
              </a:solidFill>
              <a:latin typeface="+mj-lt"/>
              <a:ea typeface="Arial Unicode MS" pitchFamily="34" charset="-128"/>
              <a:cs typeface="Arial Unicode MS" pitchFamily="34" charset="-128"/>
            </a:endParaRPr>
          </a:p>
        </p:txBody>
      </p:sp>
      <p:sp>
        <p:nvSpPr>
          <p:cNvPr id="10" name="Rectangle 2"/>
          <p:cNvSpPr txBox="1">
            <a:spLocks noChangeArrowheads="1"/>
          </p:cNvSpPr>
          <p:nvPr/>
        </p:nvSpPr>
        <p:spPr>
          <a:xfrm>
            <a:off x="-7623" y="22199"/>
            <a:ext cx="9144000" cy="430887"/>
          </a:xfrm>
          <a:prstGeom prst="rect">
            <a:avLst/>
          </a:prstGeom>
          <a:noFill/>
          <a:ln>
            <a:noFill/>
          </a:ln>
          <a:effectLst/>
        </p:spPr>
        <p:txBody>
          <a:bodyPr anchor="ctr">
            <a:spAutoFit/>
          </a:bodyPr>
          <a:lstStyle/>
          <a:p>
            <a:pPr algn="ctr" fontAlgn="auto">
              <a:spcAft>
                <a:spcPts val="0"/>
              </a:spcAft>
              <a:defRPr/>
            </a:pPr>
            <a:r>
              <a:rPr lang="ru-RU" sz="2200" b="1" cap="all" dirty="0" smtClean="0">
                <a:solidFill>
                  <a:srgbClr val="055A5A"/>
                </a:solidFill>
                <a:effectLst>
                  <a:glow>
                    <a:schemeClr val="accent1"/>
                  </a:glow>
                  <a:reflection blurRad="12700" endPos="0" dir="5400000" sy="-90000" algn="bl" rotWithShape="0"/>
                </a:effectLst>
                <a:latin typeface="Arial" pitchFamily="34" charset="0"/>
                <a:ea typeface="+mj-ea"/>
                <a:cs typeface="Arial" pitchFamily="34" charset="0"/>
              </a:rPr>
              <a:t>Динамика поступления доходов</a:t>
            </a:r>
            <a:endParaRPr lang="ru-RU" sz="2200" b="1" cap="all" dirty="0">
              <a:solidFill>
                <a:srgbClr val="055A5A"/>
              </a:solidFill>
              <a:effectLst>
                <a:glow>
                  <a:schemeClr val="accent1"/>
                </a:glow>
                <a:reflection blurRad="12700" endPos="0" dir="5400000" sy="-90000" algn="bl" rotWithShape="0"/>
              </a:effectLst>
              <a:latin typeface="Arial" pitchFamily="34" charset="0"/>
              <a:ea typeface="+mj-ea"/>
              <a:cs typeface="Arial" pitchFamily="34"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2452435091"/>
              </p:ext>
            </p:extLst>
          </p:nvPr>
        </p:nvGraphicFramePr>
        <p:xfrm>
          <a:off x="71501" y="843558"/>
          <a:ext cx="9000998" cy="1628520"/>
        </p:xfrm>
        <a:graphic>
          <a:graphicData uri="http://schemas.openxmlformats.org/drawingml/2006/table">
            <a:tbl>
              <a:tblPr firstRow="1" bandRow="1">
                <a:tableStyleId>{21E4AEA4-8DFA-4A89-87EB-49C32662AFE0}</a:tableStyleId>
              </a:tblPr>
              <a:tblGrid>
                <a:gridCol w="3312366"/>
                <a:gridCol w="1152128"/>
                <a:gridCol w="1152128"/>
                <a:gridCol w="1152128"/>
                <a:gridCol w="1152128"/>
                <a:gridCol w="1080120"/>
              </a:tblGrid>
              <a:tr h="3429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cap="none" normalizeH="0" baseline="0" dirty="0" smtClean="0">
                          <a:ln>
                            <a:noFill/>
                          </a:ln>
                          <a:solidFill>
                            <a:schemeClr val="bg1"/>
                          </a:solidFill>
                          <a:effectLst/>
                          <a:latin typeface="Arial" pitchFamily="34" charset="0"/>
                          <a:cs typeface="Arial" pitchFamily="34" charset="0"/>
                        </a:rPr>
                        <a:t>ПОКАЗАТЕЛЬ</a:t>
                      </a:r>
                      <a:endParaRPr kumimoji="0" lang="ru-RU" sz="1800" b="0" i="0" u="none" strike="noStrike" cap="none" normalizeH="0" baseline="0" dirty="0" smtClean="0">
                        <a:ln>
                          <a:noFill/>
                        </a:ln>
                        <a:solidFill>
                          <a:schemeClr val="bg1"/>
                        </a:solidFill>
                        <a:effectLst/>
                        <a:latin typeface="Arial" pitchFamily="34" charset="0"/>
                        <a:cs typeface="Arial" pitchFamily="34" charset="0"/>
                      </a:endParaRPr>
                    </a:p>
                  </a:txBody>
                  <a:tcPr marT="34290" marB="3429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55A5A"/>
                    </a:solidFill>
                  </a:tcPr>
                </a:tc>
                <a:tc>
                  <a:txBody>
                    <a:bodyPr/>
                    <a:lstStyle/>
                    <a:p>
                      <a:pPr algn="ctr"/>
                      <a:r>
                        <a:rPr lang="ru-RU" sz="1800" dirty="0" smtClean="0">
                          <a:solidFill>
                            <a:schemeClr val="bg1"/>
                          </a:solidFill>
                          <a:latin typeface="Arial" pitchFamily="34" charset="0"/>
                          <a:cs typeface="Arial" pitchFamily="34" charset="0"/>
                        </a:rPr>
                        <a:t>2019</a:t>
                      </a:r>
                      <a:endParaRPr lang="ru-RU" sz="1800" dirty="0">
                        <a:solidFill>
                          <a:schemeClr val="bg1"/>
                        </a:solidFill>
                        <a:latin typeface="Arial" pitchFamily="34" charset="0"/>
                        <a:cs typeface="Arial" pitchFamily="34" charset="0"/>
                      </a:endParaRPr>
                    </a:p>
                  </a:txBody>
                  <a:tcPr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55A5A"/>
                    </a:solidFill>
                  </a:tcPr>
                </a:tc>
                <a:tc>
                  <a:txBody>
                    <a:bodyPr/>
                    <a:lstStyle/>
                    <a:p>
                      <a:pPr algn="ctr"/>
                      <a:r>
                        <a:rPr lang="ru-RU" sz="1800" dirty="0" smtClean="0">
                          <a:solidFill>
                            <a:schemeClr val="bg1"/>
                          </a:solidFill>
                          <a:latin typeface="Arial" pitchFamily="34" charset="0"/>
                          <a:cs typeface="Arial" pitchFamily="34" charset="0"/>
                        </a:rPr>
                        <a:t>2020</a:t>
                      </a:r>
                      <a:endParaRPr lang="ru-RU" sz="1800" dirty="0">
                        <a:solidFill>
                          <a:schemeClr val="bg1"/>
                        </a:solidFill>
                        <a:latin typeface="Arial" pitchFamily="34" charset="0"/>
                        <a:cs typeface="Arial" pitchFamily="34" charset="0"/>
                      </a:endParaRPr>
                    </a:p>
                  </a:txBody>
                  <a:tcPr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55A5A"/>
                    </a:solidFill>
                  </a:tcPr>
                </a:tc>
                <a:tc>
                  <a:txBody>
                    <a:bodyPr/>
                    <a:lstStyle/>
                    <a:p>
                      <a:pPr algn="ctr"/>
                      <a:r>
                        <a:rPr lang="ru-RU" sz="1800" dirty="0" smtClean="0">
                          <a:solidFill>
                            <a:schemeClr val="bg1"/>
                          </a:solidFill>
                          <a:latin typeface="Arial" pitchFamily="34" charset="0"/>
                          <a:cs typeface="Arial" pitchFamily="34" charset="0"/>
                        </a:rPr>
                        <a:t>2021</a:t>
                      </a:r>
                      <a:endParaRPr lang="ru-RU" sz="1800" dirty="0">
                        <a:solidFill>
                          <a:schemeClr val="bg1"/>
                        </a:solidFill>
                        <a:latin typeface="Arial" pitchFamily="34" charset="0"/>
                        <a:cs typeface="Arial" pitchFamily="34" charset="0"/>
                      </a:endParaRPr>
                    </a:p>
                  </a:txBody>
                  <a:tcPr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55A5A"/>
                    </a:solidFill>
                  </a:tcPr>
                </a:tc>
                <a:tc>
                  <a:txBody>
                    <a:bodyPr/>
                    <a:lstStyle/>
                    <a:p>
                      <a:pPr algn="ctr"/>
                      <a:r>
                        <a:rPr lang="ru-RU" sz="1800" dirty="0" smtClean="0">
                          <a:solidFill>
                            <a:schemeClr val="bg1"/>
                          </a:solidFill>
                          <a:latin typeface="Arial" pitchFamily="34" charset="0"/>
                          <a:cs typeface="Arial" pitchFamily="34" charset="0"/>
                        </a:rPr>
                        <a:t>2022</a:t>
                      </a:r>
                      <a:endParaRPr lang="ru-RU" sz="1800" dirty="0">
                        <a:solidFill>
                          <a:schemeClr val="bg1"/>
                        </a:solidFill>
                        <a:latin typeface="Arial" pitchFamily="34" charset="0"/>
                        <a:cs typeface="Arial" pitchFamily="34" charset="0"/>
                      </a:endParaRPr>
                    </a:p>
                  </a:txBody>
                  <a:tcPr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55A5A"/>
                    </a:solidFill>
                  </a:tcPr>
                </a:tc>
                <a:tc>
                  <a:txBody>
                    <a:bodyPr/>
                    <a:lstStyle/>
                    <a:p>
                      <a:pPr algn="ctr"/>
                      <a:r>
                        <a:rPr lang="ru-RU" sz="1800" dirty="0" smtClean="0">
                          <a:solidFill>
                            <a:schemeClr val="bg1"/>
                          </a:solidFill>
                          <a:latin typeface="Arial" pitchFamily="34" charset="0"/>
                          <a:cs typeface="Arial" pitchFamily="34" charset="0"/>
                        </a:rPr>
                        <a:t>2023</a:t>
                      </a:r>
                      <a:endParaRPr lang="ru-RU" sz="1800" dirty="0">
                        <a:solidFill>
                          <a:schemeClr val="bg1"/>
                        </a:solidFill>
                        <a:latin typeface="Arial" pitchFamily="34" charset="0"/>
                        <a:cs typeface="Arial" pitchFamily="34" charset="0"/>
                      </a:endParaRPr>
                    </a:p>
                  </a:txBody>
                  <a:tcPr marT="34290" marB="3429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55A5A"/>
                    </a:solidFill>
                  </a:tcPr>
                </a:tc>
              </a:tr>
              <a:tr h="428540">
                <a:tc>
                  <a:txBody>
                    <a:bodyPr/>
                    <a:lstStyle/>
                    <a:p>
                      <a:pPr algn="l"/>
                      <a:r>
                        <a:rPr lang="ru-RU" sz="1400" b="1" dirty="0" smtClean="0">
                          <a:solidFill>
                            <a:srgbClr val="167878"/>
                          </a:solidFill>
                          <a:latin typeface="Arial" pitchFamily="34" charset="0"/>
                          <a:cs typeface="Arial" pitchFamily="34" charset="0"/>
                        </a:rPr>
                        <a:t>Доходы </a:t>
                      </a:r>
                      <a:endParaRPr lang="ru-RU" sz="1400" b="1"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400" b="1" dirty="0" smtClean="0">
                          <a:solidFill>
                            <a:srgbClr val="167878"/>
                          </a:solidFill>
                          <a:latin typeface="Arial" pitchFamily="34" charset="0"/>
                          <a:cs typeface="Arial" pitchFamily="34" charset="0"/>
                        </a:rPr>
                        <a:t>1206,6</a:t>
                      </a:r>
                      <a:endParaRPr lang="ru-RU" sz="1400" b="1" dirty="0">
                        <a:solidFill>
                          <a:srgbClr val="167878"/>
                        </a:solidFill>
                        <a:latin typeface="Arial" pitchFamily="34" charset="0"/>
                        <a:cs typeface="Arial" pitchFamily="34" charset="0"/>
                      </a:endParaRPr>
                    </a:p>
                  </a:txBody>
                  <a:tcPr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400" b="1" dirty="0" smtClean="0">
                          <a:solidFill>
                            <a:srgbClr val="167878"/>
                          </a:solidFill>
                          <a:latin typeface="Arial" pitchFamily="34" charset="0"/>
                          <a:cs typeface="Arial" pitchFamily="34" charset="0"/>
                        </a:rPr>
                        <a:t>861,7</a:t>
                      </a:r>
                      <a:endParaRPr lang="ru-RU" sz="1400" b="1" dirty="0">
                        <a:solidFill>
                          <a:srgbClr val="167878"/>
                        </a:solidFill>
                        <a:latin typeface="Arial" pitchFamily="34" charset="0"/>
                        <a:cs typeface="Arial" pitchFamily="34" charset="0"/>
                      </a:endParaRPr>
                    </a:p>
                  </a:txBody>
                  <a:tcPr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400" b="1" dirty="0" smtClean="0">
                          <a:solidFill>
                            <a:srgbClr val="167878"/>
                          </a:solidFill>
                          <a:latin typeface="Arial" pitchFamily="34" charset="0"/>
                          <a:cs typeface="Arial" pitchFamily="34" charset="0"/>
                        </a:rPr>
                        <a:t>919,5</a:t>
                      </a:r>
                      <a:endParaRPr lang="ru-RU" sz="1400" b="1" dirty="0">
                        <a:solidFill>
                          <a:srgbClr val="167878"/>
                        </a:solidFill>
                        <a:latin typeface="Arial" pitchFamily="34" charset="0"/>
                        <a:cs typeface="Arial" pitchFamily="34" charset="0"/>
                      </a:endParaRPr>
                    </a:p>
                  </a:txBody>
                  <a:tcPr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167878"/>
                          </a:solidFill>
                          <a:effectLst/>
                          <a:latin typeface="Arial" pitchFamily="34" charset="0"/>
                          <a:cs typeface="Arial" pitchFamily="34" charset="0"/>
                        </a:rPr>
                        <a:t>1 364,5</a:t>
                      </a:r>
                    </a:p>
                  </a:txBody>
                  <a:tcPr marT="27000" marB="27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400" b="1" dirty="0" smtClean="0">
                          <a:solidFill>
                            <a:srgbClr val="167878"/>
                          </a:solidFill>
                          <a:latin typeface="Arial" pitchFamily="34" charset="0"/>
                          <a:cs typeface="Arial" pitchFamily="34" charset="0"/>
                        </a:rPr>
                        <a:t>1289,5</a:t>
                      </a:r>
                      <a:endParaRPr lang="ru-RU" sz="1400" b="1" dirty="0">
                        <a:solidFill>
                          <a:srgbClr val="167878"/>
                        </a:solidFill>
                        <a:latin typeface="Arial" pitchFamily="34" charset="0"/>
                        <a:cs typeface="Arial" pitchFamily="34" charset="0"/>
                      </a:endParaRPr>
                    </a:p>
                  </a:txBody>
                  <a:tcPr marT="27000" marB="2700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428540">
                <a:tc>
                  <a:txBody>
                    <a:bodyPr/>
                    <a:lstStyle/>
                    <a:p>
                      <a:pPr algn="l"/>
                      <a:r>
                        <a:rPr lang="ru-RU" sz="1400" b="1" u="sng" dirty="0" smtClean="0">
                          <a:solidFill>
                            <a:srgbClr val="167878"/>
                          </a:solidFill>
                          <a:latin typeface="Arial" pitchFamily="34" charset="0"/>
                          <a:cs typeface="Arial" pitchFamily="34" charset="0"/>
                        </a:rPr>
                        <a:t>Налоговые и</a:t>
                      </a:r>
                      <a:r>
                        <a:rPr lang="ru-RU" sz="1400" b="1" u="sng" baseline="0" dirty="0" smtClean="0">
                          <a:solidFill>
                            <a:srgbClr val="167878"/>
                          </a:solidFill>
                          <a:latin typeface="Arial" pitchFamily="34" charset="0"/>
                          <a:cs typeface="Arial" pitchFamily="34" charset="0"/>
                        </a:rPr>
                        <a:t> неналоговые доходы</a:t>
                      </a:r>
                      <a:endParaRPr lang="ru-RU" sz="1400" b="1" u="sng"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400" b="1" u="sng" dirty="0" smtClean="0">
                          <a:solidFill>
                            <a:srgbClr val="167878"/>
                          </a:solidFill>
                          <a:latin typeface="Arial" pitchFamily="34" charset="0"/>
                          <a:cs typeface="Arial" pitchFamily="34" charset="0"/>
                        </a:rPr>
                        <a:t>649,7</a:t>
                      </a:r>
                      <a:endParaRPr lang="ru-RU" sz="1400" b="1" u="sng" dirty="0">
                        <a:solidFill>
                          <a:srgbClr val="167878"/>
                        </a:solidFill>
                        <a:latin typeface="Arial" pitchFamily="34" charset="0"/>
                        <a:cs typeface="Arial" pitchFamily="34" charset="0"/>
                      </a:endParaRPr>
                    </a:p>
                  </a:txBody>
                  <a:tcPr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400" b="1" u="sng" dirty="0" smtClean="0">
                          <a:solidFill>
                            <a:srgbClr val="167878"/>
                          </a:solidFill>
                          <a:latin typeface="Arial" pitchFamily="34" charset="0"/>
                          <a:cs typeface="Arial" pitchFamily="34" charset="0"/>
                        </a:rPr>
                        <a:t>733,4</a:t>
                      </a:r>
                      <a:endParaRPr lang="ru-RU" sz="1400" b="1" u="sng" dirty="0">
                        <a:solidFill>
                          <a:srgbClr val="167878"/>
                        </a:solidFill>
                        <a:latin typeface="Arial" pitchFamily="34" charset="0"/>
                        <a:cs typeface="Arial" pitchFamily="34" charset="0"/>
                      </a:endParaRPr>
                    </a:p>
                  </a:txBody>
                  <a:tcPr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400" b="1" u="sng" dirty="0" smtClean="0">
                          <a:solidFill>
                            <a:srgbClr val="167878"/>
                          </a:solidFill>
                          <a:latin typeface="Arial" pitchFamily="34" charset="0"/>
                          <a:cs typeface="Arial" pitchFamily="34" charset="0"/>
                        </a:rPr>
                        <a:t>718,9</a:t>
                      </a:r>
                      <a:endParaRPr lang="ru-RU" sz="1400" b="1" u="sng" dirty="0">
                        <a:solidFill>
                          <a:srgbClr val="167878"/>
                        </a:solidFill>
                        <a:latin typeface="Arial" pitchFamily="34" charset="0"/>
                        <a:cs typeface="Arial" pitchFamily="34" charset="0"/>
                      </a:endParaRPr>
                    </a:p>
                  </a:txBody>
                  <a:tcPr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1" i="0" u="sng" strike="noStrike" cap="none" normalizeH="0" baseline="0" dirty="0" smtClean="0">
                          <a:ln>
                            <a:noFill/>
                          </a:ln>
                          <a:solidFill>
                            <a:srgbClr val="167878"/>
                          </a:solidFill>
                          <a:effectLst/>
                          <a:latin typeface="Arial" pitchFamily="34" charset="0"/>
                          <a:cs typeface="Arial" pitchFamily="34" charset="0"/>
                        </a:rPr>
                        <a:t>777,6</a:t>
                      </a:r>
                    </a:p>
                  </a:txBody>
                  <a:tcPr marT="27000" marB="27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400" b="1" u="sng" dirty="0" smtClean="0">
                          <a:solidFill>
                            <a:srgbClr val="167878"/>
                          </a:solidFill>
                          <a:latin typeface="Arial" pitchFamily="34" charset="0"/>
                          <a:cs typeface="Arial" pitchFamily="34" charset="0"/>
                        </a:rPr>
                        <a:t>742,1</a:t>
                      </a:r>
                      <a:endParaRPr lang="ru-RU" sz="1400" b="1" u="sng" dirty="0">
                        <a:solidFill>
                          <a:srgbClr val="167878"/>
                        </a:solidFill>
                        <a:latin typeface="Arial" pitchFamily="34" charset="0"/>
                        <a:cs typeface="Arial" pitchFamily="34" charset="0"/>
                      </a:endParaRPr>
                    </a:p>
                  </a:txBody>
                  <a:tcPr marT="27000" marB="2700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428540">
                <a:tc>
                  <a:txBody>
                    <a:bodyPr/>
                    <a:lstStyle/>
                    <a:p>
                      <a:pPr algn="l"/>
                      <a:r>
                        <a:rPr lang="ru-RU" sz="1400" b="1" dirty="0" smtClean="0">
                          <a:solidFill>
                            <a:srgbClr val="167878"/>
                          </a:solidFill>
                          <a:latin typeface="Arial" pitchFamily="34" charset="0"/>
                          <a:cs typeface="Arial" pitchFamily="34" charset="0"/>
                        </a:rPr>
                        <a:t>Безвозмездные поступления </a:t>
                      </a:r>
                      <a:endParaRPr lang="ru-RU" sz="1400" b="1"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400" b="1" dirty="0" smtClean="0">
                          <a:solidFill>
                            <a:srgbClr val="167878"/>
                          </a:solidFill>
                          <a:latin typeface="Arial" pitchFamily="34" charset="0"/>
                          <a:cs typeface="Arial" pitchFamily="34" charset="0"/>
                        </a:rPr>
                        <a:t>556,9</a:t>
                      </a:r>
                      <a:endParaRPr lang="ru-RU" sz="1400" b="1" dirty="0">
                        <a:solidFill>
                          <a:srgbClr val="167878"/>
                        </a:solidFill>
                        <a:latin typeface="Arial" pitchFamily="34" charset="0"/>
                        <a:cs typeface="Arial" pitchFamily="34" charset="0"/>
                      </a:endParaRPr>
                    </a:p>
                  </a:txBody>
                  <a:tcPr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400" b="1" dirty="0" smtClean="0">
                          <a:solidFill>
                            <a:srgbClr val="167878"/>
                          </a:solidFill>
                          <a:latin typeface="Arial" pitchFamily="34" charset="0"/>
                          <a:cs typeface="Arial" pitchFamily="34" charset="0"/>
                        </a:rPr>
                        <a:t>128,3</a:t>
                      </a:r>
                      <a:endParaRPr lang="ru-RU" sz="1400" b="1" dirty="0">
                        <a:solidFill>
                          <a:srgbClr val="167878"/>
                        </a:solidFill>
                        <a:latin typeface="Arial" pitchFamily="34" charset="0"/>
                        <a:cs typeface="Arial" pitchFamily="34" charset="0"/>
                      </a:endParaRPr>
                    </a:p>
                  </a:txBody>
                  <a:tcPr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400" b="1" dirty="0" smtClean="0">
                          <a:solidFill>
                            <a:srgbClr val="167878"/>
                          </a:solidFill>
                          <a:latin typeface="Arial" pitchFamily="34" charset="0"/>
                          <a:cs typeface="Arial" pitchFamily="34" charset="0"/>
                        </a:rPr>
                        <a:t>200,6</a:t>
                      </a:r>
                      <a:endParaRPr lang="ru-RU" sz="1400" b="1" dirty="0">
                        <a:solidFill>
                          <a:srgbClr val="167878"/>
                        </a:solidFill>
                        <a:latin typeface="Arial" pitchFamily="34" charset="0"/>
                        <a:cs typeface="Arial" pitchFamily="34" charset="0"/>
                      </a:endParaRPr>
                    </a:p>
                  </a:txBody>
                  <a:tcPr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167878"/>
                          </a:solidFill>
                          <a:effectLst/>
                          <a:latin typeface="Arial" pitchFamily="34" charset="0"/>
                          <a:cs typeface="Arial" pitchFamily="34" charset="0"/>
                        </a:rPr>
                        <a:t>586,9</a:t>
                      </a:r>
                    </a:p>
                  </a:txBody>
                  <a:tcPr marT="27000" marB="27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400" b="1" dirty="0" smtClean="0">
                          <a:solidFill>
                            <a:srgbClr val="167878"/>
                          </a:solidFill>
                          <a:latin typeface="Arial" pitchFamily="34" charset="0"/>
                          <a:cs typeface="Arial" pitchFamily="34" charset="0"/>
                        </a:rPr>
                        <a:t>547,4</a:t>
                      </a:r>
                      <a:endParaRPr lang="ru-RU" sz="1400" b="1" dirty="0">
                        <a:solidFill>
                          <a:srgbClr val="167878"/>
                        </a:solidFill>
                        <a:latin typeface="Arial" pitchFamily="34" charset="0"/>
                        <a:cs typeface="Arial" pitchFamily="34" charset="0"/>
                      </a:endParaRPr>
                    </a:p>
                  </a:txBody>
                  <a:tcPr marT="27000" marB="2700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Номер слайда 4"/>
          <p:cNvSpPr>
            <a:spLocks noGrp="1"/>
          </p:cNvSpPr>
          <p:nvPr>
            <p:ph type="sldNum" sz="quarter" idx="12"/>
          </p:nvPr>
        </p:nvSpPr>
        <p:spPr>
          <a:xfrm>
            <a:off x="7004248" y="4852691"/>
            <a:ext cx="2133600" cy="273844"/>
          </a:xfrm>
        </p:spPr>
        <p:txBody>
          <a:bodyPr/>
          <a:lstStyle/>
          <a:p>
            <a:pPr>
              <a:defRPr/>
            </a:pPr>
            <a:fld id="{F2C2D5CA-DBF4-4FAE-83D1-3629217261EF}" type="slidenum">
              <a:rPr lang="ru-RU" smtClean="0"/>
              <a:pPr>
                <a:defRPr/>
              </a:pPr>
              <a:t>3</a:t>
            </a:fld>
            <a:endParaRPr lang="ru-RU" dirty="0"/>
          </a:p>
        </p:txBody>
      </p:sp>
      <p:graphicFrame>
        <p:nvGraphicFramePr>
          <p:cNvPr id="3" name="Диаграмма 2"/>
          <p:cNvGraphicFramePr/>
          <p:nvPr>
            <p:extLst>
              <p:ext uri="{D42A27DB-BD31-4B8C-83A1-F6EECF244321}">
                <p14:modId xmlns:p14="http://schemas.microsoft.com/office/powerpoint/2010/main" val="3567949341"/>
              </p:ext>
            </p:extLst>
          </p:nvPr>
        </p:nvGraphicFramePr>
        <p:xfrm>
          <a:off x="677509" y="2571750"/>
          <a:ext cx="8064896" cy="2448272"/>
        </p:xfrm>
        <a:graphic>
          <a:graphicData uri="http://schemas.openxmlformats.org/drawingml/2006/chart">
            <c:chart xmlns:c="http://schemas.openxmlformats.org/drawingml/2006/chart" xmlns:r="http://schemas.openxmlformats.org/officeDocument/2006/relationships" r:id="rId2"/>
          </a:graphicData>
        </a:graphic>
      </p:graphicFrame>
      <p:sp>
        <p:nvSpPr>
          <p:cNvPr id="2" name="Прямоугольник 1"/>
          <p:cNvSpPr/>
          <p:nvPr/>
        </p:nvSpPr>
        <p:spPr>
          <a:xfrm>
            <a:off x="8422634" y="345019"/>
            <a:ext cx="689612" cy="307777"/>
          </a:xfrm>
          <a:prstGeom prst="rect">
            <a:avLst/>
          </a:prstGeom>
        </p:spPr>
        <p:txBody>
          <a:bodyPr wrap="none">
            <a:spAutoFit/>
          </a:bodyPr>
          <a:lstStyle/>
          <a:p>
            <a:r>
              <a:rPr lang="ru-RU" sz="1400" b="1" dirty="0">
                <a:solidFill>
                  <a:srgbClr val="055A5A"/>
                </a:solidFill>
                <a:latin typeface="Arial" pitchFamily="34" charset="0"/>
                <a:cs typeface="Arial" pitchFamily="34" charset="0"/>
              </a:rPr>
              <a:t>млн ₽</a:t>
            </a:r>
            <a:endParaRPr lang="ru-RU" sz="1400" dirty="0">
              <a:solidFill>
                <a:srgbClr val="055A5A"/>
              </a:solidFill>
            </a:endParaRPr>
          </a:p>
        </p:txBody>
      </p:sp>
    </p:spTree>
    <p:extLst>
      <p:ext uri="{BB962C8B-B14F-4D97-AF65-F5344CB8AC3E}">
        <p14:creationId xmlns:p14="http://schemas.microsoft.com/office/powerpoint/2010/main" val="25402289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57188" y="-53579"/>
            <a:ext cx="8572500" cy="696516"/>
          </a:xfrm>
          <a:prstGeom prst="rect">
            <a:avLst/>
          </a:prstGeom>
        </p:spPr>
        <p:txBody>
          <a:bodyPr anchor="ctr">
            <a:normAutofit/>
          </a:bodyPr>
          <a:lstStyle/>
          <a:p>
            <a:pPr algn="ctr" fontAlgn="auto">
              <a:spcBef>
                <a:spcPts val="0"/>
              </a:spcBef>
              <a:spcAft>
                <a:spcPts val="0"/>
              </a:spcAft>
              <a:defRPr/>
            </a:pPr>
            <a:endParaRPr lang="ru-RU" sz="2400" b="1" dirty="0">
              <a:solidFill>
                <a:schemeClr val="tx2"/>
              </a:solidFill>
              <a:latin typeface="+mj-lt"/>
              <a:ea typeface="Arial Unicode MS" pitchFamily="34" charset="-128"/>
              <a:cs typeface="Arial Unicode MS" pitchFamily="34" charset="-128"/>
            </a:endParaRPr>
          </a:p>
        </p:txBody>
      </p:sp>
      <p:cxnSp>
        <p:nvCxnSpPr>
          <p:cNvPr id="21" name="Прямая соединительная линия 20"/>
          <p:cNvCxnSpPr/>
          <p:nvPr/>
        </p:nvCxnSpPr>
        <p:spPr>
          <a:xfrm>
            <a:off x="179513" y="627534"/>
            <a:ext cx="8643937" cy="119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2" name="Таблица 11"/>
          <p:cNvGraphicFramePr>
            <a:graphicFrameLocks noGrp="1"/>
          </p:cNvGraphicFramePr>
          <p:nvPr>
            <p:extLst>
              <p:ext uri="{D42A27DB-BD31-4B8C-83A1-F6EECF244321}">
                <p14:modId xmlns:p14="http://schemas.microsoft.com/office/powerpoint/2010/main" val="597998831"/>
              </p:ext>
            </p:extLst>
          </p:nvPr>
        </p:nvGraphicFramePr>
        <p:xfrm>
          <a:off x="107505" y="627534"/>
          <a:ext cx="8928991" cy="3451860"/>
        </p:xfrm>
        <a:graphic>
          <a:graphicData uri="http://schemas.openxmlformats.org/drawingml/2006/table">
            <a:tbl>
              <a:tblPr firstRow="1" bandRow="1">
                <a:tableStyleId>{5C22544A-7EE6-4342-B048-85BDC9FD1C3A}</a:tableStyleId>
              </a:tblPr>
              <a:tblGrid>
                <a:gridCol w="2304255">
                  <a:extLst>
                    <a:ext uri="{9D8B030D-6E8A-4147-A177-3AD203B41FA5}">
                      <a16:colId xmlns="" xmlns:a16="http://schemas.microsoft.com/office/drawing/2014/main" val="20000"/>
                    </a:ext>
                  </a:extLst>
                </a:gridCol>
                <a:gridCol w="720080">
                  <a:extLst>
                    <a:ext uri="{9D8B030D-6E8A-4147-A177-3AD203B41FA5}">
                      <a16:colId xmlns="" xmlns:a16="http://schemas.microsoft.com/office/drawing/2014/main" val="20001"/>
                    </a:ext>
                  </a:extLst>
                </a:gridCol>
                <a:gridCol w="792088">
                  <a:extLst>
                    <a:ext uri="{9D8B030D-6E8A-4147-A177-3AD203B41FA5}">
                      <a16:colId xmlns="" xmlns:a16="http://schemas.microsoft.com/office/drawing/2014/main" val="20002"/>
                    </a:ext>
                  </a:extLst>
                </a:gridCol>
                <a:gridCol w="864096">
                  <a:extLst>
                    <a:ext uri="{9D8B030D-6E8A-4147-A177-3AD203B41FA5}">
                      <a16:colId xmlns="" xmlns:a16="http://schemas.microsoft.com/office/drawing/2014/main" val="20003"/>
                    </a:ext>
                  </a:extLst>
                </a:gridCol>
                <a:gridCol w="4248472"/>
              </a:tblGrid>
              <a:tr h="360040">
                <a:tc>
                  <a:txBody>
                    <a:bodyPr/>
                    <a:lstStyle/>
                    <a:p>
                      <a:pPr algn="ctr"/>
                      <a:r>
                        <a:rPr lang="ru-RU" sz="1200" dirty="0" smtClean="0">
                          <a:solidFill>
                            <a:schemeClr val="bg1"/>
                          </a:solidFill>
                          <a:latin typeface="Arial" pitchFamily="34" charset="0"/>
                          <a:cs typeface="Arial" pitchFamily="34" charset="0"/>
                        </a:rPr>
                        <a:t>Наименование расходов </a:t>
                      </a:r>
                      <a:r>
                        <a:rPr lang="ru-RU" sz="1200" b="1" dirty="0" smtClean="0">
                          <a:solidFill>
                            <a:schemeClr val="bg1"/>
                          </a:solidFill>
                          <a:latin typeface="Arial" pitchFamily="34" charset="0"/>
                          <a:cs typeface="Arial" pitchFamily="34" charset="0"/>
                        </a:rPr>
                        <a:t>млн ₽</a:t>
                      </a:r>
                      <a:endParaRPr lang="ru-RU" sz="1200" dirty="0">
                        <a:solidFill>
                          <a:schemeClr val="bg1"/>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solidFill>
                      <a:srgbClr val="167373"/>
                    </a:solidFill>
                  </a:tcPr>
                </a:tc>
                <a:tc>
                  <a:txBody>
                    <a:bodyPr/>
                    <a:lstStyle/>
                    <a:p>
                      <a:pPr algn="ctr"/>
                      <a:r>
                        <a:rPr lang="ru-RU" sz="1200" dirty="0" smtClean="0">
                          <a:solidFill>
                            <a:schemeClr val="bg1"/>
                          </a:solidFill>
                          <a:latin typeface="Arial" pitchFamily="34" charset="0"/>
                          <a:cs typeface="Arial" pitchFamily="34" charset="0"/>
                        </a:rPr>
                        <a:t>План</a:t>
                      </a:r>
                      <a:endParaRPr lang="ru-RU" sz="1200" dirty="0">
                        <a:solidFill>
                          <a:schemeClr val="bg1"/>
                        </a:solidFill>
                        <a:latin typeface="Arial" pitchFamily="34" charset="0"/>
                        <a:cs typeface="Arial" pitchFamily="34" charset="0"/>
                      </a:endParaRPr>
                    </a:p>
                  </a:txBody>
                  <a:tcPr marT="34290" marB="34290" anchor="ctr" anchorCtr="1">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solidFill>
                      <a:srgbClr val="167373"/>
                    </a:solidFill>
                  </a:tcPr>
                </a:tc>
                <a:tc>
                  <a:txBody>
                    <a:bodyPr/>
                    <a:lstStyle/>
                    <a:p>
                      <a:pPr algn="ctr"/>
                      <a:r>
                        <a:rPr lang="ru-RU" sz="1200" dirty="0" smtClean="0">
                          <a:solidFill>
                            <a:schemeClr val="bg1"/>
                          </a:solidFill>
                          <a:latin typeface="Arial" pitchFamily="34" charset="0"/>
                          <a:cs typeface="Arial" pitchFamily="34" charset="0"/>
                        </a:rPr>
                        <a:t>Факт</a:t>
                      </a:r>
                      <a:endParaRPr lang="ru-RU" sz="1200" dirty="0">
                        <a:solidFill>
                          <a:schemeClr val="bg1"/>
                        </a:solidFill>
                        <a:latin typeface="Arial" pitchFamily="34" charset="0"/>
                        <a:cs typeface="Arial" pitchFamily="34" charset="0"/>
                      </a:endParaRPr>
                    </a:p>
                  </a:txBody>
                  <a:tcPr marT="34290" marB="34290" anchor="ctr" anchorCtr="1">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solidFill>
                      <a:srgbClr val="16737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dirty="0" smtClean="0">
                          <a:ln>
                            <a:noFill/>
                          </a:ln>
                          <a:solidFill>
                            <a:schemeClr val="bg1"/>
                          </a:solidFill>
                          <a:effectLst/>
                          <a:latin typeface="Arial" pitchFamily="34" charset="0"/>
                          <a:cs typeface="Arial" pitchFamily="34" charset="0"/>
                        </a:rPr>
                        <a:t>%испол-нения</a:t>
                      </a:r>
                    </a:p>
                  </a:txBody>
                  <a:tcPr marT="34290" marB="34290" anchor="ctr" anchorCtr="1">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solidFill>
                      <a:srgbClr val="16737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dirty="0" smtClean="0">
                          <a:ln>
                            <a:noFill/>
                          </a:ln>
                          <a:solidFill>
                            <a:schemeClr val="bg1"/>
                          </a:solidFill>
                          <a:effectLst/>
                          <a:latin typeface="Arial" pitchFamily="34" charset="0"/>
                          <a:cs typeface="Arial" pitchFamily="34" charset="0"/>
                        </a:rPr>
                        <a:t>Причины отклонения / комментарии </a:t>
                      </a:r>
                    </a:p>
                  </a:txBody>
                  <a:tcPr marT="34290" marB="34290" anchor="ctr" anchorCtr="1">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solidFill>
                      <a:srgbClr val="167373"/>
                    </a:solidFill>
                  </a:tcPr>
                </a:tc>
                <a:extLst>
                  <a:ext uri="{0D108BD9-81ED-4DB2-BD59-A6C34878D82A}">
                    <a16:rowId xmlns="" xmlns:a16="http://schemas.microsoft.com/office/drawing/2014/main" val="10000"/>
                  </a:ext>
                </a:extLst>
              </a:tr>
              <a:tr h="5497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900" dirty="0" smtClean="0">
                          <a:solidFill>
                            <a:srgbClr val="167878"/>
                          </a:solidFill>
                          <a:latin typeface="Arial" pitchFamily="34" charset="0"/>
                          <a:cs typeface="Arial" pitchFamily="34" charset="0"/>
                        </a:rPr>
                        <a:t>Обеспечение деятельности финансовых, налоговых и таможенных органов и органов финансового (финансово-бюджетного) надзора</a:t>
                      </a: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0" dirty="0" smtClean="0">
                          <a:solidFill>
                            <a:srgbClr val="167878"/>
                          </a:solidFill>
                          <a:latin typeface="Arial" pitchFamily="34" charset="0"/>
                          <a:cs typeface="Arial" pitchFamily="34" charset="0"/>
                        </a:rPr>
                        <a:t>41,7</a:t>
                      </a:r>
                      <a:endParaRPr lang="ru-RU" sz="900" b="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0" baseline="0" dirty="0" smtClean="0">
                          <a:solidFill>
                            <a:srgbClr val="167878"/>
                          </a:solidFill>
                          <a:latin typeface="Arial" pitchFamily="34" charset="0"/>
                          <a:cs typeface="Arial" pitchFamily="34" charset="0"/>
                        </a:rPr>
                        <a:t>42,8</a:t>
                      </a:r>
                      <a:endParaRPr lang="ru-RU" sz="900" b="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b="0" i="0" u="none" strike="noStrike" dirty="0" smtClean="0">
                          <a:solidFill>
                            <a:srgbClr val="167878"/>
                          </a:solidFill>
                          <a:latin typeface="Arial" pitchFamily="34" charset="0"/>
                          <a:cs typeface="Arial" pitchFamily="34" charset="0"/>
                        </a:rPr>
                        <a:t>102,6</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800" b="0" i="0" u="none" strike="noStrike" cap="none" normalizeH="0" baseline="0" dirty="0" smtClean="0">
                        <a:ln>
                          <a:noFill/>
                        </a:ln>
                        <a:solidFill>
                          <a:srgbClr val="167878"/>
                        </a:solidFill>
                        <a:effectLst/>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r>
              <a:tr h="297180">
                <a:tc>
                  <a:txBody>
                    <a:bodyPr/>
                    <a:lstStyle/>
                    <a:p>
                      <a:pPr algn="l"/>
                      <a:r>
                        <a:rPr lang="ru-RU" sz="900" dirty="0" smtClean="0">
                          <a:solidFill>
                            <a:srgbClr val="167878"/>
                          </a:solidFill>
                          <a:latin typeface="Arial" pitchFamily="34" charset="0"/>
                          <a:cs typeface="Arial" pitchFamily="34" charset="0"/>
                        </a:rPr>
                        <a:t>Международные отношения и международное сотрудничество</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0" dirty="0" smtClean="0">
                          <a:solidFill>
                            <a:srgbClr val="167878"/>
                          </a:solidFill>
                          <a:latin typeface="Arial" pitchFamily="34" charset="0"/>
                          <a:cs typeface="Arial" pitchFamily="34" charset="0"/>
                        </a:rPr>
                        <a:t>0,3</a:t>
                      </a:r>
                      <a:endParaRPr lang="ru-RU" sz="900" b="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0" baseline="0" dirty="0" smtClean="0">
                          <a:solidFill>
                            <a:srgbClr val="167878"/>
                          </a:solidFill>
                          <a:latin typeface="Arial" pitchFamily="34" charset="0"/>
                          <a:cs typeface="Arial" pitchFamily="34" charset="0"/>
                        </a:rPr>
                        <a:t>0,3</a:t>
                      </a: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b="0" i="0" u="none" strike="noStrike" dirty="0" smtClean="0">
                          <a:solidFill>
                            <a:srgbClr val="167878"/>
                          </a:solidFill>
                          <a:latin typeface="Arial" pitchFamily="34" charset="0"/>
                          <a:cs typeface="Arial" pitchFamily="34" charset="0"/>
                        </a:rPr>
                        <a:t>100,0</a:t>
                      </a:r>
                      <a:endParaRPr lang="ru-RU" sz="9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ru-RU" sz="800" baseline="0" dirty="0" smtClean="0">
                          <a:solidFill>
                            <a:srgbClr val="167878"/>
                          </a:solidFill>
                          <a:latin typeface="Arial" pitchFamily="34" charset="0"/>
                          <a:cs typeface="Arial" pitchFamily="34" charset="0"/>
                        </a:rPr>
                        <a:t>Отклонение исполнения расходов бюджета от плановых (первоначальных) показателей по подразделу "Международные отношения и международное сотрудничество" обусловлено экономией по уплате членских взносов за участие в общественных организациях, объединяющих муниципальные образования международного уровня по взносам Ассоциации "МАГ". Счет выставлен в меньшем размере из-за разницы курса валют.</a:t>
                      </a: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r>
              <a:tr h="297180">
                <a:tc>
                  <a:txBody>
                    <a:bodyPr/>
                    <a:lstStyle/>
                    <a:p>
                      <a:pPr algn="l"/>
                      <a:r>
                        <a:rPr lang="ru-RU" sz="900" dirty="0" smtClean="0">
                          <a:solidFill>
                            <a:srgbClr val="167878"/>
                          </a:solidFill>
                          <a:latin typeface="Arial" pitchFamily="34" charset="0"/>
                          <a:cs typeface="Arial" pitchFamily="34" charset="0"/>
                        </a:rPr>
                        <a:t>Резервные фонды</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0" dirty="0" smtClean="0">
                          <a:solidFill>
                            <a:srgbClr val="167878"/>
                          </a:solidFill>
                          <a:latin typeface="Arial" pitchFamily="34" charset="0"/>
                          <a:cs typeface="Arial" pitchFamily="34" charset="0"/>
                        </a:rPr>
                        <a:t>3,7</a:t>
                      </a:r>
                      <a:endParaRPr lang="ru-RU" sz="900" b="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0" baseline="0" dirty="0" smtClean="0">
                          <a:solidFill>
                            <a:srgbClr val="167878"/>
                          </a:solidFill>
                          <a:latin typeface="Arial" pitchFamily="34" charset="0"/>
                          <a:cs typeface="Arial" pitchFamily="34" charset="0"/>
                        </a:rPr>
                        <a:t>0,0</a:t>
                      </a: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b="0" i="0" u="none" strike="noStrike" dirty="0" smtClean="0">
                          <a:solidFill>
                            <a:srgbClr val="167878"/>
                          </a:solidFill>
                          <a:latin typeface="Arial" pitchFamily="34" charset="0"/>
                          <a:cs typeface="Arial" pitchFamily="34" charset="0"/>
                        </a:rPr>
                        <a:t>-</a:t>
                      </a:r>
                      <a:endParaRPr lang="ru-RU" sz="9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ru-RU" sz="800" baseline="0" dirty="0" smtClean="0">
                          <a:solidFill>
                            <a:srgbClr val="167878"/>
                          </a:solidFill>
                          <a:latin typeface="Arial" pitchFamily="34" charset="0"/>
                          <a:cs typeface="Arial" pitchFamily="34" charset="0"/>
                        </a:rPr>
                        <a:t>Расходы осуществлялись в соответствии с Положением о резервном фонде Администрации муниципального образования "Городской округ "Город Нарьян-Мар", утвержденным постановлением Администрации МО "Городской округ "Город Нарьян-Мар" 08.11.2017 № 1254 (в редакции от 30.04.2020 № 328).</a:t>
                      </a: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r>
              <a:tr h="525780">
                <a:tc>
                  <a:txBody>
                    <a:bodyPr/>
                    <a:lstStyle/>
                    <a:p>
                      <a:pPr algn="l"/>
                      <a:r>
                        <a:rPr lang="ru-RU" sz="900" dirty="0" smtClean="0">
                          <a:solidFill>
                            <a:srgbClr val="167878"/>
                          </a:solidFill>
                          <a:latin typeface="Arial" pitchFamily="34" charset="0"/>
                          <a:cs typeface="Arial" pitchFamily="34" charset="0"/>
                        </a:rPr>
                        <a:t>Другие общегосударственные вопросы</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0" dirty="0" smtClean="0">
                          <a:solidFill>
                            <a:srgbClr val="167878"/>
                          </a:solidFill>
                          <a:latin typeface="Arial" pitchFamily="34" charset="0"/>
                          <a:cs typeface="Arial" pitchFamily="34" charset="0"/>
                        </a:rPr>
                        <a:t>20,6</a:t>
                      </a:r>
                      <a:endParaRPr lang="ru-RU" sz="900" b="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0" baseline="0" dirty="0" smtClean="0">
                          <a:solidFill>
                            <a:srgbClr val="167878"/>
                          </a:solidFill>
                          <a:latin typeface="Arial" pitchFamily="34" charset="0"/>
                          <a:cs typeface="Arial" pitchFamily="34" charset="0"/>
                        </a:rPr>
                        <a:t>23,7</a:t>
                      </a:r>
                      <a:endParaRPr lang="ru-RU" sz="900" b="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b="0" i="0" u="none" strike="noStrike" dirty="0" smtClean="0">
                          <a:solidFill>
                            <a:srgbClr val="167878"/>
                          </a:solidFill>
                          <a:latin typeface="Arial" pitchFamily="34" charset="0"/>
                          <a:cs typeface="Arial" pitchFamily="34" charset="0"/>
                        </a:rPr>
                        <a:t>115,0</a:t>
                      </a:r>
                      <a:endParaRPr lang="ru-RU" sz="9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ru-RU" sz="800" baseline="0" dirty="0" smtClean="0">
                          <a:solidFill>
                            <a:srgbClr val="167878"/>
                          </a:solidFill>
                          <a:latin typeface="Arial" pitchFamily="34" charset="0"/>
                          <a:cs typeface="Arial" pitchFamily="34" charset="0"/>
                        </a:rPr>
                        <a:t>Отклонение исполнения расходов бюджета от первоначальных плановых показателей по подразделу  связано с дополнительной потребностью на финансирование мероприятий, посвященных празднованию 120-летия со дня образования Печорского лесозавода, на оплату членских взносов в Ассоциацию "Совет муниципальных образований НАО", на оснащение административных зданий, расположенных по адресу: г. Нарьян-Мар, ул. Смидовича, д. 32, ул. Ленина д.12 (приобретение основных средств и оборудования для телекоммуникационной инфраструктуры). </a:t>
                      </a:r>
                      <a:endParaRPr lang="ru-RU" sz="80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bl>
          </a:graphicData>
        </a:graphic>
      </p:graphicFrame>
      <p:sp>
        <p:nvSpPr>
          <p:cNvPr id="14" name="Rectangle 2"/>
          <p:cNvSpPr txBox="1">
            <a:spLocks noChangeArrowheads="1"/>
          </p:cNvSpPr>
          <p:nvPr/>
        </p:nvSpPr>
        <p:spPr>
          <a:xfrm>
            <a:off x="0" y="0"/>
            <a:ext cx="9144000" cy="555525"/>
          </a:xfrm>
          <a:prstGeom prst="rect">
            <a:avLst/>
          </a:prstGeom>
          <a:noFill/>
          <a:ln>
            <a:noFill/>
          </a:ln>
        </p:spPr>
        <p:txBody>
          <a:bodyPr anchor="ctr">
            <a:noAutofit/>
          </a:bodyPr>
          <a:lstStyle/>
          <a:p>
            <a:pPr algn="ctr" fontAlgn="auto">
              <a:spcAft>
                <a:spcPts val="0"/>
              </a:spcAft>
              <a:defRPr/>
            </a:pPr>
            <a:r>
              <a:rPr lang="ru-RU" sz="1600" b="1" dirty="0">
                <a:solidFill>
                  <a:srgbClr val="055A5A"/>
                </a:solidFill>
                <a:latin typeface="Arial" pitchFamily="34" charset="0"/>
                <a:cs typeface="Arial" pitchFamily="34" charset="0"/>
              </a:rPr>
              <a:t>Расходы по разделам и подразделам за </a:t>
            </a:r>
            <a:r>
              <a:rPr lang="ru-RU" sz="1600" b="1" dirty="0" smtClean="0">
                <a:solidFill>
                  <a:srgbClr val="055A5A"/>
                </a:solidFill>
                <a:latin typeface="Arial" pitchFamily="34" charset="0"/>
                <a:cs typeface="Arial" pitchFamily="34" charset="0"/>
              </a:rPr>
              <a:t>2023 </a:t>
            </a:r>
            <a:r>
              <a:rPr lang="ru-RU" sz="1600" b="1" dirty="0">
                <a:solidFill>
                  <a:srgbClr val="055A5A"/>
                </a:solidFill>
                <a:latin typeface="Arial" pitchFamily="34" charset="0"/>
                <a:cs typeface="Arial" pitchFamily="34" charset="0"/>
              </a:rPr>
              <a:t>год </a:t>
            </a:r>
          </a:p>
          <a:p>
            <a:pPr algn="ctr" fontAlgn="auto">
              <a:spcAft>
                <a:spcPts val="0"/>
              </a:spcAft>
              <a:defRPr/>
            </a:pPr>
            <a:r>
              <a:rPr lang="ru-RU" sz="1600" b="1" dirty="0">
                <a:solidFill>
                  <a:srgbClr val="055A5A"/>
                </a:solidFill>
                <a:latin typeface="Arial" pitchFamily="34" charset="0"/>
                <a:cs typeface="Arial" pitchFamily="34" charset="0"/>
              </a:rPr>
              <a:t>и причина отклонения от первоначального плана</a:t>
            </a:r>
            <a:endParaRPr lang="ru-RU" sz="1600" b="1" cap="all" dirty="0">
              <a:solidFill>
                <a:srgbClr val="055A5A"/>
              </a:solidFill>
              <a:effectLst>
                <a:reflection blurRad="12700" stA="48000" endA="300" endPos="55000" dir="5400000" sy="-90000" algn="bl" rotWithShape="0"/>
              </a:effectLst>
              <a:latin typeface="Arial" pitchFamily="34" charset="0"/>
              <a:cs typeface="Arial" pitchFamily="34" charset="0"/>
            </a:endParaRPr>
          </a:p>
        </p:txBody>
      </p:sp>
      <p:sp>
        <p:nvSpPr>
          <p:cNvPr id="2" name="Номер слайда 1"/>
          <p:cNvSpPr>
            <a:spLocks noGrp="1"/>
          </p:cNvSpPr>
          <p:nvPr>
            <p:ph type="sldNum" sz="quarter" idx="12"/>
          </p:nvPr>
        </p:nvSpPr>
        <p:spPr>
          <a:xfrm>
            <a:off x="7010400" y="4869656"/>
            <a:ext cx="2133600" cy="273844"/>
          </a:xfrm>
        </p:spPr>
        <p:txBody>
          <a:bodyPr/>
          <a:lstStyle/>
          <a:p>
            <a:pPr>
              <a:defRPr/>
            </a:pPr>
            <a:fld id="{F2C2D5CA-DBF4-4FAE-83D1-3629217261EF}" type="slidenum">
              <a:rPr lang="ru-RU" smtClean="0"/>
              <a:pPr>
                <a:defRPr/>
              </a:pPr>
              <a:t>30</a:t>
            </a:fld>
            <a:endParaRPr lang="ru-RU" dirty="0"/>
          </a:p>
        </p:txBody>
      </p:sp>
    </p:spTree>
    <p:extLst>
      <p:ext uri="{BB962C8B-B14F-4D97-AF65-F5344CB8AC3E}">
        <p14:creationId xmlns:p14="http://schemas.microsoft.com/office/powerpoint/2010/main" val="29021730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57188" y="-53579"/>
            <a:ext cx="8572500" cy="696516"/>
          </a:xfrm>
          <a:prstGeom prst="rect">
            <a:avLst/>
          </a:prstGeom>
        </p:spPr>
        <p:txBody>
          <a:bodyPr anchor="ctr">
            <a:normAutofit/>
          </a:bodyPr>
          <a:lstStyle/>
          <a:p>
            <a:pPr algn="ctr" fontAlgn="auto">
              <a:spcBef>
                <a:spcPts val="0"/>
              </a:spcBef>
              <a:spcAft>
                <a:spcPts val="0"/>
              </a:spcAft>
              <a:defRPr/>
            </a:pPr>
            <a:endParaRPr lang="ru-RU" sz="2400" b="1" dirty="0">
              <a:solidFill>
                <a:schemeClr val="tx2"/>
              </a:solidFill>
              <a:latin typeface="+mj-lt"/>
              <a:ea typeface="Arial Unicode MS" pitchFamily="34" charset="-128"/>
              <a:cs typeface="Arial Unicode MS" pitchFamily="34" charset="-128"/>
            </a:endParaRPr>
          </a:p>
        </p:txBody>
      </p:sp>
      <p:graphicFrame>
        <p:nvGraphicFramePr>
          <p:cNvPr id="12" name="Таблица 11"/>
          <p:cNvGraphicFramePr>
            <a:graphicFrameLocks noGrp="1"/>
          </p:cNvGraphicFramePr>
          <p:nvPr>
            <p:extLst>
              <p:ext uri="{D42A27DB-BD31-4B8C-83A1-F6EECF244321}">
                <p14:modId xmlns:p14="http://schemas.microsoft.com/office/powerpoint/2010/main" val="458687912"/>
              </p:ext>
            </p:extLst>
          </p:nvPr>
        </p:nvGraphicFramePr>
        <p:xfrm>
          <a:off x="27756" y="633555"/>
          <a:ext cx="9073008" cy="3087833"/>
        </p:xfrm>
        <a:graphic>
          <a:graphicData uri="http://schemas.openxmlformats.org/drawingml/2006/table">
            <a:tbl>
              <a:tblPr firstRow="1" bandRow="1">
                <a:tableStyleId>{5C22544A-7EE6-4342-B048-85BDC9FD1C3A}</a:tableStyleId>
              </a:tblPr>
              <a:tblGrid>
                <a:gridCol w="2456012">
                  <a:extLst>
                    <a:ext uri="{9D8B030D-6E8A-4147-A177-3AD203B41FA5}">
                      <a16:colId xmlns="" xmlns:a16="http://schemas.microsoft.com/office/drawing/2014/main" val="20000"/>
                    </a:ext>
                  </a:extLst>
                </a:gridCol>
                <a:gridCol w="648072">
                  <a:extLst>
                    <a:ext uri="{9D8B030D-6E8A-4147-A177-3AD203B41FA5}">
                      <a16:colId xmlns="" xmlns:a16="http://schemas.microsoft.com/office/drawing/2014/main" val="20001"/>
                    </a:ext>
                  </a:extLst>
                </a:gridCol>
                <a:gridCol w="648072">
                  <a:extLst>
                    <a:ext uri="{9D8B030D-6E8A-4147-A177-3AD203B41FA5}">
                      <a16:colId xmlns="" xmlns:a16="http://schemas.microsoft.com/office/drawing/2014/main" val="20002"/>
                    </a:ext>
                  </a:extLst>
                </a:gridCol>
                <a:gridCol w="864096">
                  <a:extLst>
                    <a:ext uri="{9D8B030D-6E8A-4147-A177-3AD203B41FA5}">
                      <a16:colId xmlns="" xmlns:a16="http://schemas.microsoft.com/office/drawing/2014/main" val="20003"/>
                    </a:ext>
                  </a:extLst>
                </a:gridCol>
                <a:gridCol w="4456756"/>
              </a:tblGrid>
              <a:tr h="427046">
                <a:tc>
                  <a:txBody>
                    <a:bodyPr/>
                    <a:lstStyle/>
                    <a:p>
                      <a:pPr algn="ctr"/>
                      <a:r>
                        <a:rPr lang="ru-RU" sz="1200" dirty="0" smtClean="0">
                          <a:solidFill>
                            <a:schemeClr val="bg1"/>
                          </a:solidFill>
                          <a:latin typeface="Arial" pitchFamily="34" charset="0"/>
                          <a:cs typeface="Arial" pitchFamily="34" charset="0"/>
                        </a:rPr>
                        <a:t>Наименование расходов </a:t>
                      </a:r>
                    </a:p>
                    <a:p>
                      <a:pPr algn="ctr"/>
                      <a:r>
                        <a:rPr lang="ru-RU" sz="1200" b="1" dirty="0" smtClean="0">
                          <a:solidFill>
                            <a:schemeClr val="bg1"/>
                          </a:solidFill>
                          <a:latin typeface="Arial" pitchFamily="34" charset="0"/>
                          <a:cs typeface="Arial" pitchFamily="34" charset="0"/>
                        </a:rPr>
                        <a:t>млн ₽</a:t>
                      </a:r>
                      <a:endParaRPr lang="ru-RU" sz="1200" dirty="0">
                        <a:solidFill>
                          <a:schemeClr val="bg1"/>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solidFill>
                      <a:srgbClr val="167373"/>
                    </a:solidFill>
                  </a:tcPr>
                </a:tc>
                <a:tc>
                  <a:txBody>
                    <a:bodyPr/>
                    <a:lstStyle/>
                    <a:p>
                      <a:pPr algn="ctr"/>
                      <a:r>
                        <a:rPr lang="ru-RU" sz="1200" dirty="0" smtClean="0">
                          <a:solidFill>
                            <a:schemeClr val="bg1"/>
                          </a:solidFill>
                          <a:latin typeface="Arial" pitchFamily="34" charset="0"/>
                          <a:cs typeface="Arial" pitchFamily="34" charset="0"/>
                        </a:rPr>
                        <a:t>План</a:t>
                      </a:r>
                      <a:endParaRPr lang="ru-RU" sz="1200" dirty="0">
                        <a:solidFill>
                          <a:schemeClr val="bg1"/>
                        </a:solidFill>
                        <a:latin typeface="Arial" pitchFamily="34" charset="0"/>
                        <a:cs typeface="Arial" pitchFamily="34" charset="0"/>
                      </a:endParaRPr>
                    </a:p>
                  </a:txBody>
                  <a:tcPr marT="34290" marB="34290" anchor="ctr" anchorCtr="1">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solidFill>
                      <a:srgbClr val="167373"/>
                    </a:solidFill>
                  </a:tcPr>
                </a:tc>
                <a:tc>
                  <a:txBody>
                    <a:bodyPr/>
                    <a:lstStyle/>
                    <a:p>
                      <a:pPr algn="ctr"/>
                      <a:r>
                        <a:rPr lang="ru-RU" sz="1200" dirty="0" smtClean="0">
                          <a:solidFill>
                            <a:schemeClr val="bg1"/>
                          </a:solidFill>
                          <a:latin typeface="Arial" pitchFamily="34" charset="0"/>
                          <a:cs typeface="Arial" pitchFamily="34" charset="0"/>
                        </a:rPr>
                        <a:t>Факт</a:t>
                      </a:r>
                      <a:endParaRPr lang="ru-RU" sz="1200" dirty="0">
                        <a:solidFill>
                          <a:schemeClr val="bg1"/>
                        </a:solidFill>
                        <a:latin typeface="Arial" pitchFamily="34" charset="0"/>
                        <a:cs typeface="Arial" pitchFamily="34" charset="0"/>
                      </a:endParaRPr>
                    </a:p>
                  </a:txBody>
                  <a:tcPr marT="34290" marB="34290" anchor="ctr" anchorCtr="1">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solidFill>
                      <a:srgbClr val="16737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dirty="0" smtClean="0">
                          <a:ln>
                            <a:noFill/>
                          </a:ln>
                          <a:solidFill>
                            <a:schemeClr val="bg1"/>
                          </a:solidFill>
                          <a:effectLst/>
                          <a:latin typeface="Arial" pitchFamily="34" charset="0"/>
                          <a:cs typeface="Arial" pitchFamily="34" charset="0"/>
                        </a:rPr>
                        <a:t>%испол-нения</a:t>
                      </a:r>
                    </a:p>
                  </a:txBody>
                  <a:tcPr marT="34290" marB="34290" anchor="ctr" anchorCtr="1">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solidFill>
                      <a:srgbClr val="16737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dirty="0" smtClean="0">
                          <a:ln>
                            <a:noFill/>
                          </a:ln>
                          <a:solidFill>
                            <a:schemeClr val="bg1"/>
                          </a:solidFill>
                          <a:effectLst/>
                          <a:latin typeface="Arial" pitchFamily="34" charset="0"/>
                          <a:cs typeface="Arial" pitchFamily="34" charset="0"/>
                        </a:rPr>
                        <a:t>Причины отклонения / комментарии </a:t>
                      </a:r>
                    </a:p>
                  </a:txBody>
                  <a:tcPr marT="34290" marB="34290" anchor="ctr" anchorCtr="1">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solidFill>
                      <a:srgbClr val="167373"/>
                    </a:solidFill>
                  </a:tcPr>
                </a:tc>
                <a:extLst>
                  <a:ext uri="{0D108BD9-81ED-4DB2-BD59-A6C34878D82A}">
                    <a16:rowId xmlns="" xmlns:a16="http://schemas.microsoft.com/office/drawing/2014/main" val="10000"/>
                  </a:ext>
                </a:extLst>
              </a:tr>
              <a:tr h="412097">
                <a:tc>
                  <a:txBody>
                    <a:bodyPr/>
                    <a:lstStyle/>
                    <a:p>
                      <a:r>
                        <a:rPr lang="ru-RU" sz="1000" b="1" dirty="0" smtClean="0">
                          <a:solidFill>
                            <a:srgbClr val="167878"/>
                          </a:solidFill>
                          <a:latin typeface="Arial" pitchFamily="34" charset="0"/>
                          <a:cs typeface="Arial" pitchFamily="34" charset="0"/>
                        </a:rPr>
                        <a:t>Национальная безопасность и правоохранительная деятельность</a:t>
                      </a:r>
                      <a:endParaRPr lang="ru-RU" sz="1000" b="1"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000" b="1" dirty="0" smtClean="0">
                          <a:solidFill>
                            <a:srgbClr val="167878"/>
                          </a:solidFill>
                          <a:latin typeface="Arial" pitchFamily="34" charset="0"/>
                          <a:cs typeface="Arial" pitchFamily="34" charset="0"/>
                        </a:rPr>
                        <a:t>4,8</a:t>
                      </a:r>
                      <a:endParaRPr lang="ru-RU" sz="1000" b="1"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000" b="1" baseline="0" dirty="0" smtClean="0">
                          <a:solidFill>
                            <a:srgbClr val="167878"/>
                          </a:solidFill>
                          <a:latin typeface="Arial" pitchFamily="34" charset="0"/>
                          <a:cs typeface="Arial" pitchFamily="34" charset="0"/>
                        </a:rPr>
                        <a:t>3,9</a:t>
                      </a:r>
                      <a:endParaRPr lang="ru-RU" sz="1000" b="1"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1000" b="1" i="0" u="none" strike="noStrike" dirty="0" smtClean="0">
                          <a:solidFill>
                            <a:srgbClr val="167878"/>
                          </a:solidFill>
                          <a:latin typeface="Arial" pitchFamily="34" charset="0"/>
                          <a:cs typeface="Arial" pitchFamily="34" charset="0"/>
                        </a:rPr>
                        <a:t>81,2</a:t>
                      </a:r>
                      <a:endParaRPr lang="ru-RU" sz="1000" b="1"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endParaRPr lang="ru-RU" sz="80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22766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900" dirty="0" smtClean="0">
                          <a:solidFill>
                            <a:srgbClr val="167878"/>
                          </a:solidFill>
                          <a:latin typeface="Arial" pitchFamily="34" charset="0"/>
                          <a:cs typeface="Arial" pitchFamily="34" charset="0"/>
                        </a:rPr>
                        <a:t>Гражданская оборона </a:t>
                      </a:r>
                    </a:p>
                    <a:p>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dirty="0" smtClean="0">
                          <a:solidFill>
                            <a:srgbClr val="167878"/>
                          </a:solidFill>
                          <a:latin typeface="Arial" pitchFamily="34" charset="0"/>
                          <a:cs typeface="Arial" pitchFamily="34" charset="0"/>
                        </a:rPr>
                        <a:t>0,7</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aseline="0" dirty="0" smtClean="0">
                          <a:solidFill>
                            <a:srgbClr val="167878"/>
                          </a:solidFill>
                          <a:latin typeface="Arial" pitchFamily="34" charset="0"/>
                          <a:cs typeface="Arial" pitchFamily="34" charset="0"/>
                        </a:rPr>
                        <a:t>0,6</a:t>
                      </a:r>
                      <a:endParaRPr lang="ru-RU" sz="90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b="0" i="0" u="none" strike="noStrike" dirty="0" smtClean="0">
                          <a:solidFill>
                            <a:srgbClr val="167878"/>
                          </a:solidFill>
                          <a:latin typeface="Arial" pitchFamily="34" charset="0"/>
                          <a:cs typeface="Arial" pitchFamily="34" charset="0"/>
                        </a:rPr>
                        <a:t>85,7</a:t>
                      </a:r>
                      <a:endParaRPr lang="ru-RU" sz="9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ru-RU" sz="800" baseline="0" dirty="0" smtClean="0">
                          <a:solidFill>
                            <a:srgbClr val="167878"/>
                          </a:solidFill>
                          <a:latin typeface="Arial" pitchFamily="34" charset="0"/>
                          <a:cs typeface="Arial" pitchFamily="34" charset="0"/>
                        </a:rPr>
                        <a:t>Отклонение исполнения бюджета от плановых (первоначальных) показателей в отчетном периоде обусловлено образовавшейся экономией в результате заключения муниципальных контрактов и договоров на содержание и обслуживание местной автоматизированной системы централизованного оповещения гражданской обороны в муниципальном образовании "Городской округ "Город Нарьян-Мар"</a:t>
                      </a:r>
                      <a:endParaRPr lang="ru-RU" sz="80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r>
              <a:tr h="378316">
                <a:tc>
                  <a:txBody>
                    <a:bodyPr/>
                    <a:lstStyle/>
                    <a:p>
                      <a:r>
                        <a:rPr lang="ru-RU" sz="900" dirty="0" smtClean="0">
                          <a:solidFill>
                            <a:srgbClr val="167878"/>
                          </a:solidFill>
                          <a:latin typeface="Arial" pitchFamily="34" charset="0"/>
                          <a:cs typeface="Arial" pitchFamily="34" charset="0"/>
                        </a:rPr>
                        <a:t>Защита населения и территории от чрезвычайных ситуаций природного и техногенного характера, пожарная безопасность</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dirty="0" smtClean="0">
                          <a:solidFill>
                            <a:srgbClr val="167878"/>
                          </a:solidFill>
                          <a:latin typeface="Arial" pitchFamily="34" charset="0"/>
                          <a:cs typeface="Arial" pitchFamily="34" charset="0"/>
                        </a:rPr>
                        <a:t>3,6</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aseline="0" dirty="0" smtClean="0">
                          <a:solidFill>
                            <a:srgbClr val="167878"/>
                          </a:solidFill>
                          <a:latin typeface="Arial" pitchFamily="34" charset="0"/>
                          <a:cs typeface="Arial" pitchFamily="34" charset="0"/>
                        </a:rPr>
                        <a:t>3,2</a:t>
                      </a:r>
                      <a:endParaRPr lang="ru-RU" sz="90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b="0" i="0" u="none" strike="noStrike" dirty="0" smtClean="0">
                          <a:solidFill>
                            <a:srgbClr val="167878"/>
                          </a:solidFill>
                          <a:latin typeface="Arial" pitchFamily="34" charset="0"/>
                          <a:cs typeface="Arial" pitchFamily="34" charset="0"/>
                        </a:rPr>
                        <a:t>88,8</a:t>
                      </a:r>
                      <a:endParaRPr lang="ru-RU" sz="9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ru-RU" sz="800" baseline="0" dirty="0" smtClean="0">
                          <a:solidFill>
                            <a:srgbClr val="167878"/>
                          </a:solidFill>
                          <a:latin typeface="Arial" pitchFamily="34" charset="0"/>
                          <a:cs typeface="Arial" pitchFamily="34" charset="0"/>
                        </a:rPr>
                        <a:t>Отклонение исполнения расходов от планового (первоначального) показателя в отчетном периоде связано с экономией по торгам и фактическим выполнением работ по мероприятиям: </a:t>
                      </a:r>
                    </a:p>
                    <a:p>
                      <a:pPr algn="just"/>
                      <a:r>
                        <a:rPr lang="ru-RU" sz="800" baseline="0" dirty="0" smtClean="0">
                          <a:solidFill>
                            <a:srgbClr val="167878"/>
                          </a:solidFill>
                          <a:latin typeface="Arial" pitchFamily="34" charset="0"/>
                          <a:cs typeface="Arial" pitchFamily="34" charset="0"/>
                        </a:rPr>
                        <a:t>-  разработка (выравниванию) песка с целью защиты г. Нарьян-Мара от затопления паводковыми водами; </a:t>
                      </a:r>
                    </a:p>
                    <a:p>
                      <a:pPr algn="just"/>
                      <a:r>
                        <a:rPr lang="ru-RU" sz="800" baseline="0" dirty="0" smtClean="0">
                          <a:solidFill>
                            <a:srgbClr val="167878"/>
                          </a:solidFill>
                          <a:latin typeface="Arial" pitchFamily="34" charset="0"/>
                          <a:cs typeface="Arial" pitchFamily="34" charset="0"/>
                        </a:rPr>
                        <a:t>- создание резерва материальных ресурсов для предупреждения и ликвидации ЧС; </a:t>
                      </a:r>
                    </a:p>
                    <a:p>
                      <a:pPr algn="just"/>
                      <a:r>
                        <a:rPr lang="ru-RU" sz="800" baseline="0" dirty="0" smtClean="0">
                          <a:solidFill>
                            <a:srgbClr val="167878"/>
                          </a:solidFill>
                          <a:latin typeface="Arial" pitchFamily="34" charset="0"/>
                          <a:cs typeface="Arial" pitchFamily="34" charset="0"/>
                        </a:rPr>
                        <a:t>- содержание пожарных водоемов.</a:t>
                      </a:r>
                      <a:endParaRPr lang="ru-RU" sz="80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641196">
                <a:tc>
                  <a:txBody>
                    <a:bodyPr/>
                    <a:lstStyle/>
                    <a:p>
                      <a:r>
                        <a:rPr lang="ru-RU" sz="900" dirty="0" smtClean="0">
                          <a:solidFill>
                            <a:srgbClr val="167878"/>
                          </a:solidFill>
                          <a:latin typeface="Arial" pitchFamily="34" charset="0"/>
                          <a:cs typeface="Arial" pitchFamily="34" charset="0"/>
                        </a:rPr>
                        <a:t>Другие вопросы в области национальной безопасности и правоохранительной деятельности</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dirty="0" smtClean="0">
                          <a:solidFill>
                            <a:srgbClr val="167878"/>
                          </a:solidFill>
                          <a:latin typeface="Arial" pitchFamily="34" charset="0"/>
                          <a:cs typeface="Arial" pitchFamily="34" charset="0"/>
                        </a:rPr>
                        <a:t>0,5</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aseline="0" dirty="0" smtClean="0">
                          <a:solidFill>
                            <a:srgbClr val="167878"/>
                          </a:solidFill>
                          <a:latin typeface="Arial" pitchFamily="34" charset="0"/>
                          <a:cs typeface="Arial" pitchFamily="34" charset="0"/>
                        </a:rPr>
                        <a:t>0,1</a:t>
                      </a:r>
                      <a:endParaRPr lang="ru-RU" sz="90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b="0" i="0" u="none" strike="noStrike" dirty="0" smtClean="0">
                          <a:solidFill>
                            <a:srgbClr val="167878"/>
                          </a:solidFill>
                          <a:latin typeface="Arial" pitchFamily="34" charset="0"/>
                          <a:cs typeface="Arial" pitchFamily="34" charset="0"/>
                        </a:rPr>
                        <a:t>20,0</a:t>
                      </a:r>
                      <a:endParaRPr lang="ru-RU" sz="9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ru-RU" sz="800" baseline="0" dirty="0" smtClean="0">
                          <a:solidFill>
                            <a:srgbClr val="167878"/>
                          </a:solidFill>
                          <a:latin typeface="Arial" pitchFamily="34" charset="0"/>
                          <a:cs typeface="Arial" pitchFamily="34" charset="0"/>
                        </a:rPr>
                        <a:t>Отклонение исполнения расходов от первоначального плана по мероприятию "Материальное стимулирование народных дружинников за участие в охране общественного порядка на территории муниципального образования "Городской округ "Город Нарьян-Мар" связано с уменьшением количества выходов на дежурство.</a:t>
                      </a:r>
                      <a:endParaRPr lang="ru-RU" sz="80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bl>
          </a:graphicData>
        </a:graphic>
      </p:graphicFrame>
      <p:sp>
        <p:nvSpPr>
          <p:cNvPr id="2" name="Номер слайда 1"/>
          <p:cNvSpPr>
            <a:spLocks noGrp="1"/>
          </p:cNvSpPr>
          <p:nvPr>
            <p:ph type="sldNum" sz="quarter" idx="12"/>
          </p:nvPr>
        </p:nvSpPr>
        <p:spPr>
          <a:xfrm>
            <a:off x="6988313" y="4850750"/>
            <a:ext cx="2133600" cy="273844"/>
          </a:xfrm>
        </p:spPr>
        <p:txBody>
          <a:bodyPr/>
          <a:lstStyle/>
          <a:p>
            <a:pPr>
              <a:defRPr/>
            </a:pPr>
            <a:fld id="{F2C2D5CA-DBF4-4FAE-83D1-3629217261EF}" type="slidenum">
              <a:rPr lang="ru-RU" smtClean="0"/>
              <a:pPr>
                <a:defRPr/>
              </a:pPr>
              <a:t>31</a:t>
            </a:fld>
            <a:endParaRPr lang="ru-RU" dirty="0"/>
          </a:p>
        </p:txBody>
      </p:sp>
      <p:sp>
        <p:nvSpPr>
          <p:cNvPr id="6" name="Rectangle 2"/>
          <p:cNvSpPr txBox="1">
            <a:spLocks noChangeArrowheads="1"/>
          </p:cNvSpPr>
          <p:nvPr/>
        </p:nvSpPr>
        <p:spPr>
          <a:xfrm>
            <a:off x="0" y="0"/>
            <a:ext cx="9144000" cy="555525"/>
          </a:xfrm>
          <a:prstGeom prst="rect">
            <a:avLst/>
          </a:prstGeom>
          <a:noFill/>
          <a:ln>
            <a:noFill/>
          </a:ln>
        </p:spPr>
        <p:txBody>
          <a:bodyPr anchor="ctr">
            <a:noAutofit/>
          </a:bodyPr>
          <a:lstStyle/>
          <a:p>
            <a:pPr algn="ctr" fontAlgn="auto">
              <a:spcAft>
                <a:spcPts val="0"/>
              </a:spcAft>
              <a:defRPr/>
            </a:pPr>
            <a:r>
              <a:rPr lang="ru-RU" sz="1600" b="1" dirty="0">
                <a:solidFill>
                  <a:srgbClr val="055A5A"/>
                </a:solidFill>
                <a:latin typeface="Arial" pitchFamily="34" charset="0"/>
                <a:cs typeface="Arial" pitchFamily="34" charset="0"/>
              </a:rPr>
              <a:t>Расходы по разделам и подразделам за </a:t>
            </a:r>
            <a:r>
              <a:rPr lang="ru-RU" sz="1600" b="1" dirty="0" smtClean="0">
                <a:solidFill>
                  <a:srgbClr val="055A5A"/>
                </a:solidFill>
                <a:latin typeface="Arial" pitchFamily="34" charset="0"/>
                <a:cs typeface="Arial" pitchFamily="34" charset="0"/>
              </a:rPr>
              <a:t>2023 </a:t>
            </a:r>
            <a:r>
              <a:rPr lang="ru-RU" sz="1600" b="1" dirty="0">
                <a:solidFill>
                  <a:srgbClr val="055A5A"/>
                </a:solidFill>
                <a:latin typeface="Arial" pitchFamily="34" charset="0"/>
                <a:cs typeface="Arial" pitchFamily="34" charset="0"/>
              </a:rPr>
              <a:t>год </a:t>
            </a:r>
          </a:p>
          <a:p>
            <a:pPr algn="ctr" fontAlgn="auto">
              <a:spcAft>
                <a:spcPts val="0"/>
              </a:spcAft>
              <a:defRPr/>
            </a:pPr>
            <a:r>
              <a:rPr lang="ru-RU" sz="1600" b="1" dirty="0">
                <a:solidFill>
                  <a:srgbClr val="055A5A"/>
                </a:solidFill>
                <a:latin typeface="Arial" pitchFamily="34" charset="0"/>
                <a:cs typeface="Arial" pitchFamily="34" charset="0"/>
              </a:rPr>
              <a:t>и причина отклонения от первоначального плана</a:t>
            </a:r>
            <a:endParaRPr lang="ru-RU" sz="1600" b="1" cap="all" dirty="0">
              <a:solidFill>
                <a:srgbClr val="055A5A"/>
              </a:solidFill>
              <a:effectLst>
                <a:reflection blurRad="12700" stA="48000" endA="300" endPos="55000" dir="5400000" sy="-90000" algn="bl" rotWithShape="0"/>
              </a:effectLst>
              <a:latin typeface="Arial" pitchFamily="34" charset="0"/>
              <a:cs typeface="Arial" pitchFamily="34" charset="0"/>
            </a:endParaRPr>
          </a:p>
        </p:txBody>
      </p:sp>
    </p:spTree>
    <p:extLst>
      <p:ext uri="{BB962C8B-B14F-4D97-AF65-F5344CB8AC3E}">
        <p14:creationId xmlns:p14="http://schemas.microsoft.com/office/powerpoint/2010/main" val="16039509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57188" y="-53579"/>
            <a:ext cx="8572500" cy="696516"/>
          </a:xfrm>
          <a:prstGeom prst="rect">
            <a:avLst/>
          </a:prstGeom>
        </p:spPr>
        <p:txBody>
          <a:bodyPr anchor="ctr">
            <a:normAutofit/>
          </a:bodyPr>
          <a:lstStyle/>
          <a:p>
            <a:pPr algn="ctr" fontAlgn="auto">
              <a:spcBef>
                <a:spcPts val="0"/>
              </a:spcBef>
              <a:spcAft>
                <a:spcPts val="0"/>
              </a:spcAft>
              <a:defRPr/>
            </a:pPr>
            <a:endParaRPr lang="ru-RU" sz="2400" b="1" dirty="0">
              <a:solidFill>
                <a:schemeClr val="tx2"/>
              </a:solidFill>
              <a:latin typeface="+mj-lt"/>
              <a:ea typeface="Arial Unicode MS" pitchFamily="34" charset="-128"/>
              <a:cs typeface="Arial Unicode MS" pitchFamily="34" charset="-128"/>
            </a:endParaRPr>
          </a:p>
        </p:txBody>
      </p:sp>
      <p:graphicFrame>
        <p:nvGraphicFramePr>
          <p:cNvPr id="12" name="Таблица 11"/>
          <p:cNvGraphicFramePr>
            <a:graphicFrameLocks noGrp="1"/>
          </p:cNvGraphicFramePr>
          <p:nvPr>
            <p:extLst>
              <p:ext uri="{D42A27DB-BD31-4B8C-83A1-F6EECF244321}">
                <p14:modId xmlns:p14="http://schemas.microsoft.com/office/powerpoint/2010/main" val="3889793871"/>
              </p:ext>
            </p:extLst>
          </p:nvPr>
        </p:nvGraphicFramePr>
        <p:xfrm>
          <a:off x="53234" y="699542"/>
          <a:ext cx="9001346" cy="3758932"/>
        </p:xfrm>
        <a:graphic>
          <a:graphicData uri="http://schemas.openxmlformats.org/drawingml/2006/table">
            <a:tbl>
              <a:tblPr firstRow="1" bandRow="1">
                <a:tableStyleId>{5C22544A-7EE6-4342-B048-85BDC9FD1C3A}</a:tableStyleId>
              </a:tblPr>
              <a:tblGrid>
                <a:gridCol w="2070494">
                  <a:extLst>
                    <a:ext uri="{9D8B030D-6E8A-4147-A177-3AD203B41FA5}">
                      <a16:colId xmlns="" xmlns:a16="http://schemas.microsoft.com/office/drawing/2014/main" val="20000"/>
                    </a:ext>
                  </a:extLst>
                </a:gridCol>
                <a:gridCol w="648072">
                  <a:extLst>
                    <a:ext uri="{9D8B030D-6E8A-4147-A177-3AD203B41FA5}">
                      <a16:colId xmlns="" xmlns:a16="http://schemas.microsoft.com/office/drawing/2014/main" val="20001"/>
                    </a:ext>
                  </a:extLst>
                </a:gridCol>
                <a:gridCol w="720080">
                  <a:extLst>
                    <a:ext uri="{9D8B030D-6E8A-4147-A177-3AD203B41FA5}">
                      <a16:colId xmlns="" xmlns:a16="http://schemas.microsoft.com/office/drawing/2014/main" val="20002"/>
                    </a:ext>
                  </a:extLst>
                </a:gridCol>
                <a:gridCol w="864096">
                  <a:extLst>
                    <a:ext uri="{9D8B030D-6E8A-4147-A177-3AD203B41FA5}">
                      <a16:colId xmlns="" xmlns:a16="http://schemas.microsoft.com/office/drawing/2014/main" val="20003"/>
                    </a:ext>
                  </a:extLst>
                </a:gridCol>
                <a:gridCol w="4698604"/>
              </a:tblGrid>
              <a:tr h="447987">
                <a:tc>
                  <a:txBody>
                    <a:bodyPr/>
                    <a:lstStyle/>
                    <a:p>
                      <a:pPr algn="ctr"/>
                      <a:r>
                        <a:rPr lang="ru-RU" sz="1200" dirty="0" smtClean="0">
                          <a:solidFill>
                            <a:schemeClr val="bg1"/>
                          </a:solidFill>
                          <a:latin typeface="Arial" pitchFamily="34" charset="0"/>
                          <a:cs typeface="Arial" pitchFamily="34" charset="0"/>
                        </a:rPr>
                        <a:t>Наименование расходов </a:t>
                      </a:r>
                      <a:r>
                        <a:rPr lang="ru-RU" sz="1200" b="1" dirty="0" smtClean="0">
                          <a:solidFill>
                            <a:schemeClr val="bg1"/>
                          </a:solidFill>
                          <a:latin typeface="Arial" pitchFamily="34" charset="0"/>
                          <a:cs typeface="Arial" pitchFamily="34" charset="0"/>
                        </a:rPr>
                        <a:t>млн ₽</a:t>
                      </a:r>
                      <a:endParaRPr lang="ru-RU" sz="1200" dirty="0">
                        <a:solidFill>
                          <a:schemeClr val="bg1"/>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solidFill>
                      <a:srgbClr val="167373"/>
                    </a:solidFill>
                  </a:tcPr>
                </a:tc>
                <a:tc>
                  <a:txBody>
                    <a:bodyPr/>
                    <a:lstStyle/>
                    <a:p>
                      <a:pPr algn="ctr"/>
                      <a:r>
                        <a:rPr lang="ru-RU" sz="1200" dirty="0" smtClean="0">
                          <a:solidFill>
                            <a:schemeClr val="bg1"/>
                          </a:solidFill>
                          <a:latin typeface="Arial" pitchFamily="34" charset="0"/>
                          <a:cs typeface="Arial" pitchFamily="34" charset="0"/>
                        </a:rPr>
                        <a:t>План</a:t>
                      </a:r>
                      <a:endParaRPr lang="ru-RU" sz="1200" dirty="0">
                        <a:solidFill>
                          <a:schemeClr val="bg1"/>
                        </a:solidFill>
                        <a:latin typeface="Arial" pitchFamily="34" charset="0"/>
                        <a:cs typeface="Arial" pitchFamily="34" charset="0"/>
                      </a:endParaRPr>
                    </a:p>
                  </a:txBody>
                  <a:tcPr marT="34290" marB="34290" anchor="ctr" anchorCtr="1">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solidFill>
                      <a:srgbClr val="167373"/>
                    </a:solidFill>
                  </a:tcPr>
                </a:tc>
                <a:tc>
                  <a:txBody>
                    <a:bodyPr/>
                    <a:lstStyle/>
                    <a:p>
                      <a:pPr algn="ctr"/>
                      <a:r>
                        <a:rPr lang="ru-RU" sz="1200" dirty="0" smtClean="0">
                          <a:solidFill>
                            <a:schemeClr val="bg1"/>
                          </a:solidFill>
                          <a:latin typeface="Arial" pitchFamily="34" charset="0"/>
                          <a:cs typeface="Arial" pitchFamily="34" charset="0"/>
                        </a:rPr>
                        <a:t>Факт</a:t>
                      </a:r>
                      <a:endParaRPr lang="ru-RU" sz="1200" dirty="0">
                        <a:solidFill>
                          <a:schemeClr val="bg1"/>
                        </a:solidFill>
                        <a:latin typeface="Arial" pitchFamily="34" charset="0"/>
                        <a:cs typeface="Arial" pitchFamily="34" charset="0"/>
                      </a:endParaRPr>
                    </a:p>
                  </a:txBody>
                  <a:tcPr marT="34290" marB="34290" anchor="ctr" anchorCtr="1">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solidFill>
                      <a:srgbClr val="16737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dirty="0" smtClean="0">
                          <a:ln>
                            <a:noFill/>
                          </a:ln>
                          <a:solidFill>
                            <a:schemeClr val="bg1"/>
                          </a:solidFill>
                          <a:effectLst/>
                          <a:latin typeface="Arial" pitchFamily="34" charset="0"/>
                          <a:cs typeface="Arial" pitchFamily="34" charset="0"/>
                        </a:rPr>
                        <a:t>%испол-нения</a:t>
                      </a:r>
                    </a:p>
                  </a:txBody>
                  <a:tcPr marT="34290" marB="34290" anchor="ctr" anchorCtr="1">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solidFill>
                      <a:srgbClr val="16737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dirty="0" smtClean="0">
                          <a:ln>
                            <a:noFill/>
                          </a:ln>
                          <a:solidFill>
                            <a:schemeClr val="bg1"/>
                          </a:solidFill>
                          <a:effectLst/>
                          <a:latin typeface="Arial" pitchFamily="34" charset="0"/>
                          <a:cs typeface="Arial" pitchFamily="34" charset="0"/>
                        </a:rPr>
                        <a:t>Причины отклонения / комментарии </a:t>
                      </a:r>
                    </a:p>
                  </a:txBody>
                  <a:tcPr marT="34290" marB="34290" anchor="ctr" anchorCtr="1">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solidFill>
                      <a:srgbClr val="167373"/>
                    </a:solidFill>
                  </a:tcPr>
                </a:tc>
                <a:extLst>
                  <a:ext uri="{0D108BD9-81ED-4DB2-BD59-A6C34878D82A}">
                    <a16:rowId xmlns="" xmlns:a16="http://schemas.microsoft.com/office/drawing/2014/main" val="10000"/>
                  </a:ext>
                </a:extLst>
              </a:tr>
              <a:tr h="199842">
                <a:tc>
                  <a:txBody>
                    <a:bodyPr/>
                    <a:lstStyle/>
                    <a:p>
                      <a:pPr algn="l"/>
                      <a:r>
                        <a:rPr lang="ru-RU" sz="1000" b="1" dirty="0" smtClean="0">
                          <a:solidFill>
                            <a:srgbClr val="167878"/>
                          </a:solidFill>
                          <a:latin typeface="Arial" pitchFamily="34" charset="0"/>
                          <a:cs typeface="Arial" pitchFamily="34" charset="0"/>
                        </a:rPr>
                        <a:t>Национальная экономика</a:t>
                      </a:r>
                      <a:endParaRPr lang="ru-RU" sz="1000" b="1"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000" b="1" dirty="0" smtClean="0">
                          <a:solidFill>
                            <a:srgbClr val="167878"/>
                          </a:solidFill>
                          <a:latin typeface="Arial" pitchFamily="34" charset="0"/>
                          <a:cs typeface="Arial" pitchFamily="34" charset="0"/>
                        </a:rPr>
                        <a:t>380,7</a:t>
                      </a:r>
                      <a:endParaRPr lang="ru-RU" sz="1000" b="1"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000" b="1" baseline="0" dirty="0" smtClean="0">
                          <a:solidFill>
                            <a:srgbClr val="167878"/>
                          </a:solidFill>
                          <a:latin typeface="Arial" pitchFamily="34" charset="0"/>
                          <a:cs typeface="Arial" pitchFamily="34" charset="0"/>
                        </a:rPr>
                        <a:t>344,5</a:t>
                      </a:r>
                      <a:endParaRPr lang="ru-RU" sz="1000" b="1"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1000" b="1" i="0" u="none" strike="noStrike" dirty="0" smtClean="0">
                          <a:solidFill>
                            <a:srgbClr val="167878"/>
                          </a:solidFill>
                          <a:latin typeface="Arial" pitchFamily="34" charset="0"/>
                          <a:cs typeface="Arial" pitchFamily="34" charset="0"/>
                        </a:rPr>
                        <a:t>90,5</a:t>
                      </a:r>
                      <a:endParaRPr lang="ru-RU" sz="1000" b="1"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endParaRPr lang="ru-RU" sz="80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r>
              <a:tr h="199842">
                <a:tc>
                  <a:txBody>
                    <a:bodyPr/>
                    <a:lstStyle/>
                    <a:p>
                      <a:r>
                        <a:rPr lang="ru-RU" sz="900" dirty="0" smtClean="0">
                          <a:solidFill>
                            <a:srgbClr val="167878"/>
                          </a:solidFill>
                          <a:latin typeface="Arial" pitchFamily="34" charset="0"/>
                          <a:cs typeface="Arial" pitchFamily="34" charset="0"/>
                        </a:rPr>
                        <a:t>Транспорт</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dirty="0" smtClean="0">
                          <a:solidFill>
                            <a:srgbClr val="167878"/>
                          </a:solidFill>
                          <a:latin typeface="Arial" pitchFamily="34" charset="0"/>
                          <a:cs typeface="Arial" pitchFamily="34" charset="0"/>
                        </a:rPr>
                        <a:t>57,7</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aseline="0" dirty="0" smtClean="0">
                          <a:solidFill>
                            <a:srgbClr val="167878"/>
                          </a:solidFill>
                          <a:latin typeface="Arial" pitchFamily="34" charset="0"/>
                          <a:cs typeface="Arial" pitchFamily="34" charset="0"/>
                        </a:rPr>
                        <a:t>57,3</a:t>
                      </a:r>
                      <a:endParaRPr lang="ru-RU" sz="90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b="0" i="0" u="none" strike="noStrike" dirty="0" smtClean="0">
                          <a:solidFill>
                            <a:srgbClr val="167878"/>
                          </a:solidFill>
                          <a:latin typeface="Arial" pitchFamily="34" charset="0"/>
                          <a:cs typeface="Arial" pitchFamily="34" charset="0"/>
                        </a:rPr>
                        <a:t>99,3</a:t>
                      </a:r>
                      <a:endParaRPr lang="ru-RU" sz="9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endParaRPr lang="ru-RU" sz="80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r>
              <a:tr h="199842">
                <a:tc>
                  <a:txBody>
                    <a:bodyPr/>
                    <a:lstStyle/>
                    <a:p>
                      <a:r>
                        <a:rPr lang="ru-RU" sz="900" dirty="0" smtClean="0">
                          <a:solidFill>
                            <a:srgbClr val="167878"/>
                          </a:solidFill>
                          <a:latin typeface="Arial" pitchFamily="34" charset="0"/>
                          <a:cs typeface="Arial" pitchFamily="34" charset="0"/>
                        </a:rPr>
                        <a:t>Дорожное хозяйство (дорожные фонды)</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dirty="0" smtClean="0">
                          <a:solidFill>
                            <a:srgbClr val="167878"/>
                          </a:solidFill>
                          <a:latin typeface="Arial" pitchFamily="34" charset="0"/>
                          <a:cs typeface="Arial" pitchFamily="34" charset="0"/>
                        </a:rPr>
                        <a:t>318,7</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aseline="0" dirty="0" smtClean="0">
                          <a:solidFill>
                            <a:srgbClr val="167878"/>
                          </a:solidFill>
                          <a:latin typeface="Arial" pitchFamily="34" charset="0"/>
                          <a:cs typeface="Arial" pitchFamily="34" charset="0"/>
                        </a:rPr>
                        <a:t>282,1</a:t>
                      </a:r>
                      <a:endParaRPr lang="ru-RU" sz="90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b="0" i="0" u="none" strike="noStrike" dirty="0" smtClean="0">
                          <a:solidFill>
                            <a:srgbClr val="167878"/>
                          </a:solidFill>
                          <a:latin typeface="Arial" pitchFamily="34" charset="0"/>
                          <a:cs typeface="Arial" pitchFamily="34" charset="0"/>
                        </a:rPr>
                        <a:t>88,5</a:t>
                      </a:r>
                      <a:endParaRPr lang="ru-RU" sz="9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ru-RU" sz="800" baseline="0" dirty="0" smtClean="0">
                          <a:solidFill>
                            <a:srgbClr val="167878"/>
                          </a:solidFill>
                          <a:latin typeface="Arial" pitchFamily="34" charset="0"/>
                          <a:cs typeface="Arial" pitchFamily="34" charset="0"/>
                        </a:rPr>
                        <a:t>Отклонение исполнения бюджета от плановых (первоначальных) показателей в отчетном периоде  связано с ненадлежащим исполнением и нарушением сроков исполнения работ подрядчиком по муниципальному контракту  "Реконструкция автомобильной дороги по ул. Заводская в г. Нарьян-Маре".</a:t>
                      </a:r>
                      <a:endParaRPr lang="ru-RU" sz="80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r>
              <a:tr h="199842">
                <a:tc>
                  <a:txBody>
                    <a:bodyPr/>
                    <a:lstStyle/>
                    <a:p>
                      <a:r>
                        <a:rPr lang="ru-RU" sz="900" dirty="0" smtClean="0">
                          <a:solidFill>
                            <a:srgbClr val="167878"/>
                          </a:solidFill>
                          <a:latin typeface="Arial" pitchFamily="34" charset="0"/>
                          <a:cs typeface="Arial" pitchFamily="34" charset="0"/>
                        </a:rPr>
                        <a:t>Другие вопросы в области национальной экономики</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dirty="0" smtClean="0">
                          <a:solidFill>
                            <a:srgbClr val="167878"/>
                          </a:solidFill>
                          <a:latin typeface="Arial" pitchFamily="34" charset="0"/>
                          <a:cs typeface="Arial" pitchFamily="34" charset="0"/>
                        </a:rPr>
                        <a:t>4,3</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aseline="0" dirty="0" smtClean="0">
                          <a:solidFill>
                            <a:srgbClr val="167878"/>
                          </a:solidFill>
                          <a:latin typeface="Arial" pitchFamily="34" charset="0"/>
                          <a:cs typeface="Arial" pitchFamily="34" charset="0"/>
                        </a:rPr>
                        <a:t>5,1</a:t>
                      </a:r>
                      <a:endParaRPr lang="ru-RU" sz="90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b="0" i="0" u="none" strike="noStrike" dirty="0" smtClean="0">
                          <a:solidFill>
                            <a:srgbClr val="167878"/>
                          </a:solidFill>
                          <a:latin typeface="Arial" pitchFamily="34" charset="0"/>
                          <a:cs typeface="Arial" pitchFamily="34" charset="0"/>
                        </a:rPr>
                        <a:t>118,6</a:t>
                      </a:r>
                      <a:endParaRPr lang="ru-RU" sz="9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ru-RU" sz="800" baseline="0" dirty="0" smtClean="0">
                          <a:solidFill>
                            <a:srgbClr val="167878"/>
                          </a:solidFill>
                          <a:latin typeface="Arial" pitchFamily="34" charset="0"/>
                          <a:cs typeface="Arial" pitchFamily="34" charset="0"/>
                        </a:rPr>
                        <a:t>Отклонение исполнения бюджета от плановых (первоначальных) показателей связано с увеличением расходов в отчетном периоде: </a:t>
                      </a:r>
                    </a:p>
                    <a:p>
                      <a:pPr algn="just"/>
                      <a:r>
                        <a:rPr lang="ru-RU" sz="800" baseline="0" dirty="0" smtClean="0">
                          <a:solidFill>
                            <a:srgbClr val="167878"/>
                          </a:solidFill>
                          <a:latin typeface="Arial" pitchFamily="34" charset="0"/>
                          <a:cs typeface="Arial" pitchFamily="34" charset="0"/>
                        </a:rPr>
                        <a:t>- на  реализацию мероприятий по поддержке и развитию малого и среднего предпринимательства; </a:t>
                      </a:r>
                    </a:p>
                    <a:p>
                      <a:pPr algn="just"/>
                      <a:r>
                        <a:rPr lang="ru-RU" sz="800" baseline="0" dirty="0" smtClean="0">
                          <a:solidFill>
                            <a:srgbClr val="167878"/>
                          </a:solidFill>
                          <a:latin typeface="Arial" pitchFamily="34" charset="0"/>
                          <a:cs typeface="Arial" pitchFamily="34" charset="0"/>
                        </a:rPr>
                        <a:t>- на мероприятия по  землеустройству и землепользованию.</a:t>
                      </a:r>
                      <a:endParaRPr lang="ru-RU" sz="80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r>
              <a:tr h="199842">
                <a:tc>
                  <a:txBody>
                    <a:bodyPr/>
                    <a:lstStyle/>
                    <a:p>
                      <a:r>
                        <a:rPr lang="ru-RU" sz="1000" b="1" dirty="0" smtClean="0">
                          <a:solidFill>
                            <a:srgbClr val="167878"/>
                          </a:solidFill>
                          <a:latin typeface="Arial" pitchFamily="34" charset="0"/>
                          <a:cs typeface="Arial" pitchFamily="34" charset="0"/>
                        </a:rPr>
                        <a:t>Жилищно-коммунальное хозяйство</a:t>
                      </a:r>
                      <a:endParaRPr lang="ru-RU" sz="1000" b="1"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000" b="1" dirty="0" smtClean="0">
                          <a:solidFill>
                            <a:srgbClr val="167878"/>
                          </a:solidFill>
                          <a:latin typeface="Arial" pitchFamily="34" charset="0"/>
                          <a:cs typeface="Arial" pitchFamily="34" charset="0"/>
                        </a:rPr>
                        <a:t>504,8</a:t>
                      </a:r>
                      <a:endParaRPr lang="ru-RU" sz="1000" b="1"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000" b="1" baseline="0" dirty="0" smtClean="0">
                          <a:solidFill>
                            <a:srgbClr val="167878"/>
                          </a:solidFill>
                          <a:latin typeface="Arial" pitchFamily="34" charset="0"/>
                          <a:cs typeface="Arial" pitchFamily="34" charset="0"/>
                        </a:rPr>
                        <a:t>626,7</a:t>
                      </a:r>
                      <a:endParaRPr lang="ru-RU" sz="1000" b="1"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1000" b="1" i="0" u="none" strike="noStrike" dirty="0" smtClean="0">
                          <a:solidFill>
                            <a:srgbClr val="167878"/>
                          </a:solidFill>
                          <a:latin typeface="Arial" pitchFamily="34" charset="0"/>
                          <a:cs typeface="Arial" pitchFamily="34" charset="0"/>
                        </a:rPr>
                        <a:t>124,1</a:t>
                      </a:r>
                      <a:endParaRPr lang="ru-RU" sz="1000" b="1"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endParaRPr lang="ru-RU" sz="800" b="1"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354385">
                <a:tc>
                  <a:txBody>
                    <a:bodyPr/>
                    <a:lstStyle/>
                    <a:p>
                      <a:r>
                        <a:rPr lang="ru-RU" sz="900" dirty="0" smtClean="0">
                          <a:solidFill>
                            <a:srgbClr val="167878"/>
                          </a:solidFill>
                          <a:latin typeface="Arial" pitchFamily="34" charset="0"/>
                          <a:cs typeface="Arial" pitchFamily="34" charset="0"/>
                        </a:rPr>
                        <a:t>Жилищное хозяйство</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dirty="0" smtClean="0">
                          <a:solidFill>
                            <a:srgbClr val="167878"/>
                          </a:solidFill>
                          <a:latin typeface="Arial" pitchFamily="34" charset="0"/>
                          <a:cs typeface="Arial" pitchFamily="34" charset="0"/>
                        </a:rPr>
                        <a:t>0,0</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aseline="0" dirty="0" smtClean="0">
                          <a:solidFill>
                            <a:srgbClr val="167878"/>
                          </a:solidFill>
                          <a:latin typeface="Arial" pitchFamily="34" charset="0"/>
                          <a:cs typeface="Arial" pitchFamily="34" charset="0"/>
                        </a:rPr>
                        <a:t>121,2</a:t>
                      </a: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b="0" i="0" u="none" strike="noStrike" dirty="0" smtClean="0">
                          <a:solidFill>
                            <a:srgbClr val="167878"/>
                          </a:solidFill>
                          <a:latin typeface="Arial" pitchFamily="34" charset="0"/>
                          <a:cs typeface="Arial" pitchFamily="34" charset="0"/>
                        </a:rPr>
                        <a:t>-</a:t>
                      </a:r>
                      <a:endParaRPr lang="ru-RU" sz="9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ru-RU" sz="800" baseline="0" dirty="0" smtClean="0">
                          <a:solidFill>
                            <a:srgbClr val="167878"/>
                          </a:solidFill>
                          <a:latin typeface="Arial" pitchFamily="34" charset="0"/>
                          <a:cs typeface="Arial" pitchFamily="34" charset="0"/>
                        </a:rPr>
                        <a:t> Отклонение исполнения расходов от первоначального плана в отчетном периоде обусловлено предоставлением в течении финансового года из бюджета Ненецкого автономного округа субвенции местным бюджетам на осуществление отдельных государственных полномочий по предоставлению гражданам компенсационных выплат в целях создания дополнительных условий для расселения граждан из жилых помещений в домах, признанных аварийными и субсидии местным бюджетам на выкуп жилых помещений собственников в соответствии со статьёй 32 Жилищного кодекса Российской Федерации. </a:t>
                      </a: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r>
              <a:tr h="354385">
                <a:tc>
                  <a:txBody>
                    <a:bodyPr/>
                    <a:lstStyle/>
                    <a:p>
                      <a:r>
                        <a:rPr lang="ru-RU" sz="900" dirty="0" smtClean="0">
                          <a:solidFill>
                            <a:srgbClr val="167878"/>
                          </a:solidFill>
                          <a:latin typeface="Arial" pitchFamily="34" charset="0"/>
                          <a:cs typeface="Arial" pitchFamily="34" charset="0"/>
                        </a:rPr>
                        <a:t>Коммунальное хозяйство</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dirty="0" smtClean="0">
                          <a:solidFill>
                            <a:srgbClr val="167878"/>
                          </a:solidFill>
                          <a:latin typeface="Arial" pitchFamily="34" charset="0"/>
                          <a:cs typeface="Arial" pitchFamily="34" charset="0"/>
                        </a:rPr>
                        <a:t>190,3</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aseline="0" dirty="0" smtClean="0">
                          <a:solidFill>
                            <a:srgbClr val="167878"/>
                          </a:solidFill>
                          <a:latin typeface="Arial" pitchFamily="34" charset="0"/>
                          <a:cs typeface="Arial" pitchFamily="34" charset="0"/>
                        </a:rPr>
                        <a:t>186,5</a:t>
                      </a: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b="0" i="0" u="none" strike="noStrike" dirty="0" smtClean="0">
                          <a:solidFill>
                            <a:srgbClr val="167878"/>
                          </a:solidFill>
                          <a:latin typeface="Arial" pitchFamily="34" charset="0"/>
                          <a:cs typeface="Arial" pitchFamily="34" charset="0"/>
                        </a:rPr>
                        <a:t>98,0</a:t>
                      </a:r>
                      <a:endParaRPr lang="ru-RU" sz="9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endParaRPr lang="ru-RU" sz="800" baseline="0" dirty="0" smtClean="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bl>
          </a:graphicData>
        </a:graphic>
      </p:graphicFrame>
      <p:sp>
        <p:nvSpPr>
          <p:cNvPr id="2" name="Номер слайда 1"/>
          <p:cNvSpPr>
            <a:spLocks noGrp="1"/>
          </p:cNvSpPr>
          <p:nvPr>
            <p:ph type="sldNum" sz="quarter" idx="12"/>
          </p:nvPr>
        </p:nvSpPr>
        <p:spPr>
          <a:xfrm>
            <a:off x="7010400" y="4850750"/>
            <a:ext cx="2133600" cy="273844"/>
          </a:xfrm>
        </p:spPr>
        <p:txBody>
          <a:bodyPr/>
          <a:lstStyle/>
          <a:p>
            <a:pPr>
              <a:defRPr/>
            </a:pPr>
            <a:fld id="{F2C2D5CA-DBF4-4FAE-83D1-3629217261EF}" type="slidenum">
              <a:rPr lang="ru-RU" smtClean="0"/>
              <a:pPr>
                <a:defRPr/>
              </a:pPr>
              <a:t>32</a:t>
            </a:fld>
            <a:endParaRPr lang="ru-RU" dirty="0"/>
          </a:p>
        </p:txBody>
      </p:sp>
      <p:sp>
        <p:nvSpPr>
          <p:cNvPr id="6" name="Rectangle 2"/>
          <p:cNvSpPr txBox="1">
            <a:spLocks noChangeArrowheads="1"/>
          </p:cNvSpPr>
          <p:nvPr/>
        </p:nvSpPr>
        <p:spPr>
          <a:xfrm>
            <a:off x="0" y="0"/>
            <a:ext cx="9144000" cy="555525"/>
          </a:xfrm>
          <a:prstGeom prst="rect">
            <a:avLst/>
          </a:prstGeom>
          <a:noFill/>
          <a:ln>
            <a:noFill/>
          </a:ln>
        </p:spPr>
        <p:txBody>
          <a:bodyPr anchor="ctr">
            <a:noAutofit/>
          </a:bodyPr>
          <a:lstStyle/>
          <a:p>
            <a:pPr algn="ctr" fontAlgn="auto">
              <a:spcAft>
                <a:spcPts val="0"/>
              </a:spcAft>
              <a:defRPr/>
            </a:pPr>
            <a:r>
              <a:rPr lang="ru-RU" sz="1600" b="1" dirty="0">
                <a:solidFill>
                  <a:srgbClr val="055A5A"/>
                </a:solidFill>
                <a:latin typeface="Arial" pitchFamily="34" charset="0"/>
                <a:cs typeface="Arial" pitchFamily="34" charset="0"/>
              </a:rPr>
              <a:t>Расходы по разделам и подразделам за </a:t>
            </a:r>
            <a:r>
              <a:rPr lang="ru-RU" sz="1600" b="1" dirty="0" smtClean="0">
                <a:solidFill>
                  <a:srgbClr val="055A5A"/>
                </a:solidFill>
                <a:latin typeface="Arial" pitchFamily="34" charset="0"/>
                <a:cs typeface="Arial" pitchFamily="34" charset="0"/>
              </a:rPr>
              <a:t>2023 </a:t>
            </a:r>
            <a:r>
              <a:rPr lang="ru-RU" sz="1600" b="1" dirty="0">
                <a:solidFill>
                  <a:srgbClr val="055A5A"/>
                </a:solidFill>
                <a:latin typeface="Arial" pitchFamily="34" charset="0"/>
                <a:cs typeface="Arial" pitchFamily="34" charset="0"/>
              </a:rPr>
              <a:t>год </a:t>
            </a:r>
          </a:p>
          <a:p>
            <a:pPr algn="ctr" fontAlgn="auto">
              <a:spcAft>
                <a:spcPts val="0"/>
              </a:spcAft>
              <a:defRPr/>
            </a:pPr>
            <a:r>
              <a:rPr lang="ru-RU" sz="1600" b="1" dirty="0">
                <a:solidFill>
                  <a:srgbClr val="055A5A"/>
                </a:solidFill>
                <a:latin typeface="Arial" pitchFamily="34" charset="0"/>
                <a:cs typeface="Arial" pitchFamily="34" charset="0"/>
              </a:rPr>
              <a:t>и причина отклонения от первоначального плана</a:t>
            </a:r>
            <a:endParaRPr lang="ru-RU" sz="1600" b="1" cap="all" dirty="0">
              <a:solidFill>
                <a:srgbClr val="055A5A"/>
              </a:solidFill>
              <a:effectLst>
                <a:reflection blurRad="12700" stA="48000" endA="300" endPos="55000" dir="5400000" sy="-90000" algn="bl" rotWithShape="0"/>
              </a:effectLst>
              <a:latin typeface="Arial" pitchFamily="34" charset="0"/>
              <a:cs typeface="Arial" pitchFamily="34" charset="0"/>
            </a:endParaRPr>
          </a:p>
        </p:txBody>
      </p:sp>
    </p:spTree>
    <p:extLst>
      <p:ext uri="{BB962C8B-B14F-4D97-AF65-F5344CB8AC3E}">
        <p14:creationId xmlns:p14="http://schemas.microsoft.com/office/powerpoint/2010/main" val="32578445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57188" y="-53579"/>
            <a:ext cx="8572500" cy="696516"/>
          </a:xfrm>
          <a:prstGeom prst="rect">
            <a:avLst/>
          </a:prstGeom>
        </p:spPr>
        <p:txBody>
          <a:bodyPr anchor="ctr">
            <a:normAutofit/>
          </a:bodyPr>
          <a:lstStyle/>
          <a:p>
            <a:pPr algn="ctr" fontAlgn="auto">
              <a:spcBef>
                <a:spcPts val="0"/>
              </a:spcBef>
              <a:spcAft>
                <a:spcPts val="0"/>
              </a:spcAft>
              <a:defRPr/>
            </a:pPr>
            <a:endParaRPr lang="ru-RU" sz="2400" b="1" dirty="0">
              <a:solidFill>
                <a:schemeClr val="tx2"/>
              </a:solidFill>
              <a:latin typeface="+mj-lt"/>
              <a:ea typeface="Arial Unicode MS" pitchFamily="34" charset="-128"/>
              <a:cs typeface="Arial Unicode MS" pitchFamily="34" charset="-128"/>
            </a:endParaRPr>
          </a:p>
        </p:txBody>
      </p:sp>
      <p:graphicFrame>
        <p:nvGraphicFramePr>
          <p:cNvPr id="12" name="Таблица 11"/>
          <p:cNvGraphicFramePr>
            <a:graphicFrameLocks noGrp="1"/>
          </p:cNvGraphicFramePr>
          <p:nvPr>
            <p:extLst>
              <p:ext uri="{D42A27DB-BD31-4B8C-83A1-F6EECF244321}">
                <p14:modId xmlns:p14="http://schemas.microsoft.com/office/powerpoint/2010/main" val="3454278183"/>
              </p:ext>
            </p:extLst>
          </p:nvPr>
        </p:nvGraphicFramePr>
        <p:xfrm>
          <a:off x="53234" y="699542"/>
          <a:ext cx="9001346" cy="3772525"/>
        </p:xfrm>
        <a:graphic>
          <a:graphicData uri="http://schemas.openxmlformats.org/drawingml/2006/table">
            <a:tbl>
              <a:tblPr firstRow="1" bandRow="1">
                <a:tableStyleId>{5C22544A-7EE6-4342-B048-85BDC9FD1C3A}</a:tableStyleId>
              </a:tblPr>
              <a:tblGrid>
                <a:gridCol w="2310787">
                  <a:extLst>
                    <a:ext uri="{9D8B030D-6E8A-4147-A177-3AD203B41FA5}">
                      <a16:colId xmlns="" xmlns:a16="http://schemas.microsoft.com/office/drawing/2014/main" val="20000"/>
                    </a:ext>
                  </a:extLst>
                </a:gridCol>
                <a:gridCol w="811597">
                  <a:extLst>
                    <a:ext uri="{9D8B030D-6E8A-4147-A177-3AD203B41FA5}">
                      <a16:colId xmlns="" xmlns:a16="http://schemas.microsoft.com/office/drawing/2014/main" val="20001"/>
                    </a:ext>
                  </a:extLst>
                </a:gridCol>
                <a:gridCol w="811597">
                  <a:extLst>
                    <a:ext uri="{9D8B030D-6E8A-4147-A177-3AD203B41FA5}">
                      <a16:colId xmlns="" xmlns:a16="http://schemas.microsoft.com/office/drawing/2014/main" val="20002"/>
                    </a:ext>
                  </a:extLst>
                </a:gridCol>
                <a:gridCol w="1032942">
                  <a:extLst>
                    <a:ext uri="{9D8B030D-6E8A-4147-A177-3AD203B41FA5}">
                      <a16:colId xmlns="" xmlns:a16="http://schemas.microsoft.com/office/drawing/2014/main" val="20003"/>
                    </a:ext>
                  </a:extLst>
                </a:gridCol>
                <a:gridCol w="4034423"/>
              </a:tblGrid>
              <a:tr h="447987">
                <a:tc>
                  <a:txBody>
                    <a:bodyPr/>
                    <a:lstStyle/>
                    <a:p>
                      <a:pPr algn="ctr"/>
                      <a:r>
                        <a:rPr lang="ru-RU" sz="1200" dirty="0" smtClean="0">
                          <a:solidFill>
                            <a:schemeClr val="bg1"/>
                          </a:solidFill>
                          <a:latin typeface="Arial" pitchFamily="34" charset="0"/>
                          <a:cs typeface="Arial" pitchFamily="34" charset="0"/>
                        </a:rPr>
                        <a:t>Наименование расходов </a:t>
                      </a:r>
                      <a:r>
                        <a:rPr lang="ru-RU" sz="1200" b="1" dirty="0" smtClean="0">
                          <a:solidFill>
                            <a:schemeClr val="bg1"/>
                          </a:solidFill>
                          <a:latin typeface="Arial" pitchFamily="34" charset="0"/>
                          <a:cs typeface="Arial" pitchFamily="34" charset="0"/>
                        </a:rPr>
                        <a:t>млн ₽</a:t>
                      </a:r>
                      <a:endParaRPr lang="ru-RU" sz="1200" dirty="0">
                        <a:solidFill>
                          <a:schemeClr val="bg1"/>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solidFill>
                      <a:srgbClr val="167373"/>
                    </a:solidFill>
                  </a:tcPr>
                </a:tc>
                <a:tc>
                  <a:txBody>
                    <a:bodyPr/>
                    <a:lstStyle/>
                    <a:p>
                      <a:pPr algn="ctr"/>
                      <a:r>
                        <a:rPr lang="ru-RU" sz="1200" dirty="0" smtClean="0">
                          <a:solidFill>
                            <a:schemeClr val="bg1"/>
                          </a:solidFill>
                          <a:latin typeface="Arial" pitchFamily="34" charset="0"/>
                          <a:cs typeface="Arial" pitchFamily="34" charset="0"/>
                        </a:rPr>
                        <a:t>План</a:t>
                      </a:r>
                      <a:endParaRPr lang="ru-RU" sz="1200" dirty="0">
                        <a:solidFill>
                          <a:schemeClr val="bg1"/>
                        </a:solidFill>
                        <a:latin typeface="Arial" pitchFamily="34" charset="0"/>
                        <a:cs typeface="Arial" pitchFamily="34" charset="0"/>
                      </a:endParaRPr>
                    </a:p>
                  </a:txBody>
                  <a:tcPr marT="34290" marB="34290" anchor="ctr" anchorCtr="1">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solidFill>
                      <a:srgbClr val="167373"/>
                    </a:solidFill>
                  </a:tcPr>
                </a:tc>
                <a:tc>
                  <a:txBody>
                    <a:bodyPr/>
                    <a:lstStyle/>
                    <a:p>
                      <a:pPr algn="ctr"/>
                      <a:r>
                        <a:rPr lang="ru-RU" sz="1200" dirty="0" smtClean="0">
                          <a:solidFill>
                            <a:schemeClr val="bg1"/>
                          </a:solidFill>
                          <a:latin typeface="Arial" pitchFamily="34" charset="0"/>
                          <a:cs typeface="Arial" pitchFamily="34" charset="0"/>
                        </a:rPr>
                        <a:t>Факт</a:t>
                      </a:r>
                      <a:endParaRPr lang="ru-RU" sz="1200" dirty="0">
                        <a:solidFill>
                          <a:schemeClr val="bg1"/>
                        </a:solidFill>
                        <a:latin typeface="Arial" pitchFamily="34" charset="0"/>
                        <a:cs typeface="Arial" pitchFamily="34" charset="0"/>
                      </a:endParaRPr>
                    </a:p>
                  </a:txBody>
                  <a:tcPr marT="34290" marB="34290" anchor="ctr" anchorCtr="1">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solidFill>
                      <a:srgbClr val="16737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dirty="0" smtClean="0">
                          <a:ln>
                            <a:noFill/>
                          </a:ln>
                          <a:solidFill>
                            <a:schemeClr val="bg1"/>
                          </a:solidFill>
                          <a:effectLst/>
                          <a:latin typeface="Arial" pitchFamily="34" charset="0"/>
                          <a:cs typeface="Arial" pitchFamily="34" charset="0"/>
                        </a:rPr>
                        <a:t>%испол-нения</a:t>
                      </a:r>
                    </a:p>
                  </a:txBody>
                  <a:tcPr marT="34290" marB="34290" anchor="ctr" anchorCtr="1">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solidFill>
                      <a:srgbClr val="16737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dirty="0" smtClean="0">
                          <a:ln>
                            <a:noFill/>
                          </a:ln>
                          <a:solidFill>
                            <a:schemeClr val="bg1"/>
                          </a:solidFill>
                          <a:effectLst/>
                          <a:latin typeface="Arial" pitchFamily="34" charset="0"/>
                          <a:cs typeface="Arial" pitchFamily="34" charset="0"/>
                        </a:rPr>
                        <a:t>Причины отклонения / комментарии </a:t>
                      </a:r>
                    </a:p>
                  </a:txBody>
                  <a:tcPr marT="34290" marB="34290" anchor="ctr" anchorCtr="1">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solidFill>
                      <a:srgbClr val="167373"/>
                    </a:solidFill>
                  </a:tcPr>
                </a:tc>
                <a:extLst>
                  <a:ext uri="{0D108BD9-81ED-4DB2-BD59-A6C34878D82A}">
                    <a16:rowId xmlns="" xmlns:a16="http://schemas.microsoft.com/office/drawing/2014/main" val="10000"/>
                  </a:ext>
                </a:extLst>
              </a:tr>
              <a:tr h="311753">
                <a:tc>
                  <a:txBody>
                    <a:bodyPr/>
                    <a:lstStyle/>
                    <a:p>
                      <a:r>
                        <a:rPr lang="ru-RU" sz="900" dirty="0" smtClean="0">
                          <a:solidFill>
                            <a:srgbClr val="167878"/>
                          </a:solidFill>
                          <a:latin typeface="Arial" pitchFamily="34" charset="0"/>
                          <a:cs typeface="Arial" pitchFamily="34" charset="0"/>
                        </a:rPr>
                        <a:t>Благоустройство</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dirty="0" smtClean="0">
                          <a:solidFill>
                            <a:srgbClr val="167878"/>
                          </a:solidFill>
                          <a:latin typeface="Arial" pitchFamily="34" charset="0"/>
                          <a:cs typeface="Arial" pitchFamily="34" charset="0"/>
                        </a:rPr>
                        <a:t>117,7</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aseline="0" dirty="0" smtClean="0">
                          <a:solidFill>
                            <a:srgbClr val="167878"/>
                          </a:solidFill>
                          <a:latin typeface="Arial" pitchFamily="34" charset="0"/>
                          <a:cs typeface="Arial" pitchFamily="34" charset="0"/>
                        </a:rPr>
                        <a:t>118,9</a:t>
                      </a:r>
                      <a:endParaRPr lang="ru-RU" sz="90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b="0" i="0" u="none" strike="noStrike" dirty="0" smtClean="0">
                          <a:solidFill>
                            <a:srgbClr val="167878"/>
                          </a:solidFill>
                          <a:latin typeface="Arial" pitchFamily="34" charset="0"/>
                          <a:cs typeface="Arial" pitchFamily="34" charset="0"/>
                        </a:rPr>
                        <a:t>101,0</a:t>
                      </a:r>
                      <a:endParaRPr lang="ru-RU" sz="9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endParaRPr lang="ru-RU" sz="80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r>
              <a:tr h="311753">
                <a:tc>
                  <a:txBody>
                    <a:bodyPr/>
                    <a:lstStyle/>
                    <a:p>
                      <a:r>
                        <a:rPr lang="ru-RU" sz="900" dirty="0" smtClean="0">
                          <a:solidFill>
                            <a:srgbClr val="167878"/>
                          </a:solidFill>
                          <a:latin typeface="Arial" pitchFamily="34" charset="0"/>
                          <a:cs typeface="Arial" pitchFamily="34" charset="0"/>
                        </a:rPr>
                        <a:t>Другие вопросы в области жилищно-коммунального хозяйства</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dirty="0" smtClean="0">
                          <a:solidFill>
                            <a:srgbClr val="167878"/>
                          </a:solidFill>
                          <a:latin typeface="Arial" pitchFamily="34" charset="0"/>
                          <a:cs typeface="Arial" pitchFamily="34" charset="0"/>
                        </a:rPr>
                        <a:t>196,8</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aseline="0" dirty="0" smtClean="0">
                          <a:solidFill>
                            <a:srgbClr val="167878"/>
                          </a:solidFill>
                          <a:latin typeface="Arial" pitchFamily="34" charset="0"/>
                          <a:cs typeface="Arial" pitchFamily="34" charset="0"/>
                        </a:rPr>
                        <a:t>200,1</a:t>
                      </a:r>
                      <a:endParaRPr lang="ru-RU" sz="90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b="0" i="0" u="none" strike="noStrike" dirty="0" smtClean="0">
                          <a:solidFill>
                            <a:srgbClr val="167878"/>
                          </a:solidFill>
                          <a:latin typeface="Arial" pitchFamily="34" charset="0"/>
                          <a:cs typeface="Arial" pitchFamily="34" charset="0"/>
                        </a:rPr>
                        <a:t>101,7</a:t>
                      </a:r>
                      <a:endParaRPr lang="ru-RU" sz="9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endParaRPr lang="ru-RU" sz="80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r>
              <a:tr h="311753">
                <a:tc>
                  <a:txBody>
                    <a:bodyPr/>
                    <a:lstStyle/>
                    <a:p>
                      <a:r>
                        <a:rPr lang="ru-RU" sz="1000" b="1" dirty="0" smtClean="0">
                          <a:solidFill>
                            <a:srgbClr val="167878"/>
                          </a:solidFill>
                          <a:latin typeface="Arial" pitchFamily="34" charset="0"/>
                          <a:cs typeface="Arial" pitchFamily="34" charset="0"/>
                        </a:rPr>
                        <a:t>Образование</a:t>
                      </a:r>
                      <a:endParaRPr lang="ru-RU" sz="1000" b="1"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000" b="1" dirty="0" smtClean="0">
                          <a:solidFill>
                            <a:srgbClr val="167878"/>
                          </a:solidFill>
                          <a:latin typeface="Arial" pitchFamily="34" charset="0"/>
                          <a:cs typeface="Arial" pitchFamily="34" charset="0"/>
                        </a:rPr>
                        <a:t>5,8</a:t>
                      </a:r>
                      <a:endParaRPr lang="ru-RU" sz="1000" b="1"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000" b="1" baseline="0" dirty="0" smtClean="0">
                          <a:solidFill>
                            <a:srgbClr val="167878"/>
                          </a:solidFill>
                          <a:latin typeface="Arial" pitchFamily="34" charset="0"/>
                          <a:cs typeface="Arial" pitchFamily="34" charset="0"/>
                        </a:rPr>
                        <a:t>5,3</a:t>
                      </a:r>
                      <a:endParaRPr lang="ru-RU" sz="1000" b="1"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b="1" i="0" u="none" strike="noStrike" dirty="0" smtClean="0">
                          <a:solidFill>
                            <a:srgbClr val="167878"/>
                          </a:solidFill>
                          <a:latin typeface="Arial" pitchFamily="34" charset="0"/>
                          <a:cs typeface="Arial" pitchFamily="34" charset="0"/>
                        </a:rPr>
                        <a:t>91,4</a:t>
                      </a:r>
                      <a:endParaRPr lang="ru-RU" sz="900" b="1"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endParaRPr lang="ru-RU" sz="85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r>
              <a:tr h="583538">
                <a:tc>
                  <a:txBody>
                    <a:bodyPr/>
                    <a:lstStyle/>
                    <a:p>
                      <a:r>
                        <a:rPr lang="ru-RU" sz="900" dirty="0" smtClean="0">
                          <a:solidFill>
                            <a:srgbClr val="167878"/>
                          </a:solidFill>
                          <a:latin typeface="Arial" pitchFamily="34" charset="0"/>
                          <a:cs typeface="Arial" pitchFamily="34" charset="0"/>
                        </a:rPr>
                        <a:t>Профессиональная подготовка, переподготовка и повышение квалификации</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dirty="0" smtClean="0">
                          <a:solidFill>
                            <a:srgbClr val="167878"/>
                          </a:solidFill>
                          <a:latin typeface="Arial" pitchFamily="34" charset="0"/>
                          <a:cs typeface="Arial" pitchFamily="34" charset="0"/>
                        </a:rPr>
                        <a:t>1,1</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aseline="0" dirty="0" smtClean="0">
                          <a:solidFill>
                            <a:srgbClr val="167878"/>
                          </a:solidFill>
                          <a:latin typeface="Arial" pitchFamily="34" charset="0"/>
                          <a:cs typeface="Arial" pitchFamily="34" charset="0"/>
                        </a:rPr>
                        <a:t>0,9</a:t>
                      </a:r>
                      <a:endParaRPr lang="ru-RU" sz="90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b="0" i="0" u="none" strike="noStrike" dirty="0" smtClean="0">
                          <a:solidFill>
                            <a:srgbClr val="167878"/>
                          </a:solidFill>
                          <a:latin typeface="Arial" pitchFamily="34" charset="0"/>
                          <a:cs typeface="Arial" pitchFamily="34" charset="0"/>
                        </a:rPr>
                        <a:t>81,8</a:t>
                      </a:r>
                      <a:endParaRPr lang="ru-RU" sz="9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ru-RU" sz="800" baseline="0" dirty="0" smtClean="0">
                          <a:solidFill>
                            <a:srgbClr val="167878"/>
                          </a:solidFill>
                          <a:latin typeface="Arial" pitchFamily="34" charset="0"/>
                          <a:cs typeface="Arial" pitchFamily="34" charset="0"/>
                        </a:rPr>
                        <a:t>Отклонение исполнения расходов бюджета по подразделу от плановых показателей обусловлено фактической потребностью бюджетных средств на повышение квалификации и </a:t>
                      </a:r>
                      <a:r>
                        <a:rPr lang="ru-RU" sz="800" baseline="0" dirty="0" err="1" smtClean="0">
                          <a:solidFill>
                            <a:srgbClr val="167878"/>
                          </a:solidFill>
                          <a:latin typeface="Arial" pitchFamily="34" charset="0"/>
                          <a:cs typeface="Arial" pitchFamily="34" charset="0"/>
                        </a:rPr>
                        <a:t>профпереподготовку</a:t>
                      </a:r>
                      <a:r>
                        <a:rPr lang="ru-RU" sz="800" baseline="0" dirty="0" smtClean="0">
                          <a:solidFill>
                            <a:srgbClr val="167878"/>
                          </a:solidFill>
                          <a:latin typeface="Arial" pitchFamily="34" charset="0"/>
                          <a:cs typeface="Arial" pitchFamily="34" charset="0"/>
                        </a:rPr>
                        <a:t>. </a:t>
                      </a:r>
                      <a:endParaRPr lang="ru-RU" sz="80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r>
              <a:tr h="839335">
                <a:tc>
                  <a:txBody>
                    <a:bodyPr/>
                    <a:lstStyle/>
                    <a:p>
                      <a:r>
                        <a:rPr lang="ru-RU" sz="900" dirty="0" smtClean="0">
                          <a:solidFill>
                            <a:srgbClr val="167878"/>
                          </a:solidFill>
                          <a:latin typeface="Arial" pitchFamily="34" charset="0"/>
                          <a:cs typeface="Arial" pitchFamily="34" charset="0"/>
                        </a:rPr>
                        <a:t>Молодежная политика</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dirty="0" smtClean="0">
                          <a:solidFill>
                            <a:srgbClr val="167878"/>
                          </a:solidFill>
                          <a:latin typeface="Arial" pitchFamily="34" charset="0"/>
                          <a:cs typeface="Arial" pitchFamily="34" charset="0"/>
                        </a:rPr>
                        <a:t>1,1</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aseline="0" dirty="0" smtClean="0">
                          <a:solidFill>
                            <a:srgbClr val="167878"/>
                          </a:solidFill>
                          <a:latin typeface="Arial" pitchFamily="34" charset="0"/>
                          <a:cs typeface="Arial" pitchFamily="34" charset="0"/>
                        </a:rPr>
                        <a:t>0,9</a:t>
                      </a:r>
                      <a:endParaRPr lang="ru-RU" sz="90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b="0" i="0" u="none" strike="noStrike" dirty="0" smtClean="0">
                          <a:solidFill>
                            <a:srgbClr val="167878"/>
                          </a:solidFill>
                          <a:latin typeface="Arial" pitchFamily="34" charset="0"/>
                          <a:cs typeface="Arial" pitchFamily="34" charset="0"/>
                        </a:rPr>
                        <a:t>81,8</a:t>
                      </a:r>
                      <a:endParaRPr lang="ru-RU" sz="9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800" baseline="0" dirty="0" smtClean="0">
                          <a:solidFill>
                            <a:srgbClr val="167878"/>
                          </a:solidFill>
                          <a:latin typeface="Arial" pitchFamily="34" charset="0"/>
                          <a:cs typeface="Arial" pitchFamily="34" charset="0"/>
                        </a:rPr>
                        <a:t>Отклонение исполнения от планового (первоначального) показателя в отчетном периоде связано с поздним поступлением заявок на участие молодежи города во Всероссийских форумах.</a:t>
                      </a: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r>
              <a:tr h="311753">
                <a:tc>
                  <a:txBody>
                    <a:bodyPr/>
                    <a:lstStyle/>
                    <a:p>
                      <a:r>
                        <a:rPr lang="ru-RU" sz="900" dirty="0" smtClean="0">
                          <a:solidFill>
                            <a:srgbClr val="167878"/>
                          </a:solidFill>
                          <a:latin typeface="Arial" pitchFamily="34" charset="0"/>
                          <a:cs typeface="Arial" pitchFamily="34" charset="0"/>
                        </a:rPr>
                        <a:t>Другие вопросы в области образования</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dirty="0" smtClean="0">
                          <a:solidFill>
                            <a:srgbClr val="167878"/>
                          </a:solidFill>
                          <a:latin typeface="Arial" pitchFamily="34" charset="0"/>
                          <a:cs typeface="Arial" pitchFamily="34" charset="0"/>
                        </a:rPr>
                        <a:t>3,6</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aseline="0" dirty="0" smtClean="0">
                          <a:solidFill>
                            <a:srgbClr val="167878"/>
                          </a:solidFill>
                          <a:latin typeface="Arial" pitchFamily="34" charset="0"/>
                          <a:cs typeface="Arial" pitchFamily="34" charset="0"/>
                        </a:rPr>
                        <a:t>3,5</a:t>
                      </a: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b="0" i="0" u="none" strike="noStrike" dirty="0" smtClean="0">
                          <a:solidFill>
                            <a:srgbClr val="167878"/>
                          </a:solidFill>
                          <a:latin typeface="Arial" pitchFamily="34" charset="0"/>
                          <a:cs typeface="Arial" pitchFamily="34" charset="0"/>
                        </a:rPr>
                        <a:t>97,2</a:t>
                      </a:r>
                      <a:endParaRPr lang="ru-RU" sz="9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endParaRPr lang="ru-RU" sz="85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r>
              <a:tr h="311753">
                <a:tc>
                  <a:txBody>
                    <a:bodyPr/>
                    <a:lstStyle/>
                    <a:p>
                      <a:pPr algn="l"/>
                      <a:r>
                        <a:rPr lang="ru-RU" sz="1000" b="1" dirty="0" smtClean="0">
                          <a:solidFill>
                            <a:srgbClr val="167878"/>
                          </a:solidFill>
                          <a:latin typeface="Arial" pitchFamily="34" charset="0"/>
                          <a:cs typeface="Arial" pitchFamily="34" charset="0"/>
                        </a:rPr>
                        <a:t>Социальная политика</a:t>
                      </a:r>
                      <a:endParaRPr lang="ru-RU" sz="1000" b="1"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000" b="1" dirty="0" smtClean="0">
                          <a:solidFill>
                            <a:srgbClr val="167878"/>
                          </a:solidFill>
                          <a:latin typeface="Arial" pitchFamily="34" charset="0"/>
                          <a:cs typeface="Arial" pitchFamily="34" charset="0"/>
                        </a:rPr>
                        <a:t>56,4</a:t>
                      </a:r>
                      <a:endParaRPr lang="ru-RU" sz="1000" b="1"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000" b="1" baseline="0" dirty="0" smtClean="0">
                          <a:solidFill>
                            <a:srgbClr val="167878"/>
                          </a:solidFill>
                          <a:latin typeface="Arial" pitchFamily="34" charset="0"/>
                          <a:cs typeface="Arial" pitchFamily="34" charset="0"/>
                        </a:rPr>
                        <a:t>61,0</a:t>
                      </a:r>
                      <a:endParaRPr lang="ru-RU" sz="1000" b="1"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b="1" i="0" u="none" strike="noStrike" dirty="0" smtClean="0">
                          <a:solidFill>
                            <a:srgbClr val="167878"/>
                          </a:solidFill>
                          <a:latin typeface="Arial" pitchFamily="34" charset="0"/>
                          <a:cs typeface="Arial" pitchFamily="34" charset="0"/>
                        </a:rPr>
                        <a:t>108,2</a:t>
                      </a:r>
                      <a:endParaRPr lang="ru-RU" sz="900" b="1"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just"/>
                      <a:endParaRPr lang="ru-RU" sz="85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r>
              <a:tr h="311753">
                <a:tc>
                  <a:txBody>
                    <a:bodyPr/>
                    <a:lstStyle/>
                    <a:p>
                      <a:pPr algn="l"/>
                      <a:r>
                        <a:rPr lang="ru-RU" sz="900" dirty="0" smtClean="0">
                          <a:solidFill>
                            <a:srgbClr val="167878"/>
                          </a:solidFill>
                          <a:latin typeface="Arial" pitchFamily="34" charset="0"/>
                          <a:cs typeface="Arial" pitchFamily="34" charset="0"/>
                        </a:rPr>
                        <a:t>Пенсионное обеспечение</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0" dirty="0" smtClean="0">
                          <a:solidFill>
                            <a:srgbClr val="167878"/>
                          </a:solidFill>
                          <a:latin typeface="Arial" pitchFamily="34" charset="0"/>
                          <a:cs typeface="Arial" pitchFamily="34" charset="0"/>
                        </a:rPr>
                        <a:t>37,3</a:t>
                      </a:r>
                      <a:endParaRPr lang="ru-RU" sz="900" b="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0" baseline="0" dirty="0" smtClean="0">
                          <a:solidFill>
                            <a:srgbClr val="167878"/>
                          </a:solidFill>
                          <a:latin typeface="Arial" pitchFamily="34" charset="0"/>
                          <a:cs typeface="Arial" pitchFamily="34" charset="0"/>
                        </a:rPr>
                        <a:t>37,7</a:t>
                      </a:r>
                      <a:endParaRPr lang="ru-RU" sz="900" b="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b="0" i="0" u="none" strike="noStrike" dirty="0" smtClean="0">
                          <a:solidFill>
                            <a:srgbClr val="167878"/>
                          </a:solidFill>
                          <a:latin typeface="Arial" pitchFamily="34" charset="0"/>
                          <a:cs typeface="Arial" pitchFamily="34" charset="0"/>
                        </a:rPr>
                        <a:t>101,1</a:t>
                      </a:r>
                      <a:endParaRPr lang="ru-RU" sz="9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just"/>
                      <a:endParaRPr lang="ru-RU" sz="850" b="1"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Номер слайда 1"/>
          <p:cNvSpPr>
            <a:spLocks noGrp="1"/>
          </p:cNvSpPr>
          <p:nvPr>
            <p:ph type="sldNum" sz="quarter" idx="12"/>
          </p:nvPr>
        </p:nvSpPr>
        <p:spPr>
          <a:xfrm>
            <a:off x="7010400" y="4850750"/>
            <a:ext cx="2133600" cy="273844"/>
          </a:xfrm>
        </p:spPr>
        <p:txBody>
          <a:bodyPr/>
          <a:lstStyle/>
          <a:p>
            <a:pPr>
              <a:defRPr/>
            </a:pPr>
            <a:fld id="{F2C2D5CA-DBF4-4FAE-83D1-3629217261EF}" type="slidenum">
              <a:rPr lang="ru-RU" smtClean="0"/>
              <a:pPr>
                <a:defRPr/>
              </a:pPr>
              <a:t>33</a:t>
            </a:fld>
            <a:endParaRPr lang="ru-RU" dirty="0"/>
          </a:p>
        </p:txBody>
      </p:sp>
      <p:sp>
        <p:nvSpPr>
          <p:cNvPr id="6" name="Rectangle 2"/>
          <p:cNvSpPr txBox="1">
            <a:spLocks noChangeArrowheads="1"/>
          </p:cNvSpPr>
          <p:nvPr/>
        </p:nvSpPr>
        <p:spPr>
          <a:xfrm>
            <a:off x="0" y="0"/>
            <a:ext cx="9144000" cy="555525"/>
          </a:xfrm>
          <a:prstGeom prst="rect">
            <a:avLst/>
          </a:prstGeom>
          <a:noFill/>
          <a:ln>
            <a:noFill/>
          </a:ln>
        </p:spPr>
        <p:txBody>
          <a:bodyPr anchor="ctr">
            <a:noAutofit/>
          </a:bodyPr>
          <a:lstStyle/>
          <a:p>
            <a:pPr algn="ctr" fontAlgn="auto">
              <a:spcAft>
                <a:spcPts val="0"/>
              </a:spcAft>
              <a:defRPr/>
            </a:pPr>
            <a:r>
              <a:rPr lang="ru-RU" sz="1600" b="1" dirty="0">
                <a:solidFill>
                  <a:srgbClr val="055A5A"/>
                </a:solidFill>
                <a:latin typeface="Arial" pitchFamily="34" charset="0"/>
                <a:cs typeface="Arial" pitchFamily="34" charset="0"/>
              </a:rPr>
              <a:t>Расходы по разделам и подразделам за </a:t>
            </a:r>
            <a:r>
              <a:rPr lang="ru-RU" sz="1600" b="1" dirty="0" smtClean="0">
                <a:solidFill>
                  <a:srgbClr val="055A5A"/>
                </a:solidFill>
                <a:latin typeface="Arial" pitchFamily="34" charset="0"/>
                <a:cs typeface="Arial" pitchFamily="34" charset="0"/>
              </a:rPr>
              <a:t>2023 </a:t>
            </a:r>
            <a:r>
              <a:rPr lang="ru-RU" sz="1600" b="1" dirty="0">
                <a:solidFill>
                  <a:srgbClr val="055A5A"/>
                </a:solidFill>
                <a:latin typeface="Arial" pitchFamily="34" charset="0"/>
                <a:cs typeface="Arial" pitchFamily="34" charset="0"/>
              </a:rPr>
              <a:t>год </a:t>
            </a:r>
          </a:p>
          <a:p>
            <a:pPr algn="ctr" fontAlgn="auto">
              <a:spcAft>
                <a:spcPts val="0"/>
              </a:spcAft>
              <a:defRPr/>
            </a:pPr>
            <a:r>
              <a:rPr lang="ru-RU" sz="1600" b="1" dirty="0">
                <a:solidFill>
                  <a:srgbClr val="055A5A"/>
                </a:solidFill>
                <a:latin typeface="Arial" pitchFamily="34" charset="0"/>
                <a:cs typeface="Arial" pitchFamily="34" charset="0"/>
              </a:rPr>
              <a:t>и причина отклонения от первоначального плана</a:t>
            </a:r>
            <a:endParaRPr lang="ru-RU" sz="1600" b="1" cap="all" dirty="0">
              <a:solidFill>
                <a:srgbClr val="055A5A"/>
              </a:solidFill>
              <a:effectLst>
                <a:reflection blurRad="12700" stA="48000" endA="300" endPos="55000" dir="5400000" sy="-90000" algn="bl" rotWithShape="0"/>
              </a:effectLst>
              <a:latin typeface="Arial" pitchFamily="34" charset="0"/>
              <a:cs typeface="Arial" pitchFamily="34" charset="0"/>
            </a:endParaRPr>
          </a:p>
        </p:txBody>
      </p:sp>
    </p:spTree>
    <p:extLst>
      <p:ext uri="{BB962C8B-B14F-4D97-AF65-F5344CB8AC3E}">
        <p14:creationId xmlns:p14="http://schemas.microsoft.com/office/powerpoint/2010/main" val="4546726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57188" y="-53579"/>
            <a:ext cx="8572500" cy="696516"/>
          </a:xfrm>
          <a:prstGeom prst="rect">
            <a:avLst/>
          </a:prstGeom>
        </p:spPr>
        <p:txBody>
          <a:bodyPr anchor="ctr">
            <a:normAutofit/>
          </a:bodyPr>
          <a:lstStyle/>
          <a:p>
            <a:pPr algn="ctr" fontAlgn="auto">
              <a:spcBef>
                <a:spcPts val="0"/>
              </a:spcBef>
              <a:spcAft>
                <a:spcPts val="0"/>
              </a:spcAft>
              <a:defRPr/>
            </a:pPr>
            <a:endParaRPr lang="ru-RU" sz="2400" b="1" dirty="0">
              <a:solidFill>
                <a:schemeClr val="tx2"/>
              </a:solidFill>
              <a:latin typeface="+mj-lt"/>
              <a:ea typeface="Arial Unicode MS" pitchFamily="34" charset="-128"/>
              <a:cs typeface="Arial Unicode MS" pitchFamily="34" charset="-128"/>
            </a:endParaRPr>
          </a:p>
        </p:txBody>
      </p:sp>
      <p:graphicFrame>
        <p:nvGraphicFramePr>
          <p:cNvPr id="12" name="Таблица 11"/>
          <p:cNvGraphicFramePr>
            <a:graphicFrameLocks noGrp="1"/>
          </p:cNvGraphicFramePr>
          <p:nvPr>
            <p:extLst>
              <p:ext uri="{D42A27DB-BD31-4B8C-83A1-F6EECF244321}">
                <p14:modId xmlns:p14="http://schemas.microsoft.com/office/powerpoint/2010/main" val="780113047"/>
              </p:ext>
            </p:extLst>
          </p:nvPr>
        </p:nvGraphicFramePr>
        <p:xfrm>
          <a:off x="31244" y="610959"/>
          <a:ext cx="9077260" cy="3987754"/>
        </p:xfrm>
        <a:graphic>
          <a:graphicData uri="http://schemas.openxmlformats.org/drawingml/2006/table">
            <a:tbl>
              <a:tblPr firstRow="1" bandRow="1">
                <a:tableStyleId>{5C22544A-7EE6-4342-B048-85BDC9FD1C3A}</a:tableStyleId>
              </a:tblPr>
              <a:tblGrid>
                <a:gridCol w="2308508">
                  <a:extLst>
                    <a:ext uri="{9D8B030D-6E8A-4147-A177-3AD203B41FA5}">
                      <a16:colId xmlns="" xmlns:a16="http://schemas.microsoft.com/office/drawing/2014/main" val="20000"/>
                    </a:ext>
                  </a:extLst>
                </a:gridCol>
                <a:gridCol w="720080">
                  <a:extLst>
                    <a:ext uri="{9D8B030D-6E8A-4147-A177-3AD203B41FA5}">
                      <a16:colId xmlns="" xmlns:a16="http://schemas.microsoft.com/office/drawing/2014/main" val="20001"/>
                    </a:ext>
                  </a:extLst>
                </a:gridCol>
                <a:gridCol w="720080">
                  <a:extLst>
                    <a:ext uri="{9D8B030D-6E8A-4147-A177-3AD203B41FA5}">
                      <a16:colId xmlns="" xmlns:a16="http://schemas.microsoft.com/office/drawing/2014/main" val="20002"/>
                    </a:ext>
                  </a:extLst>
                </a:gridCol>
                <a:gridCol w="936104">
                  <a:extLst>
                    <a:ext uri="{9D8B030D-6E8A-4147-A177-3AD203B41FA5}">
                      <a16:colId xmlns="" xmlns:a16="http://schemas.microsoft.com/office/drawing/2014/main" val="20003"/>
                    </a:ext>
                  </a:extLst>
                </a:gridCol>
                <a:gridCol w="4392488"/>
              </a:tblGrid>
              <a:tr h="427046">
                <a:tc>
                  <a:txBody>
                    <a:bodyPr/>
                    <a:lstStyle/>
                    <a:p>
                      <a:pPr algn="ctr"/>
                      <a:r>
                        <a:rPr lang="ru-RU" sz="1200" dirty="0" smtClean="0">
                          <a:solidFill>
                            <a:schemeClr val="bg1"/>
                          </a:solidFill>
                          <a:latin typeface="Arial" pitchFamily="34" charset="0"/>
                          <a:cs typeface="Arial" pitchFamily="34" charset="0"/>
                        </a:rPr>
                        <a:t>Наименование расходов </a:t>
                      </a:r>
                      <a:r>
                        <a:rPr lang="ru-RU" sz="1200" b="1" dirty="0" smtClean="0">
                          <a:solidFill>
                            <a:schemeClr val="bg1"/>
                          </a:solidFill>
                          <a:latin typeface="Arial" pitchFamily="34" charset="0"/>
                          <a:cs typeface="Arial" pitchFamily="34" charset="0"/>
                        </a:rPr>
                        <a:t>млн ₽</a:t>
                      </a:r>
                      <a:endParaRPr lang="ru-RU" sz="1200" dirty="0">
                        <a:solidFill>
                          <a:schemeClr val="bg1"/>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solidFill>
                      <a:srgbClr val="167373"/>
                    </a:solidFill>
                  </a:tcPr>
                </a:tc>
                <a:tc>
                  <a:txBody>
                    <a:bodyPr/>
                    <a:lstStyle/>
                    <a:p>
                      <a:pPr algn="ctr"/>
                      <a:r>
                        <a:rPr lang="ru-RU" sz="1200" dirty="0" smtClean="0">
                          <a:solidFill>
                            <a:schemeClr val="bg1"/>
                          </a:solidFill>
                          <a:latin typeface="Arial" pitchFamily="34" charset="0"/>
                          <a:cs typeface="Arial" pitchFamily="34" charset="0"/>
                        </a:rPr>
                        <a:t>План</a:t>
                      </a:r>
                      <a:endParaRPr lang="ru-RU" sz="1200" dirty="0">
                        <a:solidFill>
                          <a:schemeClr val="bg1"/>
                        </a:solidFill>
                        <a:latin typeface="Arial" pitchFamily="34" charset="0"/>
                        <a:cs typeface="Arial" pitchFamily="34" charset="0"/>
                      </a:endParaRPr>
                    </a:p>
                  </a:txBody>
                  <a:tcPr marT="34290" marB="34290" anchor="ctr" anchorCtr="1">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solidFill>
                      <a:srgbClr val="167373"/>
                    </a:solidFill>
                  </a:tcPr>
                </a:tc>
                <a:tc>
                  <a:txBody>
                    <a:bodyPr/>
                    <a:lstStyle/>
                    <a:p>
                      <a:pPr algn="ctr"/>
                      <a:r>
                        <a:rPr lang="ru-RU" sz="1200" dirty="0" smtClean="0">
                          <a:solidFill>
                            <a:schemeClr val="bg1"/>
                          </a:solidFill>
                          <a:latin typeface="Arial" pitchFamily="34" charset="0"/>
                          <a:cs typeface="Arial" pitchFamily="34" charset="0"/>
                        </a:rPr>
                        <a:t>Факт</a:t>
                      </a:r>
                      <a:endParaRPr lang="ru-RU" sz="1200" dirty="0">
                        <a:solidFill>
                          <a:schemeClr val="bg1"/>
                        </a:solidFill>
                        <a:latin typeface="Arial" pitchFamily="34" charset="0"/>
                        <a:cs typeface="Arial" pitchFamily="34" charset="0"/>
                      </a:endParaRPr>
                    </a:p>
                  </a:txBody>
                  <a:tcPr marT="34290" marB="34290" anchor="ctr" anchorCtr="1">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solidFill>
                      <a:srgbClr val="16737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dirty="0" smtClean="0">
                          <a:ln>
                            <a:noFill/>
                          </a:ln>
                          <a:solidFill>
                            <a:schemeClr val="bg1"/>
                          </a:solidFill>
                          <a:effectLst/>
                          <a:latin typeface="Arial" pitchFamily="34" charset="0"/>
                          <a:cs typeface="Arial" pitchFamily="34" charset="0"/>
                        </a:rPr>
                        <a:t>%испол-нения</a:t>
                      </a:r>
                    </a:p>
                  </a:txBody>
                  <a:tcPr marT="34290" marB="34290" anchor="ctr" anchorCtr="1">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solidFill>
                      <a:srgbClr val="16737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dirty="0" smtClean="0">
                          <a:ln>
                            <a:noFill/>
                          </a:ln>
                          <a:solidFill>
                            <a:schemeClr val="bg1"/>
                          </a:solidFill>
                          <a:effectLst/>
                          <a:latin typeface="Arial" pitchFamily="34" charset="0"/>
                          <a:cs typeface="Arial" pitchFamily="34" charset="0"/>
                        </a:rPr>
                        <a:t>Причины отклонения / комментарии </a:t>
                      </a:r>
                    </a:p>
                  </a:txBody>
                  <a:tcPr marT="34290" marB="34290" anchor="ctr" anchorCtr="1">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solidFill>
                      <a:srgbClr val="167373"/>
                    </a:solidFill>
                  </a:tcPr>
                </a:tc>
                <a:extLst>
                  <a:ext uri="{0D108BD9-81ED-4DB2-BD59-A6C34878D82A}">
                    <a16:rowId xmlns="" xmlns:a16="http://schemas.microsoft.com/office/drawing/2014/main" val="10000"/>
                  </a:ext>
                </a:extLst>
              </a:tr>
              <a:tr h="640080">
                <a:tc>
                  <a:txBody>
                    <a:bodyPr/>
                    <a:lstStyle/>
                    <a:p>
                      <a:pPr algn="l"/>
                      <a:r>
                        <a:rPr lang="ru-RU" sz="900" dirty="0" smtClean="0">
                          <a:solidFill>
                            <a:srgbClr val="167878"/>
                          </a:solidFill>
                          <a:latin typeface="Arial" pitchFamily="34" charset="0"/>
                          <a:cs typeface="Arial" pitchFamily="34" charset="0"/>
                        </a:rPr>
                        <a:t>Социальное обеспечение населения</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dirty="0" smtClean="0">
                          <a:solidFill>
                            <a:srgbClr val="167878"/>
                          </a:solidFill>
                          <a:latin typeface="Arial" pitchFamily="34" charset="0"/>
                          <a:cs typeface="Arial" pitchFamily="34" charset="0"/>
                        </a:rPr>
                        <a:t>7,0</a:t>
                      </a: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aseline="0" dirty="0" smtClean="0">
                          <a:solidFill>
                            <a:srgbClr val="167878"/>
                          </a:solidFill>
                          <a:latin typeface="Arial" pitchFamily="34" charset="0"/>
                          <a:cs typeface="Arial" pitchFamily="34" charset="0"/>
                        </a:rPr>
                        <a:t>11,3</a:t>
                      </a:r>
                      <a:endParaRPr lang="ru-RU" sz="90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b="0" i="0" u="none" strike="noStrike" dirty="0" smtClean="0">
                          <a:solidFill>
                            <a:srgbClr val="167878"/>
                          </a:solidFill>
                          <a:latin typeface="Arial" pitchFamily="34" charset="0"/>
                          <a:cs typeface="Arial" pitchFamily="34" charset="0"/>
                        </a:rPr>
                        <a:t>161,4</a:t>
                      </a:r>
                      <a:endParaRPr lang="ru-RU" sz="9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just"/>
                      <a:r>
                        <a:rPr lang="ru-RU" sz="800" b="0" baseline="0" dirty="0" smtClean="0">
                          <a:solidFill>
                            <a:srgbClr val="167878"/>
                          </a:solidFill>
                          <a:latin typeface="Arial" pitchFamily="34" charset="0"/>
                          <a:cs typeface="Arial" pitchFamily="34" charset="0"/>
                        </a:rPr>
                        <a:t>Отклонение исполнения бюджета от первоначального плана в отчетном году обусловлено фактической потребностью бюджетных средств  на дополнительные меры социальной поддержки в связи с проведением специальной военной операции в, на оплату услуг по подписке на общественно-политическую газету Ненецкого автономного округа "</a:t>
                      </a:r>
                      <a:r>
                        <a:rPr lang="ru-RU" sz="800" b="0" baseline="0" dirty="0" err="1" smtClean="0">
                          <a:solidFill>
                            <a:srgbClr val="167878"/>
                          </a:solidFill>
                          <a:latin typeface="Arial" pitchFamily="34" charset="0"/>
                          <a:cs typeface="Arial" pitchFamily="34" charset="0"/>
                        </a:rPr>
                        <a:t>Няръяна-Вындер</a:t>
                      </a:r>
                      <a:r>
                        <a:rPr lang="ru-RU" sz="800" b="0" baseline="0" dirty="0" smtClean="0">
                          <a:solidFill>
                            <a:srgbClr val="167878"/>
                          </a:solidFill>
                          <a:latin typeface="Arial" pitchFamily="34" charset="0"/>
                          <a:cs typeface="Arial" pitchFamily="34" charset="0"/>
                        </a:rPr>
                        <a:t>". </a:t>
                      </a:r>
                      <a:endParaRPr lang="ru-RU" sz="800" b="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604474">
                <a:tc>
                  <a:txBody>
                    <a:bodyPr/>
                    <a:lstStyle/>
                    <a:p>
                      <a:pPr algn="l"/>
                      <a:r>
                        <a:rPr lang="ru-RU" sz="900" b="0" dirty="0" smtClean="0">
                          <a:solidFill>
                            <a:srgbClr val="167878"/>
                          </a:solidFill>
                          <a:latin typeface="Arial" pitchFamily="34" charset="0"/>
                          <a:cs typeface="Arial" pitchFamily="34" charset="0"/>
                        </a:rPr>
                        <a:t>Охрана семьи и детства</a:t>
                      </a:r>
                      <a:endParaRPr lang="ru-RU" sz="900" b="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dirty="0" smtClean="0">
                          <a:solidFill>
                            <a:srgbClr val="167878"/>
                          </a:solidFill>
                          <a:latin typeface="Arial" pitchFamily="34" charset="0"/>
                          <a:cs typeface="Arial" pitchFamily="34" charset="0"/>
                        </a:rPr>
                        <a:t>12,0</a:t>
                      </a:r>
                      <a:endParaRPr lang="ru-RU" sz="90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aseline="0" dirty="0" smtClean="0">
                          <a:solidFill>
                            <a:srgbClr val="167878"/>
                          </a:solidFill>
                          <a:latin typeface="Arial" pitchFamily="34" charset="0"/>
                          <a:cs typeface="Arial" pitchFamily="34" charset="0"/>
                        </a:rPr>
                        <a:t>12,0</a:t>
                      </a:r>
                      <a:endParaRPr lang="ru-RU" sz="90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b="0" i="0" u="none" strike="noStrike" dirty="0" smtClean="0">
                          <a:solidFill>
                            <a:srgbClr val="167878"/>
                          </a:solidFill>
                          <a:latin typeface="Arial" pitchFamily="34" charset="0"/>
                          <a:cs typeface="Arial" pitchFamily="34" charset="0"/>
                        </a:rPr>
                        <a:t>100,0</a:t>
                      </a:r>
                      <a:endParaRPr lang="ru-RU" sz="9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just"/>
                      <a:endParaRPr lang="ru-RU" sz="800" b="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r h="786198">
                <a:tc>
                  <a:txBody>
                    <a:bodyPr/>
                    <a:lstStyle/>
                    <a:p>
                      <a:pPr algn="l"/>
                      <a:r>
                        <a:rPr lang="ru-RU" sz="900" b="0" dirty="0" smtClean="0">
                          <a:solidFill>
                            <a:srgbClr val="167878"/>
                          </a:solidFill>
                          <a:latin typeface="Arial" pitchFamily="34" charset="0"/>
                          <a:cs typeface="Arial" pitchFamily="34" charset="0"/>
                        </a:rPr>
                        <a:t>Другие вопросы в области социальной политики</a:t>
                      </a:r>
                      <a:endParaRPr lang="ru-RU" sz="900" b="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0" dirty="0" smtClean="0">
                          <a:solidFill>
                            <a:srgbClr val="167878"/>
                          </a:solidFill>
                          <a:latin typeface="Arial" pitchFamily="34" charset="0"/>
                          <a:cs typeface="Arial" pitchFamily="34" charset="0"/>
                        </a:rPr>
                        <a:t>0,1</a:t>
                      </a:r>
                      <a:endParaRPr lang="ru-RU" sz="900" b="0"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900" b="0" baseline="0" dirty="0" smtClean="0">
                          <a:solidFill>
                            <a:srgbClr val="167878"/>
                          </a:solidFill>
                          <a:latin typeface="Arial" pitchFamily="34" charset="0"/>
                          <a:cs typeface="Arial" pitchFamily="34" charset="0"/>
                        </a:rPr>
                        <a:t>0,0</a:t>
                      </a:r>
                      <a:endParaRPr lang="ru-RU" sz="900" b="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b="0" i="0" u="none" strike="noStrike" dirty="0" smtClean="0">
                          <a:solidFill>
                            <a:srgbClr val="167878"/>
                          </a:solidFill>
                          <a:latin typeface="Arial" pitchFamily="34" charset="0"/>
                          <a:cs typeface="Arial" pitchFamily="34" charset="0"/>
                        </a:rPr>
                        <a:t>-</a:t>
                      </a:r>
                      <a:endParaRPr lang="ru-RU" sz="9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just"/>
                      <a:r>
                        <a:rPr lang="ru-RU" sz="800" b="0" baseline="0" dirty="0" smtClean="0">
                          <a:solidFill>
                            <a:srgbClr val="167878"/>
                          </a:solidFill>
                          <a:latin typeface="Arial" pitchFamily="34" charset="0"/>
                          <a:cs typeface="Arial" pitchFamily="34" charset="0"/>
                        </a:rPr>
                        <a:t>Отклонение исполнения от планового показателя в отчетном периоде обусловлено уменьшением бюджетных ассигнований по субсидии местным бюджетам на софинансирование расходных обязательств по содержанию на территории Ненецкого автономного округа мест захоронения участников Великой Отечественной войны, ветеранов боевых действий, участников локальных войн и вооружённых конфликтов в связи с несостоявшимся аукционом по причине увеличения рыночной стоимости памятника.</a:t>
                      </a:r>
                      <a:endParaRPr lang="ru-RU" sz="800" b="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10"/>
                  </a:ext>
                </a:extLst>
              </a:tr>
              <a:tr h="216024">
                <a:tc>
                  <a:txBody>
                    <a:bodyPr/>
                    <a:lstStyle/>
                    <a:p>
                      <a:pPr algn="l"/>
                      <a:r>
                        <a:rPr lang="ru-RU" sz="1000" b="1" dirty="0" smtClean="0">
                          <a:solidFill>
                            <a:srgbClr val="167878"/>
                          </a:solidFill>
                          <a:latin typeface="Arial" pitchFamily="34" charset="0"/>
                          <a:cs typeface="Arial" pitchFamily="34" charset="0"/>
                        </a:rPr>
                        <a:t>Средства массовой информации</a:t>
                      </a:r>
                      <a:endParaRPr lang="ru-RU" sz="1000" b="1"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000" b="1" dirty="0" smtClean="0">
                          <a:solidFill>
                            <a:srgbClr val="167878"/>
                          </a:solidFill>
                          <a:latin typeface="Arial" pitchFamily="34" charset="0"/>
                          <a:cs typeface="Arial" pitchFamily="34" charset="0"/>
                        </a:rPr>
                        <a:t>0,7</a:t>
                      </a:r>
                      <a:endParaRPr lang="ru-RU" sz="1000" b="1"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000" b="1" baseline="0" dirty="0" smtClean="0">
                          <a:solidFill>
                            <a:srgbClr val="167878"/>
                          </a:solidFill>
                          <a:latin typeface="Arial" pitchFamily="34" charset="0"/>
                          <a:cs typeface="Arial" pitchFamily="34" charset="0"/>
                        </a:rPr>
                        <a:t>0,6</a:t>
                      </a: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b="1" i="0" u="none" strike="noStrike" dirty="0" smtClean="0">
                          <a:solidFill>
                            <a:srgbClr val="167878"/>
                          </a:solidFill>
                          <a:latin typeface="Arial" pitchFamily="34" charset="0"/>
                          <a:cs typeface="Arial" pitchFamily="34" charset="0"/>
                        </a:rPr>
                        <a:t>85,7</a:t>
                      </a:r>
                      <a:endParaRPr lang="ru-RU" sz="900" b="1"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just"/>
                      <a:r>
                        <a:rPr lang="ru-RU" sz="800" b="0" baseline="0" dirty="0" smtClean="0">
                          <a:solidFill>
                            <a:srgbClr val="167878"/>
                          </a:solidFill>
                          <a:latin typeface="Arial" pitchFamily="34" charset="0"/>
                          <a:cs typeface="Arial" pitchFamily="34" charset="0"/>
                        </a:rPr>
                        <a:t>Отклонение исполнения от планового (первоначального) показателя в отчетном периоде обусловлено  фактической потребностью бюджетных средств на  мероприятие "Освещение деятельности органов местного самоуправления МО "Городской округ "Город Нарьян-Мар" на печать сборника нормативных правовых актов Администрации МО "Городской округ "Город Нарьян-Мар"</a:t>
                      </a:r>
                      <a:endParaRPr lang="ru-RU" sz="800" b="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11"/>
                  </a:ext>
                </a:extLst>
              </a:tr>
              <a:tr h="297180">
                <a:tc>
                  <a:txBody>
                    <a:bodyPr/>
                    <a:lstStyle/>
                    <a:p>
                      <a:pPr algn="l"/>
                      <a:r>
                        <a:rPr lang="ru-RU" sz="1000" b="1" dirty="0" smtClean="0">
                          <a:solidFill>
                            <a:srgbClr val="167878"/>
                          </a:solidFill>
                          <a:latin typeface="Arial" pitchFamily="34" charset="0"/>
                          <a:cs typeface="Arial" pitchFamily="34" charset="0"/>
                        </a:rPr>
                        <a:t>Обслуживание государственного и муниципального долга</a:t>
                      </a:r>
                      <a:endParaRPr lang="ru-RU" sz="1000" b="1"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000" b="1" dirty="0" smtClean="0">
                          <a:solidFill>
                            <a:srgbClr val="167878"/>
                          </a:solidFill>
                          <a:latin typeface="Arial" pitchFamily="34" charset="0"/>
                          <a:cs typeface="Arial" pitchFamily="34" charset="0"/>
                        </a:rPr>
                        <a:t>0,07</a:t>
                      </a:r>
                      <a:endParaRPr lang="ru-RU" sz="1000" b="1"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000" b="1" baseline="0" dirty="0" smtClean="0">
                          <a:solidFill>
                            <a:srgbClr val="167878"/>
                          </a:solidFill>
                          <a:latin typeface="Arial" pitchFamily="34" charset="0"/>
                          <a:cs typeface="Arial" pitchFamily="34" charset="0"/>
                        </a:rPr>
                        <a:t>0,07</a:t>
                      </a:r>
                      <a:endParaRPr lang="ru-RU" sz="1000" b="1"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b="1" i="0" u="none" strike="noStrike" dirty="0" smtClean="0">
                          <a:solidFill>
                            <a:srgbClr val="167878"/>
                          </a:solidFill>
                          <a:latin typeface="Arial" pitchFamily="34" charset="0"/>
                          <a:cs typeface="Arial" pitchFamily="34" charset="0"/>
                        </a:rPr>
                        <a:t>100,0</a:t>
                      </a:r>
                      <a:endParaRPr lang="ru-RU" sz="900" b="1"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just"/>
                      <a:endParaRPr lang="ru-RU" sz="850" b="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13"/>
                  </a:ext>
                </a:extLst>
              </a:tr>
              <a:tr h="297180">
                <a:tc>
                  <a:txBody>
                    <a:bodyPr/>
                    <a:lstStyle/>
                    <a:p>
                      <a:pPr algn="l"/>
                      <a:r>
                        <a:rPr lang="ru-RU" sz="1200" b="1" dirty="0" smtClean="0">
                          <a:solidFill>
                            <a:srgbClr val="167878"/>
                          </a:solidFill>
                          <a:latin typeface="Arial" pitchFamily="34" charset="0"/>
                          <a:cs typeface="Arial" pitchFamily="34" charset="0"/>
                        </a:rPr>
                        <a:t>Всего расходов:</a:t>
                      </a:r>
                      <a:endParaRPr lang="ru-RU" sz="1200" b="1"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dirty="0" smtClean="0">
                          <a:solidFill>
                            <a:srgbClr val="167878"/>
                          </a:solidFill>
                          <a:latin typeface="Arial" pitchFamily="34" charset="0"/>
                          <a:cs typeface="Arial" pitchFamily="34" charset="0"/>
                        </a:rPr>
                        <a:t>1 213,1</a:t>
                      </a:r>
                      <a:endParaRPr lang="ru-RU" sz="1200" b="1" dirty="0">
                        <a:solidFill>
                          <a:srgbClr val="167878"/>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200" b="1" baseline="0" dirty="0" smtClean="0">
                          <a:solidFill>
                            <a:srgbClr val="167878"/>
                          </a:solidFill>
                          <a:latin typeface="Arial" pitchFamily="34" charset="0"/>
                          <a:cs typeface="Arial" pitchFamily="34" charset="0"/>
                        </a:rPr>
                        <a:t>1 308,1</a:t>
                      </a:r>
                      <a:endParaRPr lang="ru-RU" sz="1200" b="1"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1200" b="1" i="0" u="none" strike="noStrike" dirty="0" smtClean="0">
                          <a:solidFill>
                            <a:srgbClr val="167878"/>
                          </a:solidFill>
                          <a:latin typeface="Arial" pitchFamily="34" charset="0"/>
                          <a:cs typeface="Arial" pitchFamily="34" charset="0"/>
                        </a:rPr>
                        <a:t>107,8</a:t>
                      </a:r>
                      <a:endParaRPr lang="ru-RU" sz="1200" b="1"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just"/>
                      <a:endParaRPr lang="ru-RU" sz="850" b="0" baseline="0" dirty="0">
                        <a:solidFill>
                          <a:srgbClr val="167878"/>
                        </a:solidFill>
                        <a:latin typeface="Arial" pitchFamily="34" charset="0"/>
                        <a:cs typeface="Arial" pitchFamily="34" charset="0"/>
                      </a:endParaRPr>
                    </a:p>
                  </a:txBody>
                  <a:tcPr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Номер слайда 1"/>
          <p:cNvSpPr>
            <a:spLocks noGrp="1"/>
          </p:cNvSpPr>
          <p:nvPr>
            <p:ph type="sldNum" sz="quarter" idx="12"/>
          </p:nvPr>
        </p:nvSpPr>
        <p:spPr>
          <a:xfrm>
            <a:off x="7008440" y="4863721"/>
            <a:ext cx="2133600" cy="273844"/>
          </a:xfrm>
        </p:spPr>
        <p:txBody>
          <a:bodyPr/>
          <a:lstStyle/>
          <a:p>
            <a:pPr>
              <a:defRPr/>
            </a:pPr>
            <a:fld id="{F2C2D5CA-DBF4-4FAE-83D1-3629217261EF}" type="slidenum">
              <a:rPr lang="ru-RU" smtClean="0"/>
              <a:pPr>
                <a:defRPr/>
              </a:pPr>
              <a:t>34</a:t>
            </a:fld>
            <a:endParaRPr lang="ru-RU" dirty="0"/>
          </a:p>
        </p:txBody>
      </p:sp>
      <p:sp>
        <p:nvSpPr>
          <p:cNvPr id="6" name="Rectangle 2"/>
          <p:cNvSpPr txBox="1">
            <a:spLocks noChangeArrowheads="1"/>
          </p:cNvSpPr>
          <p:nvPr/>
        </p:nvSpPr>
        <p:spPr>
          <a:xfrm>
            <a:off x="0" y="0"/>
            <a:ext cx="9144000" cy="555525"/>
          </a:xfrm>
          <a:prstGeom prst="rect">
            <a:avLst/>
          </a:prstGeom>
          <a:noFill/>
          <a:ln>
            <a:noFill/>
          </a:ln>
        </p:spPr>
        <p:txBody>
          <a:bodyPr anchor="ctr">
            <a:noAutofit/>
          </a:bodyPr>
          <a:lstStyle/>
          <a:p>
            <a:pPr algn="ctr" fontAlgn="auto">
              <a:spcAft>
                <a:spcPts val="0"/>
              </a:spcAft>
              <a:defRPr/>
            </a:pPr>
            <a:r>
              <a:rPr lang="ru-RU" sz="1600" b="1" dirty="0">
                <a:solidFill>
                  <a:srgbClr val="055A5A"/>
                </a:solidFill>
                <a:latin typeface="Arial" pitchFamily="34" charset="0"/>
                <a:cs typeface="Arial" pitchFamily="34" charset="0"/>
              </a:rPr>
              <a:t>Расходы по разделам и подразделам за </a:t>
            </a:r>
            <a:r>
              <a:rPr lang="ru-RU" sz="1600" b="1" dirty="0" smtClean="0">
                <a:solidFill>
                  <a:srgbClr val="055A5A"/>
                </a:solidFill>
                <a:latin typeface="Arial" pitchFamily="34" charset="0"/>
                <a:cs typeface="Arial" pitchFamily="34" charset="0"/>
              </a:rPr>
              <a:t>2023 </a:t>
            </a:r>
            <a:r>
              <a:rPr lang="ru-RU" sz="1600" b="1" dirty="0">
                <a:solidFill>
                  <a:srgbClr val="055A5A"/>
                </a:solidFill>
                <a:latin typeface="Arial" pitchFamily="34" charset="0"/>
                <a:cs typeface="Arial" pitchFamily="34" charset="0"/>
              </a:rPr>
              <a:t>год </a:t>
            </a:r>
          </a:p>
          <a:p>
            <a:pPr algn="ctr" fontAlgn="auto">
              <a:spcAft>
                <a:spcPts val="0"/>
              </a:spcAft>
              <a:defRPr/>
            </a:pPr>
            <a:r>
              <a:rPr lang="ru-RU" sz="1600" b="1" dirty="0">
                <a:solidFill>
                  <a:srgbClr val="055A5A"/>
                </a:solidFill>
                <a:latin typeface="Arial" pitchFamily="34" charset="0"/>
                <a:cs typeface="Arial" pitchFamily="34" charset="0"/>
              </a:rPr>
              <a:t>и причина отклонения от первоначального плана</a:t>
            </a:r>
            <a:endParaRPr lang="ru-RU" sz="1600" b="1" cap="all" dirty="0">
              <a:solidFill>
                <a:srgbClr val="055A5A"/>
              </a:solidFill>
              <a:effectLst>
                <a:reflection blurRad="12700" stA="48000" endA="300" endPos="55000" dir="5400000" sy="-90000" algn="bl" rotWithShape="0"/>
              </a:effectLst>
              <a:latin typeface="Arial" pitchFamily="34" charset="0"/>
              <a:cs typeface="Arial" pitchFamily="34" charset="0"/>
            </a:endParaRPr>
          </a:p>
        </p:txBody>
      </p:sp>
    </p:spTree>
    <p:extLst>
      <p:ext uri="{BB962C8B-B14F-4D97-AF65-F5344CB8AC3E}">
        <p14:creationId xmlns:p14="http://schemas.microsoft.com/office/powerpoint/2010/main" val="39251980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3" name="Text Box 183"/>
          <p:cNvSpPr txBox="1">
            <a:spLocks noChangeArrowheads="1"/>
          </p:cNvSpPr>
          <p:nvPr/>
        </p:nvSpPr>
        <p:spPr bwMode="auto">
          <a:xfrm>
            <a:off x="0" y="1"/>
            <a:ext cx="9144000" cy="646331"/>
          </a:xfrm>
          <a:prstGeom prst="rect">
            <a:avLst/>
          </a:prstGeom>
          <a:solidFill>
            <a:srgbClr val="167878"/>
          </a:solidFill>
          <a:ln w="9525">
            <a:noFill/>
            <a:miter lim="800000"/>
            <a:headEnd/>
            <a:tailEnd/>
          </a:ln>
        </p:spPr>
        <p:txBody>
          <a:bodyPr wrap="square">
            <a:spAutoFit/>
          </a:bodyPr>
          <a:lstStyle/>
          <a:p>
            <a:pPr algn="ctr">
              <a:buClr>
                <a:schemeClr val="accent1"/>
              </a:buClr>
              <a:buSzPct val="70000"/>
            </a:pPr>
            <a:r>
              <a:rPr lang="ru-RU" b="1" dirty="0" smtClean="0">
                <a:solidFill>
                  <a:schemeClr val="bg1"/>
                </a:solidFill>
                <a:latin typeface="Arial" pitchFamily="34" charset="0"/>
                <a:cs typeface="Arial" pitchFamily="34" charset="0"/>
              </a:rPr>
              <a:t>Сведения о выполнении обязательств по финансированию социально-значимых проектов муниципального образования за 2023 год</a:t>
            </a:r>
            <a:endParaRPr lang="ru-RU" b="1" i="1" dirty="0">
              <a:solidFill>
                <a:schemeClr val="bg1"/>
              </a:solidFill>
              <a:latin typeface="Arial" pitchFamily="34" charset="0"/>
              <a:cs typeface="Arial" pitchFamily="34" charset="0"/>
            </a:endParaRPr>
          </a:p>
        </p:txBody>
      </p:sp>
      <p:graphicFrame>
        <p:nvGraphicFramePr>
          <p:cNvPr id="30" name="Таблица 29"/>
          <p:cNvGraphicFramePr>
            <a:graphicFrameLocks noGrp="1"/>
          </p:cNvGraphicFramePr>
          <p:nvPr>
            <p:extLst>
              <p:ext uri="{D42A27DB-BD31-4B8C-83A1-F6EECF244321}">
                <p14:modId xmlns:p14="http://schemas.microsoft.com/office/powerpoint/2010/main" val="1074560673"/>
              </p:ext>
            </p:extLst>
          </p:nvPr>
        </p:nvGraphicFramePr>
        <p:xfrm>
          <a:off x="107504" y="915566"/>
          <a:ext cx="8856983" cy="3912870"/>
        </p:xfrm>
        <a:graphic>
          <a:graphicData uri="http://schemas.openxmlformats.org/drawingml/2006/table">
            <a:tbl>
              <a:tblPr/>
              <a:tblGrid>
                <a:gridCol w="4162782">
                  <a:extLst>
                    <a:ext uri="{9D8B030D-6E8A-4147-A177-3AD203B41FA5}">
                      <a16:colId xmlns="" xmlns:a16="http://schemas.microsoft.com/office/drawing/2014/main" val="20000"/>
                    </a:ext>
                  </a:extLst>
                </a:gridCol>
                <a:gridCol w="1309826"/>
                <a:gridCol w="1440160"/>
                <a:gridCol w="1944215"/>
              </a:tblGrid>
              <a:tr h="44577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ru-RU" sz="1200" b="1" dirty="0" smtClean="0">
                          <a:solidFill>
                            <a:schemeClr val="bg1"/>
                          </a:solidFill>
                          <a:latin typeface="Arial" pitchFamily="34" charset="0"/>
                          <a:cs typeface="Arial" pitchFamily="34" charset="0"/>
                        </a:rPr>
                        <a:t>Наименование млн ₽</a:t>
                      </a:r>
                      <a:endParaRPr kumimoji="0" lang="ru-RU" sz="1200" b="1" i="0" u="none" strike="noStrike" kern="1200" cap="none" normalizeH="0" baseline="0" dirty="0" smtClean="0">
                        <a:ln>
                          <a:noFill/>
                        </a:ln>
                        <a:solidFill>
                          <a:schemeClr val="bg1"/>
                        </a:solidFill>
                        <a:effectLst/>
                        <a:latin typeface="Arial" pitchFamily="34" charset="0"/>
                        <a:ea typeface="+mn-ea"/>
                        <a:cs typeface="Arial" pitchFamily="34" charset="0"/>
                      </a:endParaRPr>
                    </a:p>
                  </a:txBody>
                  <a:tcPr marT="34290" marB="34290" anchor="ctr" horzOverflow="overflow">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167878"/>
                    </a:solidFill>
                  </a:tcPr>
                </a:tc>
                <a:tc>
                  <a:txBody>
                    <a:bodyPr/>
                    <a:lstStyle/>
                    <a:p>
                      <a:pPr algn="ctr"/>
                      <a:r>
                        <a:rPr lang="ru-RU" sz="1200" b="1" dirty="0" smtClean="0">
                          <a:solidFill>
                            <a:schemeClr val="bg1"/>
                          </a:solidFill>
                          <a:latin typeface="Arial" pitchFamily="34" charset="0"/>
                          <a:cs typeface="Arial" pitchFamily="34" charset="0"/>
                        </a:rPr>
                        <a:t>План </a:t>
                      </a:r>
                    </a:p>
                    <a:p>
                      <a:pPr algn="ctr"/>
                      <a:r>
                        <a:rPr lang="ru-RU" sz="1200" b="1" dirty="0" smtClean="0">
                          <a:solidFill>
                            <a:schemeClr val="bg1"/>
                          </a:solidFill>
                          <a:latin typeface="Arial" pitchFamily="34" charset="0"/>
                          <a:cs typeface="Arial" pitchFamily="34" charset="0"/>
                        </a:rPr>
                        <a:t>2023 год</a:t>
                      </a:r>
                      <a:endParaRPr lang="ru-RU" sz="1200" b="1" dirty="0">
                        <a:solidFill>
                          <a:schemeClr val="bg1"/>
                        </a:solidFill>
                        <a:latin typeface="Arial" pitchFamily="34" charset="0"/>
                        <a:cs typeface="Arial" pitchFamily="34" charset="0"/>
                      </a:endParaRPr>
                    </a:p>
                  </a:txBody>
                  <a:tcPr marT="34290" marB="3429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16787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kern="1200" cap="none" normalizeH="0" baseline="0" dirty="0" smtClean="0">
                          <a:ln>
                            <a:noFill/>
                          </a:ln>
                          <a:solidFill>
                            <a:schemeClr val="bg1"/>
                          </a:solidFill>
                          <a:effectLst/>
                          <a:latin typeface="Arial" pitchFamily="34" charset="0"/>
                          <a:ea typeface="+mn-ea"/>
                          <a:cs typeface="Arial" pitchFamily="34" charset="0"/>
                        </a:rPr>
                        <a:t>Факт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kern="1200" cap="none" normalizeH="0" baseline="0" dirty="0" smtClean="0">
                          <a:ln>
                            <a:noFill/>
                          </a:ln>
                          <a:solidFill>
                            <a:schemeClr val="bg1"/>
                          </a:solidFill>
                          <a:effectLst/>
                          <a:latin typeface="Arial" pitchFamily="34" charset="0"/>
                          <a:ea typeface="+mn-ea"/>
                          <a:cs typeface="Arial" pitchFamily="34" charset="0"/>
                        </a:rPr>
                        <a:t>2023 год</a:t>
                      </a:r>
                    </a:p>
                  </a:txBody>
                  <a:tcPr marT="34290" marB="3429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16787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kern="1200" cap="none" normalizeH="0" baseline="0" dirty="0" smtClean="0">
                          <a:ln>
                            <a:noFill/>
                          </a:ln>
                          <a:solidFill>
                            <a:schemeClr val="bg1"/>
                          </a:solidFill>
                          <a:effectLst/>
                          <a:latin typeface="Arial" pitchFamily="34" charset="0"/>
                          <a:ea typeface="+mn-ea"/>
                          <a:cs typeface="Arial" pitchFamily="34" charset="0"/>
                        </a:rPr>
                        <a:t>% исполнения</a:t>
                      </a:r>
                    </a:p>
                  </a:txBody>
                  <a:tcPr marT="34290" marB="34290" anchor="ctr" horzOverflow="overflow">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167878"/>
                    </a:solidFill>
                  </a:tcPr>
                </a:tc>
                <a:extLst>
                  <a:ext uri="{0D108BD9-81ED-4DB2-BD59-A6C34878D82A}">
                    <a16:rowId xmlns="" xmlns:a16="http://schemas.microsoft.com/office/drawing/2014/main" val="10000"/>
                  </a:ext>
                </a:extLst>
              </a:tr>
              <a:tr h="342900">
                <a:tc gridSpan="4">
                  <a:txBody>
                    <a:bodyPr/>
                    <a:lstStyle/>
                    <a:p>
                      <a:pPr marL="0" marR="0" lvl="0" indent="0" algn="ctr" defTabSz="685800" rtl="0" eaLnBrk="1" fontAlgn="base" latinLnBrk="0" hangingPunct="1">
                        <a:lnSpc>
                          <a:spcPct val="100000"/>
                        </a:lnSpc>
                        <a:spcBef>
                          <a:spcPct val="0"/>
                        </a:spcBef>
                        <a:spcAft>
                          <a:spcPct val="0"/>
                        </a:spcAft>
                        <a:buClr>
                          <a:schemeClr val="accent1"/>
                        </a:buClr>
                        <a:buSzPct val="70000"/>
                        <a:buFontTx/>
                        <a:buNone/>
                        <a:tabLst/>
                        <a:defRPr/>
                      </a:pPr>
                      <a:r>
                        <a:rPr kumimoji="0" lang="ru-RU" sz="1200" b="1" u="sng" kern="1200" dirty="0" smtClean="0">
                          <a:solidFill>
                            <a:srgbClr val="055A5A"/>
                          </a:solidFill>
                          <a:latin typeface="Arial" pitchFamily="34" charset="0"/>
                          <a:ea typeface="+mn-ea"/>
                          <a:cs typeface="Arial" pitchFamily="34" charset="0"/>
                        </a:rPr>
                        <a:t>Региональный проект Ненецкого автономного округа "Региональная и местная дорожная сеть"</a:t>
                      </a:r>
                      <a:endParaRPr lang="ru-RU" sz="1200" b="1" u="sng" dirty="0" smtClean="0">
                        <a:solidFill>
                          <a:srgbClr val="055A5A"/>
                        </a:solidFill>
                        <a:latin typeface="Arial" pitchFamily="34" charset="0"/>
                        <a:cs typeface="Arial"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algn="ctr"/>
                      <a:endParaRPr lang="ru-RU" sz="1300" dirty="0">
                        <a:latin typeface="Arial" pitchFamily="34" charset="0"/>
                        <a:cs typeface="Arial" pitchFamily="34" charset="0"/>
                      </a:endParaRPr>
                    </a:p>
                  </a:txBody>
                  <a:tcPr marL="9525" marR="9525" marT="714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dirty="0">
                        <a:latin typeface="Arial" pitchFamily="34" charset="0"/>
                        <a:cs typeface="Arial" pitchFamily="34" charset="0"/>
                      </a:endParaRPr>
                    </a:p>
                  </a:txBody>
                  <a:tcPr marL="9525" marR="9525" marT="714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dirty="0">
                        <a:latin typeface="Arial" pitchFamily="34" charset="0"/>
                        <a:cs typeface="Arial" pitchFamily="34" charset="0"/>
                      </a:endParaRPr>
                    </a:p>
                  </a:txBody>
                  <a:tcPr marL="9525" marR="9525" marT="714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l" defTabSz="685800" rtl="0" eaLnBrk="1" fontAlgn="base" latinLnBrk="0" hangingPunct="1">
                        <a:lnSpc>
                          <a:spcPct val="100000"/>
                        </a:lnSpc>
                        <a:spcBef>
                          <a:spcPct val="0"/>
                        </a:spcBef>
                        <a:spcAft>
                          <a:spcPct val="0"/>
                        </a:spcAft>
                        <a:buClr>
                          <a:schemeClr val="accent1"/>
                        </a:buClr>
                        <a:buSzPct val="70000"/>
                        <a:buFontTx/>
                        <a:buNone/>
                        <a:tabLst/>
                      </a:pPr>
                      <a:r>
                        <a:rPr lang="ru-RU" sz="1100" b="1" kern="1200" dirty="0" smtClean="0">
                          <a:solidFill>
                            <a:srgbClr val="16738C"/>
                          </a:solidFill>
                          <a:effectLst/>
                          <a:latin typeface="Arial" pitchFamily="34" charset="0"/>
                          <a:ea typeface="+mn-ea"/>
                          <a:cs typeface="Arial" pitchFamily="34" charset="0"/>
                        </a:rPr>
                        <a:t>Реконструкция ул. Заводская в г. Нарьян-Маре</a:t>
                      </a:r>
                      <a:endParaRPr kumimoji="0" lang="ru-RU" sz="1100" b="1" i="0" u="none" strike="noStrike" cap="none" normalizeH="0" baseline="0" dirty="0" smtClean="0">
                        <a:ln>
                          <a:noFill/>
                        </a:ln>
                        <a:solidFill>
                          <a:srgbClr val="16738C"/>
                        </a:solidFill>
                        <a:effectLst/>
                        <a:latin typeface="Arial" pitchFamily="34" charset="0"/>
                        <a:cs typeface="Arial" pitchFamily="34" charset="0"/>
                      </a:endParaRPr>
                    </a:p>
                  </a:txBody>
                  <a:tcPr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a:r>
                        <a:rPr lang="ru-RU" sz="1100" b="1" dirty="0" smtClean="0">
                          <a:solidFill>
                            <a:srgbClr val="16738C"/>
                          </a:solidFill>
                          <a:latin typeface="Arial" pitchFamily="34" charset="0"/>
                          <a:cs typeface="Arial" pitchFamily="34" charset="0"/>
                        </a:rPr>
                        <a:t>154,4</a:t>
                      </a:r>
                      <a:endParaRPr lang="ru-RU" sz="1100" b="1" dirty="0">
                        <a:solidFill>
                          <a:srgbClr val="16738C"/>
                        </a:solidFill>
                        <a:latin typeface="Arial" pitchFamily="34" charset="0"/>
                        <a:cs typeface="Arial" pitchFamily="34" charset="0"/>
                      </a:endParaRPr>
                    </a:p>
                  </a:txBody>
                  <a:tcPr marL="9525" marR="9525" marT="7144" marB="0"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a:r>
                        <a:rPr lang="ru-RU" sz="1100" b="1" dirty="0" smtClean="0">
                          <a:solidFill>
                            <a:srgbClr val="16738C"/>
                          </a:solidFill>
                          <a:latin typeface="Arial" pitchFamily="34" charset="0"/>
                          <a:cs typeface="Arial" pitchFamily="34" charset="0"/>
                        </a:rPr>
                        <a:t>79,7</a:t>
                      </a:r>
                      <a:endParaRPr lang="ru-RU" sz="1100" b="1" dirty="0">
                        <a:solidFill>
                          <a:srgbClr val="16738C"/>
                        </a:solidFill>
                        <a:latin typeface="Arial" pitchFamily="34" charset="0"/>
                        <a:cs typeface="Arial" pitchFamily="34" charset="0"/>
                      </a:endParaRPr>
                    </a:p>
                  </a:txBody>
                  <a:tcPr marL="9525" marR="9525" marT="7144" marB="0"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a:r>
                        <a:rPr lang="ru-RU" sz="1100" b="1" dirty="0" smtClean="0">
                          <a:solidFill>
                            <a:srgbClr val="16738C"/>
                          </a:solidFill>
                          <a:latin typeface="Arial" pitchFamily="34" charset="0"/>
                          <a:cs typeface="Arial" pitchFamily="34" charset="0"/>
                        </a:rPr>
                        <a:t>51,6</a:t>
                      </a:r>
                      <a:endParaRPr lang="ru-RU" sz="1100" b="1" dirty="0">
                        <a:solidFill>
                          <a:srgbClr val="16738C"/>
                        </a:solidFill>
                        <a:latin typeface="Arial" pitchFamily="34" charset="0"/>
                        <a:cs typeface="Arial" pitchFamily="34" charset="0"/>
                      </a:endParaRPr>
                    </a:p>
                  </a:txBody>
                  <a:tcPr marL="9525" marR="9525" marT="7144" marB="0"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342900">
                <a:tc gridSpan="4">
                  <a:txBody>
                    <a:bodyPr/>
                    <a:lstStyle/>
                    <a:p>
                      <a:pPr marL="0" marR="0" lvl="0" indent="0" algn="just" defTabSz="685800" rtl="0" eaLnBrk="1" fontAlgn="base" latinLnBrk="0" hangingPunct="1">
                        <a:lnSpc>
                          <a:spcPct val="100000"/>
                        </a:lnSpc>
                        <a:spcBef>
                          <a:spcPct val="0"/>
                        </a:spcBef>
                        <a:spcAft>
                          <a:spcPct val="0"/>
                        </a:spcAft>
                        <a:buClr>
                          <a:schemeClr val="accent1"/>
                        </a:buClr>
                        <a:buSzPct val="70000"/>
                        <a:buFontTx/>
                        <a:buNone/>
                        <a:tabLst/>
                      </a:pPr>
                      <a:r>
                        <a:rPr lang="ru-RU" sz="1000" kern="1200" dirty="0" smtClean="0">
                          <a:solidFill>
                            <a:srgbClr val="16738C"/>
                          </a:solidFill>
                          <a:effectLst/>
                          <a:latin typeface="Arial" pitchFamily="34" charset="0"/>
                          <a:ea typeface="+mn-ea"/>
                          <a:cs typeface="Arial" pitchFamily="34" charset="0"/>
                        </a:rPr>
                        <a:t>Строительная длина 1173,36 м. Тип дорожной одежды – капитальный из асфальтобетона, число полос движения – 2 шт. Ширина полосы движения – 3,5 м. Ширина </a:t>
                      </a:r>
                      <a:r>
                        <a:rPr lang="ru-RU" sz="1000" kern="1200" dirty="0" smtClean="0">
                          <a:solidFill>
                            <a:srgbClr val="16738C"/>
                          </a:solidFill>
                          <a:effectLst/>
                          <a:latin typeface="Arial" pitchFamily="34" charset="0"/>
                          <a:ea typeface="+mn-ea"/>
                          <a:cs typeface="Arial" pitchFamily="34" charset="0"/>
                        </a:rPr>
                        <a:t>тротуаров – </a:t>
                      </a:r>
                      <a:r>
                        <a:rPr lang="ru-RU" sz="1000" kern="1200" dirty="0" smtClean="0">
                          <a:solidFill>
                            <a:srgbClr val="16738C"/>
                          </a:solidFill>
                          <a:effectLst/>
                          <a:latin typeface="Arial" pitchFamily="34" charset="0"/>
                          <a:ea typeface="+mn-ea"/>
                          <a:cs typeface="Arial" pitchFamily="34" charset="0"/>
                        </a:rPr>
                        <a:t>2,25 м. Автобусные остановки – 2 шт.</a:t>
                      </a:r>
                      <a:endParaRPr kumimoji="0" lang="ru-RU" sz="1000" b="1" i="0" u="none" strike="noStrike" cap="none" normalizeH="0" baseline="0" dirty="0" smtClean="0">
                        <a:ln>
                          <a:noFill/>
                        </a:ln>
                        <a:solidFill>
                          <a:srgbClr val="16738C"/>
                        </a:solidFill>
                        <a:effectLst/>
                        <a:latin typeface="Arial" pitchFamily="34" charset="0"/>
                        <a:cs typeface="Arial"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ru-RU" sz="1300" dirty="0">
                        <a:latin typeface="Arial" pitchFamily="34" charset="0"/>
                        <a:cs typeface="Arial" pitchFamily="34" charset="0"/>
                      </a:endParaRPr>
                    </a:p>
                  </a:txBody>
                  <a:tcPr marL="9525" marR="9525" marT="714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dirty="0">
                        <a:latin typeface="Arial" pitchFamily="34" charset="0"/>
                        <a:cs typeface="Arial" pitchFamily="34" charset="0"/>
                      </a:endParaRPr>
                    </a:p>
                  </a:txBody>
                  <a:tcPr marL="9525" marR="9525" marT="714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dirty="0">
                        <a:latin typeface="Arial" pitchFamily="34" charset="0"/>
                        <a:cs typeface="Arial" pitchFamily="34" charset="0"/>
                      </a:endParaRPr>
                    </a:p>
                  </a:txBody>
                  <a:tcPr marL="9525" marR="9525" marT="7144"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gridSpan="4">
                  <a:txBody>
                    <a:bodyPr/>
                    <a:lstStyle/>
                    <a:p>
                      <a:pPr marL="0" marR="0" lvl="0" indent="0" algn="ctr" defTabSz="685800" rtl="0" eaLnBrk="1" fontAlgn="base" latinLnBrk="0" hangingPunct="1">
                        <a:lnSpc>
                          <a:spcPct val="100000"/>
                        </a:lnSpc>
                        <a:spcBef>
                          <a:spcPct val="0"/>
                        </a:spcBef>
                        <a:spcAft>
                          <a:spcPct val="0"/>
                        </a:spcAft>
                        <a:buClr>
                          <a:schemeClr val="accent1"/>
                        </a:buClr>
                        <a:buSzPct val="70000"/>
                        <a:buFontTx/>
                        <a:buNone/>
                        <a:tabLst/>
                      </a:pPr>
                      <a:r>
                        <a:rPr kumimoji="0" lang="ru-RU" sz="1300" b="1" i="0" u="sng" strike="noStrike" cap="none" normalizeH="0" baseline="0" dirty="0" smtClean="0">
                          <a:ln>
                            <a:noFill/>
                          </a:ln>
                          <a:solidFill>
                            <a:srgbClr val="055A5A"/>
                          </a:solidFill>
                          <a:effectLst/>
                          <a:latin typeface="Arial" pitchFamily="34" charset="0"/>
                          <a:cs typeface="Arial" pitchFamily="34" charset="0"/>
                        </a:rPr>
                        <a:t>Повышение качества водоснабжения</a:t>
                      </a:r>
                    </a:p>
                  </a:txBody>
                  <a:tcPr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algn="ctr"/>
                      <a:endParaRPr lang="ru-RU" sz="1200" b="1" dirty="0">
                        <a:solidFill>
                          <a:schemeClr val="accent1">
                            <a:lumMod val="75000"/>
                          </a:schemeClr>
                        </a:solidFill>
                        <a:latin typeface="Arial" pitchFamily="34" charset="0"/>
                        <a:cs typeface="Arial" pitchFamily="34" charset="0"/>
                      </a:endParaRPr>
                    </a:p>
                  </a:txBody>
                  <a:tcPr marL="9525" marR="9525" marT="7144" marB="0"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algn="ctr"/>
                      <a:endParaRPr lang="ru-RU" sz="1200" b="1" dirty="0" smtClean="0">
                        <a:solidFill>
                          <a:schemeClr val="accent1">
                            <a:lumMod val="75000"/>
                          </a:schemeClr>
                        </a:solidFill>
                        <a:latin typeface="Arial" pitchFamily="34" charset="0"/>
                        <a:cs typeface="Arial" pitchFamily="34" charset="0"/>
                      </a:endParaRPr>
                    </a:p>
                  </a:txBody>
                  <a:tcPr marL="9525" marR="9525" marT="7144" marB="0" anchor="ctr"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algn="ctr"/>
                      <a:endParaRPr lang="ru-RU" sz="1200" b="1" dirty="0">
                        <a:solidFill>
                          <a:schemeClr val="accent1">
                            <a:lumMod val="75000"/>
                          </a:schemeClr>
                        </a:solidFill>
                        <a:latin typeface="Arial" pitchFamily="34" charset="0"/>
                        <a:cs typeface="Arial" pitchFamily="34" charset="0"/>
                      </a:endParaRPr>
                    </a:p>
                  </a:txBody>
                  <a:tcPr marL="9525" marR="9525" marT="7144" marB="0"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42900">
                <a:tc>
                  <a:txBody>
                    <a:bodyPr/>
                    <a:lstStyle/>
                    <a:p>
                      <a:pPr marL="0" marR="0" lvl="0" indent="0" algn="just" defTabSz="685800" rtl="0" eaLnBrk="1" fontAlgn="base" latinLnBrk="0" hangingPunct="1">
                        <a:lnSpc>
                          <a:spcPct val="100000"/>
                        </a:lnSpc>
                        <a:spcBef>
                          <a:spcPct val="0"/>
                        </a:spcBef>
                        <a:spcAft>
                          <a:spcPct val="0"/>
                        </a:spcAft>
                        <a:buClr>
                          <a:schemeClr val="accent1"/>
                        </a:buClr>
                        <a:buSzPct val="70000"/>
                        <a:buFontTx/>
                        <a:buNone/>
                        <a:tabLst/>
                      </a:pPr>
                      <a:r>
                        <a:rPr kumimoji="0" lang="ru-RU" sz="1100" b="1" i="0" u="none" strike="noStrike" cap="none" normalizeH="0" baseline="0" dirty="0" smtClean="0">
                          <a:ln>
                            <a:noFill/>
                          </a:ln>
                          <a:solidFill>
                            <a:srgbClr val="16738C"/>
                          </a:solidFill>
                          <a:effectLst/>
                          <a:latin typeface="Arial" pitchFamily="34" charset="0"/>
                          <a:cs typeface="Arial" pitchFamily="34" charset="0"/>
                        </a:rPr>
                        <a:t>Реконструкция наружного водовода в две нитки от ВК-82 перекресток улиц Пионерская и Ленина до ВК-53 район </a:t>
                      </a:r>
                      <a:r>
                        <a:rPr kumimoji="0" lang="ru-RU" sz="1100" b="1" i="0" u="none" strike="noStrike" cap="none" normalizeH="0" baseline="0" dirty="0" err="1" smtClean="0">
                          <a:ln>
                            <a:noFill/>
                          </a:ln>
                          <a:solidFill>
                            <a:srgbClr val="16738C"/>
                          </a:solidFill>
                          <a:effectLst/>
                          <a:latin typeface="Arial" pitchFamily="34" charset="0"/>
                          <a:cs typeface="Arial" pitchFamily="34" charset="0"/>
                        </a:rPr>
                        <a:t>ж.д</a:t>
                      </a:r>
                      <a:r>
                        <a:rPr kumimoji="0" lang="ru-RU" sz="1100" b="1" i="0" u="none" strike="noStrike" cap="none" normalizeH="0" baseline="0" dirty="0" smtClean="0">
                          <a:ln>
                            <a:noFill/>
                          </a:ln>
                          <a:solidFill>
                            <a:srgbClr val="16738C"/>
                          </a:solidFill>
                          <a:effectLst/>
                          <a:latin typeface="Arial" pitchFamily="34" charset="0"/>
                          <a:cs typeface="Arial" pitchFamily="34" charset="0"/>
                        </a:rPr>
                        <a:t>. № 5 по ул. Ленина</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a:r>
                        <a:rPr lang="ru-RU" sz="1100" b="1" dirty="0" smtClean="0">
                          <a:solidFill>
                            <a:srgbClr val="16738C"/>
                          </a:solidFill>
                          <a:latin typeface="Arial" pitchFamily="34" charset="0"/>
                          <a:cs typeface="Arial" pitchFamily="34" charset="0"/>
                        </a:rPr>
                        <a:t>37,9</a:t>
                      </a:r>
                      <a:endParaRPr lang="ru-RU" sz="1100" b="1" dirty="0">
                        <a:solidFill>
                          <a:srgbClr val="16738C"/>
                        </a:solidFill>
                        <a:latin typeface="Arial" pitchFamily="34" charset="0"/>
                        <a:cs typeface="Arial" pitchFamily="34" charset="0"/>
                      </a:endParaRPr>
                    </a:p>
                  </a:txBody>
                  <a:tcPr marL="9525" marR="9525" marT="7144" marB="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ru-RU" sz="1100" b="1" dirty="0" smtClean="0">
                          <a:solidFill>
                            <a:srgbClr val="16738C"/>
                          </a:solidFill>
                          <a:latin typeface="Arial" pitchFamily="34" charset="0"/>
                          <a:cs typeface="Arial" pitchFamily="34" charset="0"/>
                        </a:rPr>
                        <a:t>34,7</a:t>
                      </a:r>
                      <a:endParaRPr lang="ru-RU" sz="1100" b="1" dirty="0">
                        <a:solidFill>
                          <a:srgbClr val="16738C"/>
                        </a:solidFill>
                        <a:latin typeface="Arial" pitchFamily="34" charset="0"/>
                        <a:cs typeface="Arial" pitchFamily="34" charset="0"/>
                      </a:endParaRPr>
                    </a:p>
                  </a:txBody>
                  <a:tcPr marL="9525" marR="9525" marT="7144" marB="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ru-RU" sz="1100" b="1" dirty="0" smtClean="0">
                          <a:solidFill>
                            <a:srgbClr val="16738C"/>
                          </a:solidFill>
                          <a:latin typeface="Arial" pitchFamily="34" charset="0"/>
                          <a:cs typeface="Arial" pitchFamily="34" charset="0"/>
                        </a:rPr>
                        <a:t>91,6</a:t>
                      </a:r>
                      <a:endParaRPr lang="ru-RU" sz="1100" b="1" dirty="0">
                        <a:solidFill>
                          <a:srgbClr val="16738C"/>
                        </a:solidFill>
                        <a:latin typeface="Arial" pitchFamily="34" charset="0"/>
                        <a:cs typeface="Arial" pitchFamily="34" charset="0"/>
                      </a:endParaRPr>
                    </a:p>
                  </a:txBody>
                  <a:tcPr marL="9525" marR="9525" marT="7144" marB="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342900">
                <a:tc gridSpan="4">
                  <a:txBody>
                    <a:bodyPr/>
                    <a:lstStyle/>
                    <a:p>
                      <a:pPr marL="0" marR="0" lvl="0" indent="0" algn="ctr" defTabSz="685800" rtl="0" eaLnBrk="1" fontAlgn="base" latinLnBrk="0" hangingPunct="1">
                        <a:lnSpc>
                          <a:spcPct val="100000"/>
                        </a:lnSpc>
                        <a:spcBef>
                          <a:spcPct val="0"/>
                        </a:spcBef>
                        <a:spcAft>
                          <a:spcPct val="0"/>
                        </a:spcAft>
                        <a:buClr>
                          <a:schemeClr val="accent1"/>
                        </a:buClr>
                        <a:buSzPct val="70000"/>
                        <a:buFontTx/>
                        <a:buNone/>
                        <a:tabLst/>
                      </a:pPr>
                      <a:r>
                        <a:rPr kumimoji="0" lang="ru-RU" sz="1000" b="0" i="0" u="none" strike="noStrike" cap="none" normalizeH="0" baseline="0" dirty="0" smtClean="0">
                          <a:ln>
                            <a:noFill/>
                          </a:ln>
                          <a:solidFill>
                            <a:srgbClr val="16738C"/>
                          </a:solidFill>
                          <a:effectLst/>
                          <a:latin typeface="Arial" pitchFamily="34" charset="0"/>
                          <a:cs typeface="Arial" pitchFamily="34" charset="0"/>
                        </a:rPr>
                        <a:t>Протяженность реконструируемой трассы 496 м.</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algn="ctr"/>
                      <a:endParaRPr lang="ru-RU" sz="1200" b="1" dirty="0">
                        <a:solidFill>
                          <a:schemeClr val="accent1">
                            <a:lumMod val="75000"/>
                          </a:schemeClr>
                        </a:solidFill>
                        <a:latin typeface="Arial" pitchFamily="34" charset="0"/>
                        <a:cs typeface="Arial" pitchFamily="34" charset="0"/>
                      </a:endParaRPr>
                    </a:p>
                  </a:txBody>
                  <a:tcPr marL="9525" marR="9525" marT="7144" marB="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algn="ctr"/>
                      <a:endParaRPr lang="ru-RU" sz="1200" b="1" dirty="0">
                        <a:solidFill>
                          <a:schemeClr val="accent1">
                            <a:lumMod val="75000"/>
                          </a:schemeClr>
                        </a:solidFill>
                        <a:latin typeface="Arial" pitchFamily="34" charset="0"/>
                        <a:cs typeface="Arial" pitchFamily="34" charset="0"/>
                      </a:endParaRPr>
                    </a:p>
                  </a:txBody>
                  <a:tcPr marL="9525" marR="9525" marT="7144" marB="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algn="ctr"/>
                      <a:endParaRPr lang="ru-RU" sz="1200" b="1" dirty="0">
                        <a:solidFill>
                          <a:schemeClr val="accent1">
                            <a:lumMod val="75000"/>
                          </a:schemeClr>
                        </a:solidFill>
                        <a:latin typeface="Arial" pitchFamily="34" charset="0"/>
                        <a:cs typeface="Arial" pitchFamily="34" charset="0"/>
                      </a:endParaRPr>
                    </a:p>
                  </a:txBody>
                  <a:tcPr marL="9525" marR="9525" marT="7144" marB="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342900">
                <a:tc>
                  <a:txBody>
                    <a:bodyPr/>
                    <a:lstStyle/>
                    <a:p>
                      <a:pPr marL="0" marR="0" lvl="0" indent="0" algn="just" defTabSz="685800" rtl="0" eaLnBrk="1" fontAlgn="base" latinLnBrk="0" hangingPunct="1">
                        <a:lnSpc>
                          <a:spcPct val="100000"/>
                        </a:lnSpc>
                        <a:spcBef>
                          <a:spcPct val="0"/>
                        </a:spcBef>
                        <a:spcAft>
                          <a:spcPct val="0"/>
                        </a:spcAft>
                        <a:buClr>
                          <a:schemeClr val="accent1"/>
                        </a:buClr>
                        <a:buSzPct val="70000"/>
                        <a:buFontTx/>
                        <a:buNone/>
                        <a:tabLst/>
                      </a:pPr>
                      <a:r>
                        <a:rPr kumimoji="0" lang="ru-RU" sz="1100" b="1" i="0" u="none" strike="noStrike" cap="none" normalizeH="0" baseline="0" dirty="0" smtClean="0">
                          <a:ln>
                            <a:noFill/>
                          </a:ln>
                          <a:solidFill>
                            <a:srgbClr val="16738C"/>
                          </a:solidFill>
                          <a:effectLst/>
                          <a:latin typeface="Arial" pitchFamily="34" charset="0"/>
                          <a:cs typeface="Arial" pitchFamily="34" charset="0"/>
                        </a:rPr>
                        <a:t>Реконструкция водовода в две нитки на участке от ВНС-2 до </a:t>
                      </a:r>
                      <a:r>
                        <a:rPr kumimoji="0" lang="ru-RU" sz="1100" b="1" i="0" u="none" strike="noStrike" cap="none" normalizeH="0" baseline="0" dirty="0" err="1" smtClean="0">
                          <a:ln>
                            <a:noFill/>
                          </a:ln>
                          <a:solidFill>
                            <a:srgbClr val="16738C"/>
                          </a:solidFill>
                          <a:effectLst/>
                          <a:latin typeface="Arial" pitchFamily="34" charset="0"/>
                          <a:cs typeface="Arial" pitchFamily="34" charset="0"/>
                        </a:rPr>
                        <a:t>т.А</a:t>
                      </a:r>
                      <a:r>
                        <a:rPr kumimoji="0" lang="ru-RU" sz="1100" b="1" i="0" u="none" strike="noStrike" cap="none" normalizeH="0" baseline="0" dirty="0" smtClean="0">
                          <a:ln>
                            <a:noFill/>
                          </a:ln>
                          <a:solidFill>
                            <a:srgbClr val="16738C"/>
                          </a:solidFill>
                          <a:effectLst/>
                          <a:latin typeface="Arial" pitchFamily="34" charset="0"/>
                          <a:cs typeface="Arial" pitchFamily="34" charset="0"/>
                        </a:rPr>
                        <a:t> в районе жилого дома №1 по ул. им. 60 лет Октября с устройством ВНС в микрорайоне Малый Качгорт</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a:r>
                        <a:rPr lang="ru-RU" sz="1100" b="1" dirty="0" smtClean="0">
                          <a:solidFill>
                            <a:srgbClr val="16738C"/>
                          </a:solidFill>
                          <a:latin typeface="Arial" pitchFamily="34" charset="0"/>
                          <a:cs typeface="Arial" pitchFamily="34" charset="0"/>
                        </a:rPr>
                        <a:t>104,1</a:t>
                      </a:r>
                      <a:endParaRPr lang="ru-RU" sz="1100" b="1" dirty="0">
                        <a:solidFill>
                          <a:srgbClr val="16738C"/>
                        </a:solidFill>
                        <a:latin typeface="Arial" pitchFamily="34" charset="0"/>
                        <a:cs typeface="Arial" pitchFamily="34" charset="0"/>
                      </a:endParaRPr>
                    </a:p>
                  </a:txBody>
                  <a:tcPr marL="9525" marR="9525" marT="7144" marB="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ru-RU" sz="1100" b="1" dirty="0" smtClean="0">
                          <a:solidFill>
                            <a:srgbClr val="16738C"/>
                          </a:solidFill>
                          <a:latin typeface="Arial" pitchFamily="34" charset="0"/>
                          <a:cs typeface="Arial" pitchFamily="34" charset="0"/>
                        </a:rPr>
                        <a:t>103,5</a:t>
                      </a:r>
                      <a:endParaRPr lang="ru-RU" sz="1100" b="1" dirty="0">
                        <a:solidFill>
                          <a:srgbClr val="16738C"/>
                        </a:solidFill>
                        <a:latin typeface="Arial" pitchFamily="34" charset="0"/>
                        <a:cs typeface="Arial" pitchFamily="34" charset="0"/>
                      </a:endParaRPr>
                    </a:p>
                  </a:txBody>
                  <a:tcPr marL="9525" marR="9525" marT="7144" marB="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ru-RU" sz="1100" b="1" dirty="0" smtClean="0">
                          <a:solidFill>
                            <a:srgbClr val="16738C"/>
                          </a:solidFill>
                          <a:latin typeface="Arial" pitchFamily="34" charset="0"/>
                          <a:cs typeface="Arial" pitchFamily="34" charset="0"/>
                        </a:rPr>
                        <a:t>99,4</a:t>
                      </a:r>
                      <a:endParaRPr lang="ru-RU" sz="1100" b="1" dirty="0">
                        <a:solidFill>
                          <a:srgbClr val="16738C"/>
                        </a:solidFill>
                        <a:latin typeface="Arial" pitchFamily="34" charset="0"/>
                        <a:cs typeface="Arial" pitchFamily="34" charset="0"/>
                      </a:endParaRPr>
                    </a:p>
                  </a:txBody>
                  <a:tcPr marL="9525" marR="9525" marT="7144" marB="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342900">
                <a:tc gridSpan="4">
                  <a:txBody>
                    <a:bodyPr/>
                    <a:lstStyle/>
                    <a:p>
                      <a:pPr marL="0" marR="0" lvl="0" indent="0" algn="ctr" defTabSz="685800" rtl="0" eaLnBrk="1" fontAlgn="base" latinLnBrk="0" hangingPunct="1">
                        <a:lnSpc>
                          <a:spcPct val="100000"/>
                        </a:lnSpc>
                        <a:spcBef>
                          <a:spcPct val="0"/>
                        </a:spcBef>
                        <a:spcAft>
                          <a:spcPct val="0"/>
                        </a:spcAft>
                        <a:buClr>
                          <a:schemeClr val="accent1"/>
                        </a:buClr>
                        <a:buSzPct val="70000"/>
                        <a:buFontTx/>
                        <a:buNone/>
                        <a:tabLst/>
                      </a:pPr>
                      <a:r>
                        <a:rPr kumimoji="0" lang="ru-RU" sz="1000" b="0" i="0" u="none" strike="noStrike" cap="none" normalizeH="0" baseline="0" dirty="0" smtClean="0">
                          <a:ln>
                            <a:noFill/>
                          </a:ln>
                          <a:solidFill>
                            <a:srgbClr val="16738C"/>
                          </a:solidFill>
                          <a:effectLst/>
                          <a:latin typeface="Arial" pitchFamily="34" charset="0"/>
                          <a:cs typeface="Arial" pitchFamily="34" charset="0"/>
                        </a:rPr>
                        <a:t>Протяженность реконструируемой трассы 924,4 м.</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algn="ctr"/>
                      <a:endParaRPr lang="ru-RU" sz="1200" b="1" dirty="0">
                        <a:solidFill>
                          <a:schemeClr val="accent1">
                            <a:lumMod val="75000"/>
                          </a:schemeClr>
                        </a:solidFill>
                        <a:latin typeface="Arial" pitchFamily="34" charset="0"/>
                        <a:cs typeface="Arial" pitchFamily="34" charset="0"/>
                      </a:endParaRPr>
                    </a:p>
                  </a:txBody>
                  <a:tcPr marL="9525" marR="9525" marT="7144" marB="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algn="ctr"/>
                      <a:endParaRPr lang="ru-RU" sz="1200" b="1" dirty="0">
                        <a:solidFill>
                          <a:schemeClr val="accent1">
                            <a:lumMod val="75000"/>
                          </a:schemeClr>
                        </a:solidFill>
                        <a:latin typeface="Arial" pitchFamily="34" charset="0"/>
                        <a:cs typeface="Arial" pitchFamily="34" charset="0"/>
                      </a:endParaRPr>
                    </a:p>
                  </a:txBody>
                  <a:tcPr marL="9525" marR="9525" marT="7144" marB="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algn="ctr"/>
                      <a:endParaRPr lang="ru-RU" sz="1200" b="1" dirty="0">
                        <a:solidFill>
                          <a:schemeClr val="accent1">
                            <a:lumMod val="75000"/>
                          </a:schemeClr>
                        </a:solidFill>
                        <a:latin typeface="Arial" pitchFamily="34" charset="0"/>
                        <a:cs typeface="Arial" pitchFamily="34" charset="0"/>
                      </a:endParaRPr>
                    </a:p>
                  </a:txBody>
                  <a:tcPr marL="9525" marR="9525" marT="7144" marB="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bl>
          </a:graphicData>
        </a:graphic>
      </p:graphicFrame>
      <p:sp>
        <p:nvSpPr>
          <p:cNvPr id="2" name="Номер слайда 1"/>
          <p:cNvSpPr>
            <a:spLocks noGrp="1"/>
          </p:cNvSpPr>
          <p:nvPr>
            <p:ph type="sldNum" sz="quarter" idx="12"/>
          </p:nvPr>
        </p:nvSpPr>
        <p:spPr>
          <a:xfrm>
            <a:off x="6989657" y="4869656"/>
            <a:ext cx="2133600" cy="273844"/>
          </a:xfrm>
        </p:spPr>
        <p:txBody>
          <a:bodyPr/>
          <a:lstStyle/>
          <a:p>
            <a:pPr>
              <a:defRPr/>
            </a:pPr>
            <a:fld id="{DCD2F8C0-7BA8-43AF-800E-93EFB185DBC4}" type="slidenum">
              <a:rPr lang="ru-RU" smtClean="0"/>
              <a:pPr>
                <a:defRPr/>
              </a:pPr>
              <a:t>35</a:t>
            </a:fld>
            <a:endParaRPr lang="ru-RU" dirty="0"/>
          </a:p>
        </p:txBody>
      </p:sp>
    </p:spTree>
    <p:extLst>
      <p:ext uri="{BB962C8B-B14F-4D97-AF65-F5344CB8AC3E}">
        <p14:creationId xmlns:p14="http://schemas.microsoft.com/office/powerpoint/2010/main" val="292066225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oup 71"/>
          <p:cNvGraphicFramePr>
            <a:graphicFrameLocks noGrp="1"/>
          </p:cNvGraphicFramePr>
          <p:nvPr>
            <p:extLst>
              <p:ext uri="{D42A27DB-BD31-4B8C-83A1-F6EECF244321}">
                <p14:modId xmlns:p14="http://schemas.microsoft.com/office/powerpoint/2010/main" val="1557048031"/>
              </p:ext>
            </p:extLst>
          </p:nvPr>
        </p:nvGraphicFramePr>
        <p:xfrm>
          <a:off x="35497" y="3867894"/>
          <a:ext cx="9073006" cy="859628"/>
        </p:xfrm>
        <a:graphic>
          <a:graphicData uri="http://schemas.openxmlformats.org/drawingml/2006/table">
            <a:tbl>
              <a:tblPr/>
              <a:tblGrid>
                <a:gridCol w="1649638">
                  <a:extLst>
                    <a:ext uri="{9D8B030D-6E8A-4147-A177-3AD203B41FA5}">
                      <a16:colId xmlns="" xmlns:a16="http://schemas.microsoft.com/office/drawing/2014/main" val="20001"/>
                    </a:ext>
                  </a:extLst>
                </a:gridCol>
                <a:gridCol w="2062047">
                  <a:extLst>
                    <a:ext uri="{9D8B030D-6E8A-4147-A177-3AD203B41FA5}">
                      <a16:colId xmlns="" xmlns:a16="http://schemas.microsoft.com/office/drawing/2014/main" val="20002"/>
                    </a:ext>
                  </a:extLst>
                </a:gridCol>
                <a:gridCol w="1787107">
                  <a:extLst>
                    <a:ext uri="{9D8B030D-6E8A-4147-A177-3AD203B41FA5}">
                      <a16:colId xmlns="" xmlns:a16="http://schemas.microsoft.com/office/drawing/2014/main" val="20003"/>
                    </a:ext>
                  </a:extLst>
                </a:gridCol>
                <a:gridCol w="1787107">
                  <a:extLst>
                    <a:ext uri="{9D8B030D-6E8A-4147-A177-3AD203B41FA5}">
                      <a16:colId xmlns="" xmlns:a16="http://schemas.microsoft.com/office/drawing/2014/main" val="20006"/>
                    </a:ext>
                  </a:extLst>
                </a:gridCol>
                <a:gridCol w="1787107"/>
              </a:tblGrid>
              <a:tr h="254308">
                <a:tc gridSpan="5">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Arial" pitchFamily="34" charset="0"/>
                          <a:cs typeface="Arial" pitchFamily="34" charset="0"/>
                        </a:rPr>
                        <a:t>Динамика расходов на обслуживание долга</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67878"/>
                    </a:solidFill>
                  </a:tcPr>
                </a:tc>
                <a:tc hMerge="1">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pPr marL="0" marR="0" lvl="0" indent="0" algn="ctr" defTabSz="914400" rtl="0" eaLnBrk="1" fontAlgn="t"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bg1"/>
                        </a:solidFill>
                        <a:effectLst/>
                        <a:latin typeface="Times New Roman" pitchFamily="18" charset="0"/>
                        <a:cs typeface="Times New Roman" pitchFamily="18" charset="0"/>
                      </a:endParaRP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C2540"/>
                    </a:solidFill>
                  </a:tcPr>
                </a:tc>
                <a:extLst>
                  <a:ext uri="{0D108BD9-81ED-4DB2-BD59-A6C34878D82A}">
                    <a16:rowId xmlns="" xmlns:a16="http://schemas.microsoft.com/office/drawing/2014/main" val="10000"/>
                  </a:ext>
                </a:extLst>
              </a:tr>
              <a:tr h="221928">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1" i="0" u="sng" strike="noStrike" cap="none" normalizeH="0" baseline="0" dirty="0" smtClean="0">
                          <a:ln>
                            <a:noFill/>
                          </a:ln>
                          <a:solidFill>
                            <a:schemeClr val="bg1"/>
                          </a:solidFill>
                          <a:effectLst/>
                          <a:latin typeface="Arial" pitchFamily="34" charset="0"/>
                          <a:cs typeface="Arial" pitchFamily="34" charset="0"/>
                        </a:rPr>
                        <a:t>2019</a:t>
                      </a:r>
                    </a:p>
                  </a:txBody>
                  <a:tcPr marT="27000" marB="27000"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167878"/>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1" i="0" u="sng" strike="noStrike" cap="none" normalizeH="0" baseline="0" dirty="0" smtClean="0">
                          <a:ln>
                            <a:noFill/>
                          </a:ln>
                          <a:solidFill>
                            <a:schemeClr val="bg1"/>
                          </a:solidFill>
                          <a:effectLst/>
                          <a:latin typeface="Arial" pitchFamily="34" charset="0"/>
                          <a:cs typeface="Arial" pitchFamily="34" charset="0"/>
                        </a:rPr>
                        <a:t>2020</a:t>
                      </a:r>
                    </a:p>
                  </a:txBody>
                  <a:tcPr marT="27000" marB="27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167878"/>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1" i="0" u="sng" strike="noStrike" cap="none" normalizeH="0" baseline="0" dirty="0" smtClean="0">
                          <a:ln>
                            <a:noFill/>
                          </a:ln>
                          <a:solidFill>
                            <a:schemeClr val="bg1"/>
                          </a:solidFill>
                          <a:effectLst/>
                          <a:latin typeface="Arial" pitchFamily="34" charset="0"/>
                          <a:cs typeface="Arial" pitchFamily="34" charset="0"/>
                        </a:rPr>
                        <a:t>2021</a:t>
                      </a:r>
                    </a:p>
                  </a:txBody>
                  <a:tcPr marT="27000" marB="27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167878"/>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1" i="0" u="sng" strike="noStrike" cap="none" normalizeH="0" baseline="0" dirty="0" smtClean="0">
                          <a:ln>
                            <a:noFill/>
                          </a:ln>
                          <a:solidFill>
                            <a:schemeClr val="bg1"/>
                          </a:solidFill>
                          <a:effectLst/>
                          <a:latin typeface="Arial" pitchFamily="34" charset="0"/>
                          <a:cs typeface="Arial" pitchFamily="34" charset="0"/>
                        </a:rPr>
                        <a:t>2022</a:t>
                      </a:r>
                    </a:p>
                  </a:txBody>
                  <a:tcPr marT="27000" marB="270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167878"/>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1" i="0" u="sng" strike="noStrike" cap="none" normalizeH="0" baseline="0" dirty="0" smtClean="0">
                          <a:ln>
                            <a:noFill/>
                          </a:ln>
                          <a:solidFill>
                            <a:schemeClr val="bg1"/>
                          </a:solidFill>
                          <a:effectLst/>
                          <a:latin typeface="Arial" pitchFamily="34" charset="0"/>
                          <a:cs typeface="Arial" pitchFamily="34" charset="0"/>
                        </a:rPr>
                        <a:t>2023</a:t>
                      </a:r>
                    </a:p>
                  </a:txBody>
                  <a:tcPr marT="27000" marB="2700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167878"/>
                    </a:solidFill>
                  </a:tcPr>
                </a:tc>
                <a:extLst>
                  <a:ext uri="{0D108BD9-81ED-4DB2-BD59-A6C34878D82A}">
                    <a16:rowId xmlns="" xmlns:a16="http://schemas.microsoft.com/office/drawing/2014/main" val="10001"/>
                  </a:ext>
                </a:extLst>
              </a:tr>
              <a:tr h="279848">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16738C"/>
                          </a:solidFill>
                          <a:effectLst/>
                          <a:latin typeface="Arial" pitchFamily="34" charset="0"/>
                          <a:cs typeface="Arial" pitchFamily="34" charset="0"/>
                        </a:rPr>
                        <a:t>2 597,1</a:t>
                      </a:r>
                    </a:p>
                  </a:txBody>
                  <a:tcPr marT="27000" marB="27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16738C"/>
                          </a:solidFill>
                          <a:effectLst/>
                          <a:latin typeface="Arial" pitchFamily="34" charset="0"/>
                          <a:cs typeface="Arial" pitchFamily="34" charset="0"/>
                        </a:rPr>
                        <a:t>839,1</a:t>
                      </a:r>
                    </a:p>
                  </a:txBody>
                  <a:tcPr marT="27000" marB="27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16738C"/>
                          </a:solidFill>
                          <a:effectLst/>
                          <a:latin typeface="Arial" pitchFamily="34" charset="0"/>
                          <a:cs typeface="Arial" pitchFamily="34" charset="0"/>
                        </a:rPr>
                        <a:t>672,2</a:t>
                      </a:r>
                    </a:p>
                  </a:txBody>
                  <a:tcPr marT="27000" marB="27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16738C"/>
                          </a:solidFill>
                          <a:effectLst/>
                          <a:latin typeface="Arial" pitchFamily="34" charset="0"/>
                          <a:cs typeface="Arial" pitchFamily="34" charset="0"/>
                        </a:rPr>
                        <a:t>813,5</a:t>
                      </a:r>
                    </a:p>
                  </a:txBody>
                  <a:tcPr marT="27000" marB="27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16738C"/>
                          </a:solidFill>
                          <a:effectLst/>
                          <a:latin typeface="Arial" pitchFamily="34" charset="0"/>
                          <a:cs typeface="Arial" pitchFamily="34" charset="0"/>
                        </a:rPr>
                        <a:t>65,0</a:t>
                      </a:r>
                    </a:p>
                  </a:txBody>
                  <a:tcPr marT="27000" marB="27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bl>
          </a:graphicData>
        </a:graphic>
      </p:graphicFrame>
      <p:graphicFrame>
        <p:nvGraphicFramePr>
          <p:cNvPr id="12" name="Group 71"/>
          <p:cNvGraphicFramePr>
            <a:graphicFrameLocks noGrp="1"/>
          </p:cNvGraphicFramePr>
          <p:nvPr>
            <p:extLst>
              <p:ext uri="{D42A27DB-BD31-4B8C-83A1-F6EECF244321}">
                <p14:modId xmlns:p14="http://schemas.microsoft.com/office/powerpoint/2010/main" val="253562587"/>
              </p:ext>
            </p:extLst>
          </p:nvPr>
        </p:nvGraphicFramePr>
        <p:xfrm>
          <a:off x="0" y="411510"/>
          <a:ext cx="9001000" cy="3066254"/>
        </p:xfrm>
        <a:graphic>
          <a:graphicData uri="http://schemas.openxmlformats.org/drawingml/2006/table">
            <a:tbl>
              <a:tblPr/>
              <a:tblGrid>
                <a:gridCol w="3000333">
                  <a:extLst>
                    <a:ext uri="{9D8B030D-6E8A-4147-A177-3AD203B41FA5}">
                      <a16:colId xmlns:a16="http://schemas.microsoft.com/office/drawing/2014/main" xmlns="" val="20000"/>
                    </a:ext>
                  </a:extLst>
                </a:gridCol>
                <a:gridCol w="937605">
                  <a:extLst>
                    <a:ext uri="{9D8B030D-6E8A-4147-A177-3AD203B41FA5}">
                      <a16:colId xmlns:a16="http://schemas.microsoft.com/office/drawing/2014/main" xmlns="" val="20001"/>
                    </a:ext>
                  </a:extLst>
                </a:gridCol>
                <a:gridCol w="1406407">
                  <a:extLst>
                    <a:ext uri="{9D8B030D-6E8A-4147-A177-3AD203B41FA5}">
                      <a16:colId xmlns:a16="http://schemas.microsoft.com/office/drawing/2014/main" xmlns="" val="20002"/>
                    </a:ext>
                  </a:extLst>
                </a:gridCol>
                <a:gridCol w="1218885">
                  <a:extLst>
                    <a:ext uri="{9D8B030D-6E8A-4147-A177-3AD203B41FA5}">
                      <a16:colId xmlns:a16="http://schemas.microsoft.com/office/drawing/2014/main" xmlns="" val="20003"/>
                    </a:ext>
                  </a:extLst>
                </a:gridCol>
                <a:gridCol w="1218885">
                  <a:extLst>
                    <a:ext uri="{9D8B030D-6E8A-4147-A177-3AD203B41FA5}">
                      <a16:colId xmlns:a16="http://schemas.microsoft.com/office/drawing/2014/main" xmlns="" val="20006"/>
                    </a:ext>
                  </a:extLst>
                </a:gridCol>
                <a:gridCol w="1218885">
                  <a:extLst>
                    <a:ext uri="{9D8B030D-6E8A-4147-A177-3AD203B41FA5}">
                      <a16:colId xmlns:a16="http://schemas.microsoft.com/office/drawing/2014/main" xmlns="" val="20007"/>
                    </a:ext>
                  </a:extLst>
                </a:gridCol>
              </a:tblGrid>
              <a:tr h="629249">
                <a:tc>
                  <a:txBody>
                    <a:bodyPr/>
                    <a:lstStyle/>
                    <a:p>
                      <a:pPr marL="0" marR="0" lvl="0" indent="0" algn="ctr" defTabSz="914400" rtl="0" eaLnBrk="1" fontAlgn="t" latinLnBrk="0" hangingPunct="1">
                        <a:lnSpc>
                          <a:spcPct val="100000"/>
                        </a:lnSpc>
                        <a:spcBef>
                          <a:spcPct val="0"/>
                        </a:spcBef>
                        <a:spcAft>
                          <a:spcPct val="0"/>
                        </a:spcAft>
                        <a:buClrTx/>
                        <a:buSzTx/>
                        <a:buFontTx/>
                        <a:buNone/>
                        <a:tabLst/>
                        <a:defRPr/>
                      </a:pPr>
                      <a:r>
                        <a:rPr kumimoji="0" lang="ru-RU" sz="1400" b="1" i="0" u="none" strike="noStrike" cap="none" normalizeH="0" baseline="0" dirty="0" smtClean="0">
                          <a:ln>
                            <a:noFill/>
                          </a:ln>
                          <a:solidFill>
                            <a:schemeClr val="bg1"/>
                          </a:solidFill>
                          <a:effectLst/>
                          <a:latin typeface="Arial" pitchFamily="34" charset="0"/>
                          <a:cs typeface="Arial" pitchFamily="34" charset="0"/>
                        </a:rPr>
                        <a:t>ПОКАЗАТЕЛЬ </a:t>
                      </a:r>
                      <a:r>
                        <a:rPr lang="ru-RU" sz="1400" b="1" dirty="0" smtClean="0">
                          <a:solidFill>
                            <a:schemeClr val="bg1"/>
                          </a:solidFill>
                          <a:latin typeface="Arial" pitchFamily="34" charset="0"/>
                          <a:cs typeface="Arial" pitchFamily="34" charset="0"/>
                        </a:rPr>
                        <a:t>тыс. ₽</a:t>
                      </a:r>
                      <a:endParaRPr lang="ru-RU" sz="1400" dirty="0" smtClean="0">
                        <a:solidFill>
                          <a:schemeClr val="bg1"/>
                        </a:solidFill>
                        <a:latin typeface="Arial" pitchFamily="34" charset="0"/>
                        <a:cs typeface="Arial" pitchFamily="34" charset="0"/>
                      </a:endParaRPr>
                    </a:p>
                  </a:txBody>
                  <a:tcPr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167878"/>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bg1"/>
                          </a:solidFill>
                          <a:effectLst/>
                          <a:latin typeface="Arial" pitchFamily="34" charset="0"/>
                          <a:cs typeface="Arial" pitchFamily="34" charset="0"/>
                        </a:rPr>
                        <a:t>Долг на 01.01.2023</a:t>
                      </a:r>
                    </a:p>
                  </a:txBody>
                  <a:tcPr marL="0" marR="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167878"/>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lang="ru-RU" sz="1200" b="1" dirty="0" smtClean="0">
                          <a:solidFill>
                            <a:schemeClr val="bg1"/>
                          </a:solidFill>
                          <a:latin typeface="Arial" pitchFamily="34" charset="0"/>
                          <a:cs typeface="Arial" pitchFamily="34" charset="0"/>
                        </a:rPr>
                        <a:t>Привлечено в 2023 году</a:t>
                      </a:r>
                      <a:endParaRPr kumimoji="0" lang="ru-RU" sz="1200" b="1" i="0" u="none" strike="noStrike" cap="none" normalizeH="0" baseline="0" dirty="0" smtClean="0">
                        <a:ln>
                          <a:noFill/>
                        </a:ln>
                        <a:solidFill>
                          <a:schemeClr val="bg1"/>
                        </a:solidFill>
                        <a:effectLst/>
                        <a:latin typeface="Arial" pitchFamily="34" charset="0"/>
                        <a:cs typeface="Arial" pitchFamily="34" charset="0"/>
                      </a:endParaRPr>
                    </a:p>
                  </a:txBody>
                  <a:tcPr marL="0" marR="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167878"/>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lang="ru-RU" sz="1200" b="1" dirty="0" smtClean="0">
                          <a:solidFill>
                            <a:schemeClr val="bg1"/>
                          </a:solidFill>
                          <a:latin typeface="Arial" pitchFamily="34" charset="0"/>
                          <a:cs typeface="Arial" pitchFamily="34" charset="0"/>
                        </a:rPr>
                        <a:t>Погашено в 2023 году</a:t>
                      </a:r>
                      <a:endParaRPr kumimoji="0" lang="ru-RU" sz="1200" b="1" i="0" u="none" strike="noStrike" cap="none" normalizeH="0" baseline="0" dirty="0" smtClean="0">
                        <a:ln>
                          <a:noFill/>
                        </a:ln>
                        <a:solidFill>
                          <a:schemeClr val="bg1"/>
                        </a:solidFill>
                        <a:effectLst/>
                        <a:latin typeface="Arial" pitchFamily="34" charset="0"/>
                        <a:cs typeface="Arial" pitchFamily="34" charset="0"/>
                      </a:endParaRPr>
                    </a:p>
                  </a:txBody>
                  <a:tcPr marL="0" marR="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167878"/>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bg1"/>
                          </a:solidFill>
                          <a:effectLst/>
                          <a:latin typeface="Arial" pitchFamily="34" charset="0"/>
                          <a:cs typeface="Arial" pitchFamily="34" charset="0"/>
                        </a:rPr>
                        <a:t>Расходы на обслуживание долга </a:t>
                      </a:r>
                    </a:p>
                  </a:txBody>
                  <a:tcPr marL="0" marR="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167878"/>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bg1"/>
                          </a:solidFill>
                          <a:effectLst/>
                          <a:latin typeface="Arial" pitchFamily="34" charset="0"/>
                          <a:cs typeface="Arial" pitchFamily="34" charset="0"/>
                        </a:rPr>
                        <a:t>Долг на 01.01.2024</a:t>
                      </a:r>
                    </a:p>
                  </a:txBody>
                  <a:tcPr marL="0" marR="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167878"/>
                    </a:solidFill>
                  </a:tcPr>
                </a:tc>
                <a:extLst>
                  <a:ext uri="{0D108BD9-81ED-4DB2-BD59-A6C34878D82A}">
                    <a16:rowId xmlns:a16="http://schemas.microsoft.com/office/drawing/2014/main" xmlns="" val="10000"/>
                  </a:ext>
                </a:extLst>
              </a:tr>
              <a:tr h="314198">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16738C"/>
                          </a:solidFill>
                          <a:effectLst/>
                          <a:latin typeface="Arial" pitchFamily="34" charset="0"/>
                          <a:cs typeface="Arial" pitchFamily="34" charset="0"/>
                        </a:rPr>
                        <a:t>Кредиты кредитных организаций</a:t>
                      </a:r>
                    </a:p>
                  </a:txBody>
                  <a:tcPr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16738C"/>
                          </a:solidFill>
                          <a:effectLst/>
                          <a:latin typeface="Arial" pitchFamily="34" charset="0"/>
                          <a:cs typeface="Arial" pitchFamily="34" charset="0"/>
                        </a:rPr>
                        <a:t>0,0</a:t>
                      </a:r>
                    </a:p>
                  </a:txBody>
                  <a:tcPr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16738C"/>
                          </a:solidFill>
                          <a:effectLst/>
                          <a:latin typeface="Arial" pitchFamily="34" charset="0"/>
                          <a:cs typeface="Arial" pitchFamily="34" charset="0"/>
                        </a:rPr>
                        <a:t>0,0</a:t>
                      </a:r>
                    </a:p>
                  </a:txBody>
                  <a:tcPr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16738C"/>
                          </a:solidFill>
                          <a:effectLst/>
                          <a:latin typeface="Arial" pitchFamily="34" charset="0"/>
                          <a:cs typeface="Arial" pitchFamily="34" charset="0"/>
                        </a:rPr>
                        <a:t>0,0</a:t>
                      </a:r>
                    </a:p>
                  </a:txBody>
                  <a:tcPr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16738C"/>
                          </a:solidFill>
                          <a:effectLst/>
                          <a:latin typeface="Arial" pitchFamily="34" charset="0"/>
                          <a:cs typeface="Arial" pitchFamily="34" charset="0"/>
                        </a:rPr>
                        <a:t>0,0</a:t>
                      </a:r>
                    </a:p>
                  </a:txBody>
                  <a:tcPr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16738C"/>
                          </a:solidFill>
                          <a:effectLst/>
                          <a:latin typeface="Arial" pitchFamily="34" charset="0"/>
                          <a:cs typeface="Arial" pitchFamily="34" charset="0"/>
                        </a:rPr>
                        <a:t>0,0</a:t>
                      </a:r>
                    </a:p>
                  </a:txBody>
                  <a:tcPr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4912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16738C"/>
                          </a:solidFill>
                          <a:effectLst/>
                          <a:latin typeface="Arial" pitchFamily="34" charset="0"/>
                          <a:cs typeface="Arial" pitchFamily="34" charset="0"/>
                        </a:rPr>
                        <a:t>Бюджетные кредиты от других бюджетов бюджетной системы РФ (окружной кредит)</a:t>
                      </a:r>
                    </a:p>
                  </a:txBody>
                  <a:tcPr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16738C"/>
                          </a:solidFill>
                          <a:effectLst/>
                          <a:latin typeface="Arial" pitchFamily="34" charset="0"/>
                          <a:cs typeface="Arial" pitchFamily="34" charset="0"/>
                        </a:rPr>
                        <a:t>65 000,0</a:t>
                      </a:r>
                    </a:p>
                  </a:txBody>
                  <a:tcPr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16738C"/>
                          </a:solidFill>
                          <a:effectLst/>
                          <a:latin typeface="Arial" pitchFamily="34" charset="0"/>
                          <a:cs typeface="Arial" pitchFamily="34" charset="0"/>
                        </a:rPr>
                        <a:t>0,0</a:t>
                      </a:r>
                    </a:p>
                  </a:txBody>
                  <a:tcPr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16738C"/>
                          </a:solidFill>
                          <a:effectLst/>
                          <a:latin typeface="Arial" pitchFamily="34" charset="0"/>
                          <a:cs typeface="Arial" pitchFamily="34" charset="0"/>
                        </a:rPr>
                        <a:t>0,0</a:t>
                      </a:r>
                    </a:p>
                  </a:txBody>
                  <a:tcPr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16738C"/>
                          </a:solidFill>
                          <a:effectLst/>
                          <a:latin typeface="Arial" pitchFamily="34" charset="0"/>
                          <a:cs typeface="Arial" pitchFamily="34" charset="0"/>
                        </a:rPr>
                        <a:t>65,0</a:t>
                      </a:r>
                    </a:p>
                  </a:txBody>
                  <a:tcPr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16738C"/>
                          </a:solidFill>
                          <a:effectLst/>
                          <a:latin typeface="Arial" pitchFamily="34" charset="0"/>
                          <a:cs typeface="Arial" pitchFamily="34" charset="0"/>
                        </a:rPr>
                        <a:t>65 000,0</a:t>
                      </a:r>
                    </a:p>
                  </a:txBody>
                  <a:tcPr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549120">
                <a:tc>
                  <a:txBody>
                    <a:bodyPr/>
                    <a:lstStyle/>
                    <a:p>
                      <a:pPr marL="0" marR="0" lvl="0" indent="0" algn="l" defTabSz="914400" rtl="0" eaLnBrk="1" fontAlgn="t" latinLnBrk="0" hangingPunct="1">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rgbClr val="16738C"/>
                          </a:solidFill>
                          <a:effectLst/>
                          <a:latin typeface="Arial" pitchFamily="34" charset="0"/>
                          <a:cs typeface="Arial" pitchFamily="34" charset="0"/>
                        </a:rPr>
                        <a:t>Бюджетные кредиты от других бюджетов бюджетной системы РФ (кредит УФК)</a:t>
                      </a:r>
                    </a:p>
                  </a:txBody>
                  <a:tcPr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16738C"/>
                          </a:solidFill>
                          <a:effectLst/>
                          <a:latin typeface="Arial" pitchFamily="34" charset="0"/>
                          <a:cs typeface="Arial" pitchFamily="34" charset="0"/>
                        </a:rPr>
                        <a:t>0,0</a:t>
                      </a:r>
                    </a:p>
                  </a:txBody>
                  <a:tcPr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16738C"/>
                          </a:solidFill>
                          <a:effectLst/>
                          <a:latin typeface="Arial" pitchFamily="34" charset="0"/>
                          <a:cs typeface="Arial" pitchFamily="34" charset="0"/>
                        </a:rPr>
                        <a:t>0,0</a:t>
                      </a:r>
                    </a:p>
                  </a:txBody>
                  <a:tcPr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16738C"/>
                          </a:solidFill>
                          <a:effectLst/>
                          <a:latin typeface="Arial" pitchFamily="34" charset="0"/>
                          <a:cs typeface="Arial" pitchFamily="34" charset="0"/>
                        </a:rPr>
                        <a:t>0,0</a:t>
                      </a:r>
                    </a:p>
                  </a:txBody>
                  <a:tcPr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16738C"/>
                          </a:solidFill>
                          <a:effectLst/>
                          <a:latin typeface="Arial" pitchFamily="34" charset="0"/>
                          <a:cs typeface="Arial" pitchFamily="34" charset="0"/>
                        </a:rPr>
                        <a:t>0,0</a:t>
                      </a:r>
                    </a:p>
                  </a:txBody>
                  <a:tcPr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16738C"/>
                          </a:solidFill>
                          <a:effectLst/>
                          <a:latin typeface="Arial" pitchFamily="34" charset="0"/>
                          <a:cs typeface="Arial" pitchFamily="34" charset="0"/>
                        </a:rPr>
                        <a:t>0,0</a:t>
                      </a:r>
                    </a:p>
                  </a:txBody>
                  <a:tcPr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402444">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16738C"/>
                          </a:solidFill>
                          <a:effectLst/>
                          <a:latin typeface="Arial" pitchFamily="34" charset="0"/>
                          <a:cs typeface="Arial" pitchFamily="34" charset="0"/>
                        </a:rPr>
                        <a:t>Муниципальные ценные бумаги</a:t>
                      </a:r>
                    </a:p>
                  </a:txBody>
                  <a:tcPr marL="91443" marR="91443" marT="36006" marB="3600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16738C"/>
                          </a:solidFill>
                          <a:effectLst/>
                          <a:latin typeface="Arial" pitchFamily="34" charset="0"/>
                          <a:cs typeface="Arial" pitchFamily="34" charset="0"/>
                        </a:rPr>
                        <a:t>-</a:t>
                      </a:r>
                    </a:p>
                  </a:txBody>
                  <a:tcPr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16738C"/>
                          </a:solidFill>
                          <a:effectLst/>
                          <a:latin typeface="Arial" pitchFamily="34" charset="0"/>
                          <a:cs typeface="Arial" pitchFamily="34" charset="0"/>
                        </a:rPr>
                        <a:t>-</a:t>
                      </a:r>
                    </a:p>
                  </a:txBody>
                  <a:tcPr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16738C"/>
                          </a:solidFill>
                          <a:effectLst/>
                          <a:latin typeface="Arial" pitchFamily="34" charset="0"/>
                          <a:cs typeface="Arial" pitchFamily="34" charset="0"/>
                        </a:rPr>
                        <a:t>-</a:t>
                      </a:r>
                    </a:p>
                  </a:txBody>
                  <a:tcPr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16738C"/>
                          </a:solidFill>
                          <a:effectLst/>
                          <a:latin typeface="Arial" pitchFamily="34" charset="0"/>
                          <a:cs typeface="Arial" pitchFamily="34" charset="0"/>
                        </a:rPr>
                        <a:t>-</a:t>
                      </a:r>
                    </a:p>
                  </a:txBody>
                  <a:tcPr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16738C"/>
                          </a:solidFill>
                          <a:effectLst/>
                          <a:latin typeface="Arial" pitchFamily="34" charset="0"/>
                          <a:cs typeface="Arial" pitchFamily="34" charset="0"/>
                        </a:rPr>
                        <a:t>-</a:t>
                      </a:r>
                    </a:p>
                  </a:txBody>
                  <a:tcPr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213363">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16738C"/>
                          </a:solidFill>
                          <a:effectLst/>
                          <a:latin typeface="Arial" pitchFamily="34" charset="0"/>
                          <a:cs typeface="Arial" pitchFamily="34" charset="0"/>
                        </a:rPr>
                        <a:t>Муниципальные гарантии</a:t>
                      </a:r>
                    </a:p>
                  </a:txBody>
                  <a:tcPr marL="91443" marR="91443" marT="36006" marB="3600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16738C"/>
                          </a:solidFill>
                          <a:effectLst/>
                          <a:latin typeface="Arial" pitchFamily="34" charset="0"/>
                          <a:cs typeface="Arial" pitchFamily="34" charset="0"/>
                        </a:rPr>
                        <a:t>-</a:t>
                      </a:r>
                    </a:p>
                  </a:txBody>
                  <a:tcPr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16738C"/>
                          </a:solidFill>
                          <a:effectLst/>
                          <a:latin typeface="Arial" pitchFamily="34" charset="0"/>
                          <a:cs typeface="Arial" pitchFamily="34" charset="0"/>
                        </a:rPr>
                        <a:t>-</a:t>
                      </a:r>
                    </a:p>
                  </a:txBody>
                  <a:tcPr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16738C"/>
                          </a:solidFill>
                          <a:effectLst/>
                          <a:latin typeface="Arial" pitchFamily="34" charset="0"/>
                          <a:cs typeface="Arial" pitchFamily="34" charset="0"/>
                        </a:rPr>
                        <a:t>-</a:t>
                      </a:r>
                    </a:p>
                  </a:txBody>
                  <a:tcPr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16738C"/>
                          </a:solidFill>
                          <a:effectLst/>
                          <a:latin typeface="Arial" pitchFamily="34" charset="0"/>
                          <a:cs typeface="Arial" pitchFamily="34" charset="0"/>
                        </a:rPr>
                        <a:t>-</a:t>
                      </a:r>
                    </a:p>
                  </a:txBody>
                  <a:tcPr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16738C"/>
                          </a:solidFill>
                          <a:effectLst/>
                          <a:latin typeface="Arial" pitchFamily="34" charset="0"/>
                          <a:cs typeface="Arial" pitchFamily="34" charset="0"/>
                        </a:rPr>
                        <a:t>-</a:t>
                      </a:r>
                    </a:p>
                  </a:txBody>
                  <a:tcPr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bl>
          </a:graphicData>
        </a:graphic>
      </p:graphicFrame>
      <p:sp>
        <p:nvSpPr>
          <p:cNvPr id="2" name="Номер слайда 1"/>
          <p:cNvSpPr>
            <a:spLocks noGrp="1"/>
          </p:cNvSpPr>
          <p:nvPr>
            <p:ph type="sldNum" sz="quarter" idx="12"/>
          </p:nvPr>
        </p:nvSpPr>
        <p:spPr>
          <a:xfrm>
            <a:off x="6983171" y="4863721"/>
            <a:ext cx="2133600" cy="273844"/>
          </a:xfrm>
        </p:spPr>
        <p:txBody>
          <a:bodyPr/>
          <a:lstStyle/>
          <a:p>
            <a:pPr>
              <a:defRPr/>
            </a:pPr>
            <a:fld id="{F2C2D5CA-DBF4-4FAE-83D1-3629217261EF}" type="slidenum">
              <a:rPr lang="ru-RU" smtClean="0"/>
              <a:pPr>
                <a:defRPr/>
              </a:pPr>
              <a:t>36</a:t>
            </a:fld>
            <a:endParaRPr lang="ru-RU" dirty="0"/>
          </a:p>
        </p:txBody>
      </p:sp>
      <p:sp>
        <p:nvSpPr>
          <p:cNvPr id="6" name="Заголовок 1"/>
          <p:cNvSpPr txBox="1">
            <a:spLocks/>
          </p:cNvSpPr>
          <p:nvPr/>
        </p:nvSpPr>
        <p:spPr>
          <a:xfrm>
            <a:off x="0" y="0"/>
            <a:ext cx="9144000" cy="323850"/>
          </a:xfrm>
          <a:prstGeom prst="rect">
            <a:avLst/>
          </a:prstGeom>
          <a:noFill/>
          <a:ln>
            <a:noFill/>
          </a:ln>
        </p:spPr>
        <p:txBody>
          <a:bodyPr anchor="ctr"/>
          <a:lstStyle/>
          <a:p>
            <a:pPr marL="342900" indent="-342900">
              <a:buFont typeface="Wingdings" pitchFamily="2" charset="2"/>
              <a:buChar char="v"/>
              <a:defRPr/>
            </a:pPr>
            <a:r>
              <a:rPr lang="ru-RU" sz="2400" b="1" dirty="0" smtClean="0">
                <a:solidFill>
                  <a:srgbClr val="055A5A"/>
                </a:solidFill>
                <a:latin typeface="Arial" pitchFamily="34" charset="0"/>
                <a:cs typeface="Arial" pitchFamily="34" charset="0"/>
              </a:rPr>
              <a:t>Муниципальный долг</a:t>
            </a:r>
            <a:endParaRPr lang="ru-RU" sz="2400" b="1" dirty="0">
              <a:solidFill>
                <a:srgbClr val="055A5A"/>
              </a:solidFill>
              <a:latin typeface="Arial" pitchFamily="34" charset="0"/>
              <a:cs typeface="Arial" pitchFamily="34" charset="0"/>
            </a:endParaRPr>
          </a:p>
        </p:txBody>
      </p:sp>
    </p:spTree>
    <p:extLst>
      <p:ext uri="{BB962C8B-B14F-4D97-AF65-F5344CB8AC3E}">
        <p14:creationId xmlns:p14="http://schemas.microsoft.com/office/powerpoint/2010/main" val="26230814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989772" y="4860478"/>
            <a:ext cx="2133600" cy="273844"/>
          </a:xfrm>
        </p:spPr>
        <p:txBody>
          <a:bodyPr/>
          <a:lstStyle/>
          <a:p>
            <a:fld id="{B19B0651-EE4F-4900-A07F-96A6BFA9D0F0}" type="slidenum">
              <a:rPr lang="ru-RU" smtClean="0"/>
              <a:t>37</a:t>
            </a:fld>
            <a:endParaRPr lang="ru-RU" dirty="0"/>
          </a:p>
        </p:txBody>
      </p:sp>
      <p:sp>
        <p:nvSpPr>
          <p:cNvPr id="3" name="Заголовок 1"/>
          <p:cNvSpPr txBox="1">
            <a:spLocks/>
          </p:cNvSpPr>
          <p:nvPr/>
        </p:nvSpPr>
        <p:spPr>
          <a:xfrm>
            <a:off x="179388" y="115888"/>
            <a:ext cx="8785225" cy="433387"/>
          </a:xfrm>
          <a:prstGeom prst="rect">
            <a:avLst/>
          </a:prstGeom>
          <a:solidFill>
            <a:srgbClr val="0A6E6E"/>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400" b="1" dirty="0" smtClean="0">
                <a:solidFill>
                  <a:schemeClr val="bg1"/>
                </a:solidFill>
                <a:latin typeface="Times New Roman" pitchFamily="18" charset="0"/>
                <a:cs typeface="Times New Roman" pitchFamily="18" charset="0"/>
              </a:rPr>
              <a:t>Контактная информация для граждан</a:t>
            </a:r>
          </a:p>
        </p:txBody>
      </p:sp>
      <p:graphicFrame>
        <p:nvGraphicFramePr>
          <p:cNvPr id="4" name="Group 78"/>
          <p:cNvGraphicFramePr>
            <a:graphicFrameLocks noGrp="1"/>
          </p:cNvGraphicFramePr>
          <p:nvPr>
            <p:extLst>
              <p:ext uri="{D42A27DB-BD31-4B8C-83A1-F6EECF244321}">
                <p14:modId xmlns:p14="http://schemas.microsoft.com/office/powerpoint/2010/main" val="2871106091"/>
              </p:ext>
            </p:extLst>
          </p:nvPr>
        </p:nvGraphicFramePr>
        <p:xfrm>
          <a:off x="179388" y="1341438"/>
          <a:ext cx="8785225" cy="2376487"/>
        </p:xfrm>
        <a:graphic>
          <a:graphicData uri="http://schemas.openxmlformats.org/drawingml/2006/table">
            <a:tbl>
              <a:tblPr/>
              <a:tblGrid>
                <a:gridCol w="594320"/>
                <a:gridCol w="2919770"/>
                <a:gridCol w="2368641"/>
                <a:gridCol w="1145449"/>
                <a:gridCol w="1757045"/>
              </a:tblGrid>
              <a:tr h="43208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bg1"/>
                          </a:solidFill>
                          <a:effectLst/>
                          <a:latin typeface="Times New Roman" pitchFamily="18" charset="0"/>
                          <a:cs typeface="Times New Roman" pitchFamily="18" charset="0"/>
                        </a:rPr>
                        <a:t>№ </a:t>
                      </a:r>
                      <a:endParaRPr kumimoji="0" lang="ru-RU" sz="1400" b="0" i="0" u="none" strike="noStrike" cap="none" normalizeH="0" baseline="0" dirty="0" smtClean="0">
                        <a:ln>
                          <a:noFill/>
                        </a:ln>
                        <a:solidFill>
                          <a:schemeClr val="bg1"/>
                        </a:solidFill>
                        <a:effectLst/>
                        <a:latin typeface="Times New Roman" pitchFamily="18" charset="0"/>
                        <a:cs typeface="Times New Roman" pitchFamily="18" charset="0"/>
                      </a:endParaRPr>
                    </a:p>
                  </a:txBody>
                  <a:tcPr marL="50801" marR="50801" marT="0" marB="0" anchor="ctr" horzOverflow="overflow">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A6E6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bg1"/>
                          </a:solidFill>
                          <a:effectLst/>
                          <a:latin typeface="Times New Roman" pitchFamily="18" charset="0"/>
                          <a:cs typeface="Times New Roman" pitchFamily="18" charset="0"/>
                        </a:rPr>
                        <a:t>Наименование должности</a:t>
                      </a:r>
                      <a:endParaRPr kumimoji="0" lang="ru-RU" sz="1400" b="0" i="0" u="none" strike="noStrike" cap="none" normalizeH="0" baseline="0" dirty="0" smtClean="0">
                        <a:ln>
                          <a:noFill/>
                        </a:ln>
                        <a:solidFill>
                          <a:schemeClr val="bg1"/>
                        </a:solidFill>
                        <a:effectLst/>
                        <a:latin typeface="Times New Roman" pitchFamily="18" charset="0"/>
                        <a:cs typeface="Times New Roman" pitchFamily="18" charset="0"/>
                      </a:endParaRPr>
                    </a:p>
                  </a:txBody>
                  <a:tcPr marL="50801" marR="50801"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A6E6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bg1"/>
                          </a:solidFill>
                          <a:effectLst/>
                          <a:latin typeface="Times New Roman" pitchFamily="18" charset="0"/>
                          <a:cs typeface="Times New Roman" pitchFamily="18" charset="0"/>
                        </a:rPr>
                        <a:t>ФИО</a:t>
                      </a:r>
                      <a:endParaRPr kumimoji="0" lang="ru-RU" sz="1400" b="0" i="0" u="none" strike="noStrike" cap="none" normalizeH="0" baseline="0" dirty="0" smtClean="0">
                        <a:ln>
                          <a:noFill/>
                        </a:ln>
                        <a:solidFill>
                          <a:schemeClr val="bg1"/>
                        </a:solidFill>
                        <a:effectLst/>
                        <a:latin typeface="Times New Roman" pitchFamily="18" charset="0"/>
                        <a:cs typeface="Times New Roman" pitchFamily="18" charset="0"/>
                      </a:endParaRPr>
                    </a:p>
                  </a:txBody>
                  <a:tcPr marL="50801" marR="50801"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A6E6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bg1"/>
                          </a:solidFill>
                          <a:effectLst/>
                          <a:latin typeface="Times New Roman" pitchFamily="18" charset="0"/>
                          <a:cs typeface="Times New Roman" pitchFamily="18" charset="0"/>
                        </a:rPr>
                        <a:t>№ кабинета</a:t>
                      </a:r>
                      <a:endParaRPr kumimoji="0" lang="ru-RU" sz="1400" b="0" i="0" u="none" strike="noStrike" cap="none" normalizeH="0" baseline="0" dirty="0" smtClean="0">
                        <a:ln>
                          <a:noFill/>
                        </a:ln>
                        <a:solidFill>
                          <a:schemeClr val="bg1"/>
                        </a:solidFill>
                        <a:effectLst/>
                        <a:latin typeface="Times New Roman" pitchFamily="18" charset="0"/>
                        <a:cs typeface="Times New Roman" pitchFamily="18" charset="0"/>
                      </a:endParaRPr>
                    </a:p>
                  </a:txBody>
                  <a:tcPr marL="50801" marR="50801"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A6E6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bg1"/>
                          </a:solidFill>
                          <a:effectLst/>
                          <a:latin typeface="Times New Roman" pitchFamily="18" charset="0"/>
                          <a:cs typeface="Times New Roman" pitchFamily="18" charset="0"/>
                        </a:rPr>
                        <a:t>Телефон</a:t>
                      </a:r>
                      <a:endParaRPr kumimoji="0" lang="ru-RU" sz="1400" b="0" i="0" u="none" strike="noStrike" cap="none" normalizeH="0" baseline="0" dirty="0" smtClean="0">
                        <a:ln>
                          <a:noFill/>
                        </a:ln>
                        <a:solidFill>
                          <a:schemeClr val="bg1"/>
                        </a:solidFill>
                        <a:effectLst/>
                        <a:latin typeface="Times New Roman" pitchFamily="18" charset="0"/>
                        <a:cs typeface="Times New Roman" pitchFamily="18" charset="0"/>
                      </a:endParaRPr>
                    </a:p>
                  </a:txBody>
                  <a:tcPr marL="50801" marR="50801" marT="0" marB="0" anchor="ctr" horzOverflow="overflow">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A6E6E"/>
                    </a:solidFill>
                  </a:tcPr>
                </a:tc>
              </a:tr>
              <a:tr h="10802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16786E"/>
                          </a:solidFill>
                          <a:effectLst/>
                          <a:latin typeface="Times New Roman" pitchFamily="18" charset="0"/>
                          <a:cs typeface="Times New Roman" pitchFamily="18" charset="0"/>
                        </a:rPr>
                        <a:t>1.</a:t>
                      </a:r>
                    </a:p>
                  </a:txBody>
                  <a:tcPr marL="50801" marR="5080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16786E"/>
                          </a:solidFill>
                          <a:effectLst/>
                          <a:latin typeface="Times New Roman" pitchFamily="18" charset="0"/>
                          <a:cs typeface="Times New Roman" pitchFamily="18" charset="0"/>
                        </a:rPr>
                        <a:t>Заместитель главы Администрации муниципального образования "Городской округ "Город Нарьян-Мар" по экономике и финансам</a:t>
                      </a:r>
                    </a:p>
                  </a:txBody>
                  <a:tcPr marL="50801" marR="5080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16786E"/>
                          </a:solidFill>
                          <a:effectLst/>
                          <a:latin typeface="Times New Roman" pitchFamily="18" charset="0"/>
                          <a:cs typeface="Times New Roman" pitchFamily="18" charset="0"/>
                        </a:rPr>
                        <a:t>Жукова Ольга Владимировна</a:t>
                      </a:r>
                    </a:p>
                  </a:txBody>
                  <a:tcPr marL="50801" marR="5080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16786E"/>
                          </a:solidFill>
                          <a:effectLst/>
                          <a:latin typeface="Times New Roman" pitchFamily="18" charset="0"/>
                          <a:cs typeface="Times New Roman" pitchFamily="18" charset="0"/>
                        </a:rPr>
                        <a:t>30</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16786E"/>
                          </a:solidFill>
                          <a:effectLst/>
                          <a:latin typeface="Times New Roman" pitchFamily="18" charset="0"/>
                          <a:cs typeface="Times New Roman" pitchFamily="18" charset="0"/>
                        </a:rPr>
                        <a:t>(3 этаж)</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rgbClr val="16786E"/>
                        </a:solidFill>
                        <a:effectLst/>
                        <a:latin typeface="Times New Roman" pitchFamily="18" charset="0"/>
                        <a:cs typeface="Times New Roman" pitchFamily="18" charset="0"/>
                      </a:endParaRPr>
                    </a:p>
                  </a:txBody>
                  <a:tcPr marL="50801" marR="5080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16786E"/>
                          </a:solidFill>
                          <a:effectLst/>
                          <a:latin typeface="Times New Roman" pitchFamily="18" charset="0"/>
                          <a:cs typeface="Times New Roman" pitchFamily="18" charset="0"/>
                        </a:rPr>
                        <a:t>4-23-19</a:t>
                      </a:r>
                    </a:p>
                  </a:txBody>
                  <a:tcPr marL="50801" marR="5080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r>
              <a:tr h="8641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16786E"/>
                          </a:solidFill>
                          <a:effectLst/>
                          <a:latin typeface="Times New Roman" pitchFamily="18" charset="0"/>
                          <a:cs typeface="Times New Roman" pitchFamily="18" charset="0"/>
                        </a:rPr>
                        <a:t>2.</a:t>
                      </a:r>
                    </a:p>
                  </a:txBody>
                  <a:tcPr marL="50801" marR="5080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16786E"/>
                          </a:solidFill>
                          <a:effectLst/>
                          <a:latin typeface="Times New Roman" pitchFamily="18" charset="0"/>
                          <a:cs typeface="Times New Roman" pitchFamily="18" charset="0"/>
                        </a:rPr>
                        <a:t>Начальник Управления финансов Администрации МО "Городской округ "Город Нарьян-Мар" </a:t>
                      </a:r>
                    </a:p>
                  </a:txBody>
                  <a:tcPr marL="50801" marR="5080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16786E"/>
                          </a:solidFill>
                          <a:effectLst/>
                          <a:latin typeface="Times New Roman" pitchFamily="18" charset="0"/>
                          <a:cs typeface="Times New Roman" pitchFamily="18" charset="0"/>
                        </a:rPr>
                        <a:t>Захарова Марина Анатольевна</a:t>
                      </a:r>
                    </a:p>
                  </a:txBody>
                  <a:tcPr marL="50801" marR="5080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16786E"/>
                          </a:solidFill>
                          <a:effectLst/>
                          <a:latin typeface="Times New Roman" pitchFamily="18" charset="0"/>
                          <a:cs typeface="Times New Roman" pitchFamily="18" charset="0"/>
                        </a:rPr>
                        <a:t>24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16786E"/>
                          </a:solidFill>
                          <a:effectLst/>
                          <a:latin typeface="Times New Roman" pitchFamily="18" charset="0"/>
                          <a:cs typeface="Times New Roman" pitchFamily="18" charset="0"/>
                        </a:rPr>
                        <a:t> (3 этаж)</a:t>
                      </a:r>
                    </a:p>
                  </a:txBody>
                  <a:tcPr marL="50801" marR="5080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16786E"/>
                          </a:solidFill>
                          <a:effectLst/>
                          <a:latin typeface="Times New Roman" pitchFamily="18" charset="0"/>
                          <a:cs typeface="Times New Roman" pitchFamily="18" charset="0"/>
                        </a:rPr>
                        <a:t>4-53-82</a:t>
                      </a:r>
                    </a:p>
                  </a:txBody>
                  <a:tcPr marL="50801" marR="50801"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bl>
          </a:graphicData>
        </a:graphic>
      </p:graphicFrame>
      <p:sp>
        <p:nvSpPr>
          <p:cNvPr id="5" name="TextBox 4"/>
          <p:cNvSpPr txBox="1">
            <a:spLocks noChangeArrowheads="1"/>
          </p:cNvSpPr>
          <p:nvPr/>
        </p:nvSpPr>
        <p:spPr bwMode="auto">
          <a:xfrm>
            <a:off x="179387" y="3867894"/>
            <a:ext cx="8785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ru-RU" sz="1600" b="1" i="1" u="sng" dirty="0">
                <a:solidFill>
                  <a:srgbClr val="16786E"/>
                </a:solidFill>
                <a:latin typeface="Times New Roman" pitchFamily="18" charset="0"/>
                <a:cs typeface="Times New Roman" pitchFamily="18" charset="0"/>
              </a:rPr>
              <a:t>почтовый адрес:</a:t>
            </a:r>
            <a:r>
              <a:rPr lang="ru-RU" sz="1600" b="1" i="1" dirty="0">
                <a:solidFill>
                  <a:srgbClr val="16786E"/>
                </a:solidFill>
                <a:latin typeface="Times New Roman" pitchFamily="18" charset="0"/>
                <a:cs typeface="Times New Roman" pitchFamily="18" charset="0"/>
              </a:rPr>
              <a:t> </a:t>
            </a:r>
            <a:r>
              <a:rPr lang="ru-RU" sz="1600" dirty="0">
                <a:solidFill>
                  <a:srgbClr val="16786E"/>
                </a:solidFill>
                <a:latin typeface="Times New Roman" pitchFamily="18" charset="0"/>
                <a:cs typeface="Times New Roman" pitchFamily="18" charset="0"/>
              </a:rPr>
              <a:t>166000, Ненецкий автономный округ, г. Нарьян-Мар, ул. Ленина, 12</a:t>
            </a:r>
            <a:endParaRPr lang="ru-RU" sz="1600" i="1" u="sng" dirty="0">
              <a:solidFill>
                <a:srgbClr val="16786E"/>
              </a:solidFill>
              <a:latin typeface="Times New Roman" pitchFamily="18" charset="0"/>
              <a:cs typeface="Times New Roman" pitchFamily="18" charset="0"/>
            </a:endParaRPr>
          </a:p>
          <a:p>
            <a:r>
              <a:rPr lang="ru-RU" sz="1600" b="1" i="1" u="sng" dirty="0">
                <a:solidFill>
                  <a:srgbClr val="16786E"/>
                </a:solidFill>
                <a:latin typeface="Times New Roman" pitchFamily="18" charset="0"/>
                <a:cs typeface="Times New Roman" pitchFamily="18" charset="0"/>
              </a:rPr>
              <a:t>электронный адрес</a:t>
            </a:r>
            <a:r>
              <a:rPr lang="ru-RU" sz="1600" i="1" dirty="0">
                <a:solidFill>
                  <a:srgbClr val="16786E"/>
                </a:solidFill>
                <a:latin typeface="Times New Roman" pitchFamily="18" charset="0"/>
                <a:cs typeface="Times New Roman" pitchFamily="18" charset="0"/>
              </a:rPr>
              <a:t>:</a:t>
            </a:r>
            <a:r>
              <a:rPr lang="ru-RU" sz="1600" dirty="0">
                <a:solidFill>
                  <a:srgbClr val="16786E"/>
                </a:solidFill>
                <a:latin typeface="Times New Roman" pitchFamily="18" charset="0"/>
                <a:cs typeface="Times New Roman" pitchFamily="18" charset="0"/>
              </a:rPr>
              <a:t> </a:t>
            </a:r>
            <a:r>
              <a:rPr lang="en-US" sz="1600" dirty="0">
                <a:solidFill>
                  <a:srgbClr val="16786E"/>
                </a:solidFill>
                <a:latin typeface="Times New Roman" pitchFamily="18" charset="0"/>
                <a:cs typeface="Times New Roman" pitchFamily="18" charset="0"/>
                <a:hlinkClick r:id="rId2"/>
              </a:rPr>
              <a:t>gorfinup@</a:t>
            </a:r>
            <a:r>
              <a:rPr lang="en-US" sz="1600" dirty="0">
                <a:solidFill>
                  <a:srgbClr val="16786E"/>
                </a:solidFill>
                <a:latin typeface="Times New Roman" pitchFamily="18" charset="0"/>
                <a:cs typeface="Times New Roman" pitchFamily="18" charset="0"/>
              </a:rPr>
              <a:t>adm-nmar.ru</a:t>
            </a:r>
          </a:p>
          <a:p>
            <a:r>
              <a:rPr lang="ru-RU" sz="1600" b="1" i="1" u="sng" dirty="0">
                <a:solidFill>
                  <a:srgbClr val="16786E"/>
                </a:solidFill>
                <a:latin typeface="Times New Roman" pitchFamily="18" charset="0"/>
                <a:cs typeface="Times New Roman" pitchFamily="18" charset="0"/>
              </a:rPr>
              <a:t>сайт:</a:t>
            </a:r>
            <a:r>
              <a:rPr lang="ru-RU" sz="1600" dirty="0">
                <a:solidFill>
                  <a:srgbClr val="16786E"/>
                </a:solidFill>
                <a:latin typeface="Times New Roman" pitchFamily="18" charset="0"/>
                <a:cs typeface="Times New Roman" pitchFamily="18" charset="0"/>
              </a:rPr>
              <a:t> </a:t>
            </a:r>
            <a:r>
              <a:rPr lang="en-US" sz="1600" dirty="0" smtClean="0">
                <a:solidFill>
                  <a:srgbClr val="16786E"/>
                </a:solidFill>
                <a:latin typeface="Times New Roman" pitchFamily="18" charset="0"/>
                <a:cs typeface="Times New Roman" pitchFamily="18" charset="0"/>
                <a:hlinkClick r:id="rId3"/>
              </a:rPr>
              <a:t>www.adm-nmar.ru</a:t>
            </a:r>
            <a:endParaRPr lang="ru-RU" sz="1600" dirty="0">
              <a:solidFill>
                <a:srgbClr val="16786E"/>
              </a:solidFill>
              <a:latin typeface="Times New Roman" pitchFamily="18" charset="0"/>
              <a:cs typeface="Times New Roman" pitchFamily="18" charset="0"/>
            </a:endParaRPr>
          </a:p>
        </p:txBody>
      </p:sp>
      <p:sp>
        <p:nvSpPr>
          <p:cNvPr id="6" name="TextBox 5"/>
          <p:cNvSpPr txBox="1">
            <a:spLocks noChangeArrowheads="1"/>
          </p:cNvSpPr>
          <p:nvPr/>
        </p:nvSpPr>
        <p:spPr bwMode="auto">
          <a:xfrm>
            <a:off x="179388" y="620713"/>
            <a:ext cx="8785225" cy="338554"/>
          </a:xfrm>
          <a:prstGeom prst="rect">
            <a:avLst/>
          </a:prstGeom>
          <a:noFill/>
          <a:ln w="9525">
            <a:noFill/>
            <a:miter lim="800000"/>
            <a:headEnd/>
            <a:tailEnd/>
          </a:ln>
        </p:spPr>
        <p:txBody>
          <a:bodyPr>
            <a:spAutoFit/>
          </a:bodyPr>
          <a:lstStyle/>
          <a:p>
            <a:pPr algn="ctr">
              <a:defRPr/>
            </a:pPr>
            <a:r>
              <a:rPr lang="ru-RU" sz="1600" b="1" i="1" u="sng" dirty="0">
                <a:solidFill>
                  <a:srgbClr val="16786E"/>
                </a:solidFill>
                <a:latin typeface="Times New Roman" pitchFamily="18" charset="0"/>
                <a:cs typeface="Times New Roman" pitchFamily="18" charset="0"/>
              </a:rPr>
              <a:t>График работы: пн-пт с 8:30 до 17:30; обед с 12:30 до 13:30; сб,вс- выходной день</a:t>
            </a:r>
            <a:r>
              <a:rPr lang="ru-RU" sz="1600" b="1" i="1" u="sng" dirty="0" smtClean="0">
                <a:solidFill>
                  <a:srgbClr val="16786E"/>
                </a:solidFill>
                <a:latin typeface="Times New Roman" pitchFamily="18" charset="0"/>
                <a:cs typeface="Times New Roman" pitchFamily="18" charset="0"/>
              </a:rPr>
              <a:t>.</a:t>
            </a:r>
            <a:endParaRPr lang="ru-RU" sz="1600" b="1" dirty="0">
              <a:solidFill>
                <a:srgbClr val="16786E"/>
              </a:solidFill>
              <a:latin typeface="Times New Roman" pitchFamily="18" charset="0"/>
              <a:cs typeface="Times New Roman" pitchFamily="18" charset="0"/>
            </a:endParaRPr>
          </a:p>
        </p:txBody>
      </p:sp>
    </p:spTree>
    <p:extLst>
      <p:ext uri="{BB962C8B-B14F-4D97-AF65-F5344CB8AC3E}">
        <p14:creationId xmlns:p14="http://schemas.microsoft.com/office/powerpoint/2010/main" val="39505036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57188" y="-53579"/>
            <a:ext cx="8572500" cy="696516"/>
          </a:xfrm>
          <a:prstGeom prst="rect">
            <a:avLst/>
          </a:prstGeom>
        </p:spPr>
        <p:txBody>
          <a:bodyPr anchor="ctr">
            <a:normAutofit/>
          </a:bodyPr>
          <a:lstStyle/>
          <a:p>
            <a:pPr algn="ctr" fontAlgn="auto">
              <a:spcBef>
                <a:spcPts val="0"/>
              </a:spcBef>
              <a:spcAft>
                <a:spcPts val="0"/>
              </a:spcAft>
              <a:defRPr/>
            </a:pPr>
            <a:endParaRPr lang="ru-RU" sz="2400" b="1" dirty="0">
              <a:solidFill>
                <a:schemeClr val="tx2"/>
              </a:solidFill>
              <a:latin typeface="+mj-lt"/>
              <a:ea typeface="Arial Unicode MS" pitchFamily="34" charset="-128"/>
              <a:cs typeface="Arial Unicode MS" pitchFamily="34" charset="-128"/>
            </a:endParaRPr>
          </a:p>
        </p:txBody>
      </p:sp>
      <p:graphicFrame>
        <p:nvGraphicFramePr>
          <p:cNvPr id="18494" name="Group 62"/>
          <p:cNvGraphicFramePr>
            <a:graphicFrameLocks noGrp="1"/>
          </p:cNvGraphicFramePr>
          <p:nvPr>
            <p:extLst>
              <p:ext uri="{D42A27DB-BD31-4B8C-83A1-F6EECF244321}">
                <p14:modId xmlns:p14="http://schemas.microsoft.com/office/powerpoint/2010/main" val="534963469"/>
              </p:ext>
            </p:extLst>
          </p:nvPr>
        </p:nvGraphicFramePr>
        <p:xfrm>
          <a:off x="3779912" y="555526"/>
          <a:ext cx="5220070" cy="4259690"/>
        </p:xfrm>
        <a:graphic>
          <a:graphicData uri="http://schemas.openxmlformats.org/drawingml/2006/table">
            <a:tbl>
              <a:tblPr/>
              <a:tblGrid>
                <a:gridCol w="1712318">
                  <a:extLst>
                    <a:ext uri="{9D8B030D-6E8A-4147-A177-3AD203B41FA5}">
                      <a16:colId xmlns="" xmlns:a16="http://schemas.microsoft.com/office/drawing/2014/main" val="20000"/>
                    </a:ext>
                  </a:extLst>
                </a:gridCol>
                <a:gridCol w="784086"/>
                <a:gridCol w="784086">
                  <a:extLst>
                    <a:ext uri="{9D8B030D-6E8A-4147-A177-3AD203B41FA5}">
                      <a16:colId xmlns="" xmlns:a16="http://schemas.microsoft.com/office/drawing/2014/main" val="20001"/>
                    </a:ext>
                  </a:extLst>
                </a:gridCol>
                <a:gridCol w="866621">
                  <a:extLst>
                    <a:ext uri="{9D8B030D-6E8A-4147-A177-3AD203B41FA5}">
                      <a16:colId xmlns="" xmlns:a16="http://schemas.microsoft.com/office/drawing/2014/main" val="20002"/>
                    </a:ext>
                  </a:extLst>
                </a:gridCol>
                <a:gridCol w="1072959">
                  <a:extLst>
                    <a:ext uri="{9D8B030D-6E8A-4147-A177-3AD203B41FA5}">
                      <a16:colId xmlns="" xmlns:a16="http://schemas.microsoft.com/office/drawing/2014/main" val="20003"/>
                    </a:ext>
                  </a:extLst>
                </a:gridCol>
              </a:tblGrid>
              <a:tr h="473204">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200" b="1" i="0" u="none" strike="noStrike" cap="none" normalizeH="0" baseline="0" dirty="0" smtClean="0">
                          <a:ln>
                            <a:noFill/>
                          </a:ln>
                          <a:solidFill>
                            <a:schemeClr val="bg1"/>
                          </a:solidFill>
                          <a:effectLst/>
                          <a:latin typeface="Arial" pitchFamily="34" charset="0"/>
                          <a:cs typeface="Arial" pitchFamily="34" charset="0"/>
                        </a:rPr>
                        <a:t>ПОКАЗАТЕЛЬ</a:t>
                      </a:r>
                      <a:endParaRPr lang="ru-RU" sz="1200" b="1" dirty="0" smtClean="0">
                        <a:solidFill>
                          <a:schemeClr val="bg1"/>
                        </a:solidFill>
                        <a:latin typeface="Arial" pitchFamily="34" charset="0"/>
                        <a:cs typeface="Arial" pitchFamily="34" charset="0"/>
                      </a:endParaRPr>
                    </a:p>
                  </a:txBody>
                  <a:tcPr marT="34290" marB="34290" anchor="ctr" horzOverflow="overflow">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solidFill>
                      <a:srgbClr val="16737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200" b="1" i="0" u="none" strike="noStrike" cap="none" normalizeH="0" baseline="0" dirty="0" smtClean="0">
                          <a:ln>
                            <a:noFill/>
                          </a:ln>
                          <a:solidFill>
                            <a:schemeClr val="bg1"/>
                          </a:solidFill>
                          <a:effectLst/>
                          <a:latin typeface="Arial" pitchFamily="34" charset="0"/>
                          <a:cs typeface="Arial" pitchFamily="34" charset="0"/>
                        </a:rPr>
                        <a:t>ФАКТ 2022</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solidFill>
                      <a:srgbClr val="16737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bg1"/>
                          </a:solidFill>
                          <a:effectLst/>
                          <a:latin typeface="Arial" pitchFamily="34" charset="0"/>
                          <a:cs typeface="Arial" pitchFamily="34" charset="0"/>
                        </a:rPr>
                        <a:t>ПЛАН 2023</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solidFill>
                      <a:srgbClr val="16737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bg1"/>
                          </a:solidFill>
                          <a:effectLst/>
                          <a:latin typeface="Arial" pitchFamily="34" charset="0"/>
                          <a:cs typeface="Arial" pitchFamily="34" charset="0"/>
                        </a:rPr>
                        <a:t>ФАКТ 2023</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solidFill>
                      <a:srgbClr val="16737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bg1"/>
                          </a:solidFill>
                          <a:effectLst/>
                          <a:latin typeface="Arial" pitchFamily="34" charset="0"/>
                          <a:cs typeface="Arial" pitchFamily="34" charset="0"/>
                        </a:rPr>
                        <a:t>%ИСПОЛ-НЕНИЯ 2023</a:t>
                      </a:r>
                    </a:p>
                  </a:txBody>
                  <a:tcPr marT="34290" marB="34290" anchor="ctr" horzOverflow="overflow">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solidFill>
                      <a:srgbClr val="167373"/>
                    </a:solidFill>
                  </a:tcPr>
                </a:tc>
                <a:extLst>
                  <a:ext uri="{0D108BD9-81ED-4DB2-BD59-A6C34878D82A}">
                    <a16:rowId xmlns="" xmlns:a16="http://schemas.microsoft.com/office/drawing/2014/main" val="10000"/>
                  </a:ext>
                </a:extLst>
              </a:tr>
              <a:tr h="348853">
                <a:tc>
                  <a:txBody>
                    <a:bodyPr/>
                    <a:lstStyle/>
                    <a:p>
                      <a:pPr algn="l"/>
                      <a:r>
                        <a:rPr lang="ru-RU" sz="1100" b="1" u="sng" dirty="0" smtClean="0">
                          <a:solidFill>
                            <a:srgbClr val="055A5A"/>
                          </a:solidFill>
                          <a:latin typeface="Arial" pitchFamily="34" charset="0"/>
                          <a:cs typeface="Arial" pitchFamily="34" charset="0"/>
                        </a:rPr>
                        <a:t>НДФЛ</a:t>
                      </a:r>
                      <a:endParaRPr lang="ru-RU" sz="1100" b="1" u="sng" dirty="0">
                        <a:solidFill>
                          <a:srgbClr val="055A5A"/>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c>
                  <a:txBody>
                    <a:bodyPr/>
                    <a:lstStyle/>
                    <a:p>
                      <a:pPr algn="ctr" fontAlgn="b"/>
                      <a:r>
                        <a:rPr lang="ru-RU" sz="1200" b="1" i="0" u="sng" strike="noStrike" dirty="0" smtClean="0">
                          <a:solidFill>
                            <a:srgbClr val="055A5A"/>
                          </a:solidFill>
                          <a:latin typeface="Arial" pitchFamily="34" charset="0"/>
                          <a:cs typeface="Arial" pitchFamily="34" charset="0"/>
                        </a:rPr>
                        <a:t>617,7</a:t>
                      </a:r>
                      <a:endParaRPr lang="ru-RU" sz="1200" b="1" i="0" u="sng" strike="noStrike" dirty="0">
                        <a:solidFill>
                          <a:srgbClr val="055A5A"/>
                        </a:solidFill>
                        <a:latin typeface="Arial" pitchFamily="34" charset="0"/>
                        <a:cs typeface="Arial" pitchFamily="34" charset="0"/>
                      </a:endParaRPr>
                    </a:p>
                  </a:txBody>
                  <a:tcPr marL="9525" marR="9525" marT="7144" marB="0" anchor="ctr">
                    <a:lnL w="12700" cap="flat" cmpd="sng" algn="ctr">
                      <a:solidFill>
                        <a:srgbClr val="16786E"/>
                      </a:solid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sng" strike="noStrike" cap="none" normalizeH="0" baseline="0" dirty="0" smtClean="0">
                          <a:ln>
                            <a:noFill/>
                          </a:ln>
                          <a:solidFill>
                            <a:srgbClr val="055A5A"/>
                          </a:solidFill>
                          <a:effectLst/>
                          <a:latin typeface="Arial" pitchFamily="34" charset="0"/>
                          <a:cs typeface="Arial" pitchFamily="34" charset="0"/>
                        </a:rPr>
                        <a:t>559,8</a:t>
                      </a:r>
                    </a:p>
                  </a:txBody>
                  <a:tcPr marT="34290" marB="34290" anchor="ctr" horzOverflow="overflow">
                    <a:lnL w="12700" cap="flat" cmpd="sng" algn="ctr">
                      <a:solidFill>
                        <a:srgbClr val="16786E"/>
                      </a:solid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c>
                  <a:txBody>
                    <a:bodyPr/>
                    <a:lstStyle/>
                    <a:p>
                      <a:pPr algn="ctr"/>
                      <a:r>
                        <a:rPr lang="ru-RU" sz="1200" b="1" u="sng" dirty="0" smtClean="0">
                          <a:solidFill>
                            <a:srgbClr val="055A5A"/>
                          </a:solidFill>
                          <a:latin typeface="Arial" pitchFamily="34" charset="0"/>
                          <a:cs typeface="Arial" pitchFamily="34" charset="0"/>
                        </a:rPr>
                        <a:t>583,1</a:t>
                      </a:r>
                      <a:endParaRPr lang="ru-RU" sz="1200" b="1" u="sng" dirty="0">
                        <a:solidFill>
                          <a:srgbClr val="055A5A"/>
                        </a:solidFill>
                        <a:latin typeface="Arial" pitchFamily="34" charset="0"/>
                        <a:cs typeface="Arial" pitchFamily="34" charset="0"/>
                      </a:endParaRPr>
                    </a:p>
                  </a:txBody>
                  <a:tcPr marL="9525" marR="9525" marT="7144" marB="0" anchor="ctr">
                    <a:lnL w="12700" cap="flat" cmpd="sng" algn="ctr">
                      <a:solidFill>
                        <a:srgbClr val="16786E"/>
                      </a:solid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c>
                  <a:txBody>
                    <a:bodyPr/>
                    <a:lstStyle/>
                    <a:p>
                      <a:pPr algn="ctr" rtl="0" fontAlgn="b"/>
                      <a:r>
                        <a:rPr lang="ru-RU" sz="1200" b="1" i="0" u="sng" strike="noStrike" dirty="0" smtClean="0">
                          <a:solidFill>
                            <a:srgbClr val="055A5A"/>
                          </a:solidFill>
                          <a:effectLst/>
                          <a:latin typeface="Arial" pitchFamily="34" charset="0"/>
                          <a:cs typeface="Arial" pitchFamily="34" charset="0"/>
                        </a:rPr>
                        <a:t>104,2</a:t>
                      </a:r>
                      <a:endParaRPr lang="ru-RU" sz="1200" b="1" i="0" u="sng" strike="noStrike" dirty="0">
                        <a:solidFill>
                          <a:srgbClr val="055A5A"/>
                        </a:solidFill>
                        <a:effectLst/>
                        <a:latin typeface="Arial" pitchFamily="34" charset="0"/>
                        <a:cs typeface="Arial" pitchFamily="34" charset="0"/>
                      </a:endParaRPr>
                    </a:p>
                  </a:txBody>
                  <a:tcPr marL="9525" marR="9525" marT="9525" marB="0" anchor="ctr">
                    <a:lnL w="12700" cap="flat" cmpd="sng" algn="ctr">
                      <a:solidFill>
                        <a:srgbClr val="16786E"/>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88032">
                <a:tc>
                  <a:txBody>
                    <a:bodyPr/>
                    <a:lstStyle/>
                    <a:p>
                      <a:pPr algn="l"/>
                      <a:r>
                        <a:rPr lang="ru-RU" sz="1100" b="1" dirty="0" smtClean="0">
                          <a:solidFill>
                            <a:srgbClr val="167373"/>
                          </a:solidFill>
                          <a:latin typeface="Arial" pitchFamily="34" charset="0"/>
                          <a:cs typeface="Arial" pitchFamily="34" charset="0"/>
                        </a:rPr>
                        <a:t>Акцизы</a:t>
                      </a:r>
                      <a:endParaRPr lang="ru-RU" sz="1100" b="1" dirty="0">
                        <a:solidFill>
                          <a:srgbClr val="167373"/>
                        </a:solidFill>
                        <a:latin typeface="Arial" pitchFamily="34" charset="0"/>
                        <a:cs typeface="Arial" pitchFamily="34" charset="0"/>
                      </a:endParaRPr>
                    </a:p>
                  </a:txBody>
                  <a:tcPr marT="34290" marB="34290">
                    <a:lnL w="12700" cap="flat" cmpd="sng" algn="ctr">
                      <a:no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c>
                  <a:txBody>
                    <a:bodyPr/>
                    <a:lstStyle/>
                    <a:p>
                      <a:pPr algn="ctr" fontAlgn="b"/>
                      <a:r>
                        <a:rPr lang="ru-RU" sz="1200" b="1" i="0" u="none" strike="noStrike" dirty="0" smtClean="0">
                          <a:solidFill>
                            <a:srgbClr val="167373"/>
                          </a:solidFill>
                          <a:latin typeface="Arial" pitchFamily="34" charset="0"/>
                          <a:cs typeface="Arial" pitchFamily="34" charset="0"/>
                        </a:rPr>
                        <a:t>6,6</a:t>
                      </a:r>
                      <a:endParaRPr lang="ru-RU" sz="1200" b="1" i="0" u="none" strike="noStrike" dirty="0">
                        <a:solidFill>
                          <a:srgbClr val="167373"/>
                        </a:solidFill>
                        <a:latin typeface="Arial" pitchFamily="34" charset="0"/>
                        <a:cs typeface="Arial" pitchFamily="34" charset="0"/>
                      </a:endParaRPr>
                    </a:p>
                  </a:txBody>
                  <a:tcPr marL="9525" marR="9525" marT="7144" marB="0" anchor="ctr">
                    <a:lnL w="12700" cap="flat" cmpd="sng" algn="ctr">
                      <a:solidFill>
                        <a:srgbClr val="16786E"/>
                      </a:solid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167373"/>
                          </a:solidFill>
                          <a:effectLst/>
                          <a:latin typeface="Arial" pitchFamily="34" charset="0"/>
                          <a:cs typeface="Arial" pitchFamily="34" charset="0"/>
                        </a:rPr>
                        <a:t>7,6</a:t>
                      </a:r>
                    </a:p>
                  </a:txBody>
                  <a:tcPr marT="34290" marB="34290" anchor="ctr" horzOverflow="overflow">
                    <a:lnL w="12700" cap="flat" cmpd="sng" algn="ctr">
                      <a:solidFill>
                        <a:srgbClr val="16786E"/>
                      </a:solid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c>
                  <a:txBody>
                    <a:bodyPr/>
                    <a:lstStyle/>
                    <a:p>
                      <a:pPr algn="ctr"/>
                      <a:r>
                        <a:rPr lang="ru-RU" sz="1200" b="1" dirty="0" smtClean="0">
                          <a:solidFill>
                            <a:srgbClr val="055A5A"/>
                          </a:solidFill>
                          <a:latin typeface="Arial" pitchFamily="34" charset="0"/>
                          <a:cs typeface="Arial" pitchFamily="34" charset="0"/>
                        </a:rPr>
                        <a:t>7,9</a:t>
                      </a:r>
                      <a:endParaRPr lang="ru-RU" sz="1200" b="1" dirty="0">
                        <a:solidFill>
                          <a:srgbClr val="055A5A"/>
                        </a:solidFill>
                        <a:latin typeface="Arial" pitchFamily="34" charset="0"/>
                        <a:cs typeface="Arial" pitchFamily="34" charset="0"/>
                      </a:endParaRPr>
                    </a:p>
                  </a:txBody>
                  <a:tcPr marL="9525" marR="9525" marT="7144" marB="0" anchor="ctr">
                    <a:lnL w="12700" cap="flat" cmpd="sng" algn="ctr">
                      <a:solidFill>
                        <a:srgbClr val="16786E"/>
                      </a:solid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c>
                  <a:txBody>
                    <a:bodyPr/>
                    <a:lstStyle/>
                    <a:p>
                      <a:pPr algn="ctr" rtl="0" fontAlgn="b"/>
                      <a:r>
                        <a:rPr lang="ru-RU" sz="1200" b="1" i="0" u="none" strike="noStrike" dirty="0" smtClean="0">
                          <a:solidFill>
                            <a:srgbClr val="055A5A"/>
                          </a:solidFill>
                          <a:effectLst/>
                          <a:latin typeface="Arial" pitchFamily="34" charset="0"/>
                          <a:cs typeface="Arial" pitchFamily="34" charset="0"/>
                        </a:rPr>
                        <a:t>104,0</a:t>
                      </a:r>
                      <a:endParaRPr lang="ru-RU" sz="1200" b="1" i="0" u="none" strike="noStrike" dirty="0">
                        <a:solidFill>
                          <a:srgbClr val="055A5A"/>
                        </a:solidFill>
                        <a:effectLst/>
                        <a:latin typeface="Arial" pitchFamily="34" charset="0"/>
                        <a:cs typeface="Arial" pitchFamily="34" charset="0"/>
                      </a:endParaRPr>
                    </a:p>
                  </a:txBody>
                  <a:tcPr marL="9525" marR="9525" marT="9525" marB="0" anchor="ctr">
                    <a:lnL w="12700" cap="flat" cmpd="sng" algn="ctr">
                      <a:solidFill>
                        <a:srgbClr val="16786E"/>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288032">
                <a:tc>
                  <a:txBody>
                    <a:bodyPr/>
                    <a:lstStyle/>
                    <a:p>
                      <a:pPr algn="l"/>
                      <a:r>
                        <a:rPr lang="ru-RU" sz="1100" b="1" u="sng" dirty="0" smtClean="0">
                          <a:solidFill>
                            <a:srgbClr val="055A5A"/>
                          </a:solidFill>
                          <a:latin typeface="Arial" pitchFamily="34" charset="0"/>
                          <a:cs typeface="Arial" pitchFamily="34" charset="0"/>
                        </a:rPr>
                        <a:t>Налоги на совокупный доход</a:t>
                      </a:r>
                      <a:endParaRPr lang="ru-RU" sz="1100" b="1" u="sng" dirty="0">
                        <a:solidFill>
                          <a:srgbClr val="055A5A"/>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c>
                  <a:txBody>
                    <a:bodyPr/>
                    <a:lstStyle/>
                    <a:p>
                      <a:pPr algn="ctr" fontAlgn="b"/>
                      <a:r>
                        <a:rPr lang="ru-RU" sz="1200" b="1" i="0" u="sng" strike="noStrike" dirty="0" smtClean="0">
                          <a:solidFill>
                            <a:srgbClr val="055A5A"/>
                          </a:solidFill>
                          <a:latin typeface="Arial" pitchFamily="34" charset="0"/>
                          <a:cs typeface="Arial" pitchFamily="34" charset="0"/>
                        </a:rPr>
                        <a:t>64,3</a:t>
                      </a:r>
                      <a:endParaRPr lang="ru-RU" sz="1200" b="1" i="0" u="sng" strike="noStrike" dirty="0">
                        <a:solidFill>
                          <a:srgbClr val="055A5A"/>
                        </a:solidFill>
                        <a:latin typeface="Arial" pitchFamily="34" charset="0"/>
                        <a:cs typeface="Arial" pitchFamily="34" charset="0"/>
                      </a:endParaRPr>
                    </a:p>
                  </a:txBody>
                  <a:tcPr marL="9525" marR="9525" marT="7144" marB="0" anchor="ctr">
                    <a:lnL w="12700" cap="flat" cmpd="sng" algn="ctr">
                      <a:solidFill>
                        <a:srgbClr val="16786E"/>
                      </a:solid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sng" strike="noStrike" cap="none" normalizeH="0" baseline="0" dirty="0" smtClean="0">
                          <a:ln>
                            <a:noFill/>
                          </a:ln>
                          <a:solidFill>
                            <a:srgbClr val="055A5A"/>
                          </a:solidFill>
                          <a:effectLst/>
                          <a:latin typeface="Arial" pitchFamily="34" charset="0"/>
                          <a:cs typeface="Arial" pitchFamily="34" charset="0"/>
                        </a:rPr>
                        <a:t>71,1</a:t>
                      </a:r>
                    </a:p>
                  </a:txBody>
                  <a:tcPr marT="34290" marB="34290" anchor="ctr" horzOverflow="overflow">
                    <a:lnL w="12700" cap="flat" cmpd="sng" algn="ctr">
                      <a:solidFill>
                        <a:srgbClr val="16786E"/>
                      </a:solid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c>
                  <a:txBody>
                    <a:bodyPr/>
                    <a:lstStyle/>
                    <a:p>
                      <a:pPr algn="ctr"/>
                      <a:r>
                        <a:rPr lang="ru-RU" sz="1200" b="1" u="sng" dirty="0" smtClean="0">
                          <a:solidFill>
                            <a:srgbClr val="055A5A"/>
                          </a:solidFill>
                          <a:latin typeface="Arial" pitchFamily="34" charset="0"/>
                          <a:cs typeface="Arial" pitchFamily="34" charset="0"/>
                        </a:rPr>
                        <a:t>72,5</a:t>
                      </a:r>
                      <a:endParaRPr lang="ru-RU" sz="1200" b="1" u="sng" dirty="0">
                        <a:solidFill>
                          <a:srgbClr val="055A5A"/>
                        </a:solidFill>
                        <a:latin typeface="Arial" pitchFamily="34" charset="0"/>
                        <a:cs typeface="Arial" pitchFamily="34" charset="0"/>
                      </a:endParaRPr>
                    </a:p>
                  </a:txBody>
                  <a:tcPr marL="9525" marR="9525" marT="7144" marB="0" anchor="ctr">
                    <a:lnL w="12700" cap="flat" cmpd="sng" algn="ctr">
                      <a:solidFill>
                        <a:srgbClr val="16786E"/>
                      </a:solid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c>
                  <a:txBody>
                    <a:bodyPr/>
                    <a:lstStyle/>
                    <a:p>
                      <a:pPr algn="ctr" rtl="0" fontAlgn="b"/>
                      <a:r>
                        <a:rPr lang="ru-RU" sz="1200" b="1" i="0" u="sng" strike="noStrike" dirty="0" smtClean="0">
                          <a:solidFill>
                            <a:srgbClr val="055A5A"/>
                          </a:solidFill>
                          <a:effectLst/>
                          <a:latin typeface="Arial" pitchFamily="34" charset="0"/>
                          <a:cs typeface="Arial" pitchFamily="34" charset="0"/>
                        </a:rPr>
                        <a:t>102,0</a:t>
                      </a:r>
                      <a:endParaRPr lang="ru-RU" sz="1200" b="1" i="0" u="sng" strike="noStrike" dirty="0">
                        <a:solidFill>
                          <a:srgbClr val="055A5A"/>
                        </a:solidFill>
                        <a:effectLst/>
                        <a:latin typeface="Arial" pitchFamily="34" charset="0"/>
                        <a:cs typeface="Arial" pitchFamily="34" charset="0"/>
                      </a:endParaRPr>
                    </a:p>
                  </a:txBody>
                  <a:tcPr marL="9525" marR="9525" marT="9525" marB="0" anchor="ctr">
                    <a:lnL w="12700" cap="flat" cmpd="sng" algn="ctr">
                      <a:solidFill>
                        <a:srgbClr val="16786E"/>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244212">
                <a:tc>
                  <a:txBody>
                    <a:bodyPr/>
                    <a:lstStyle/>
                    <a:p>
                      <a:pPr algn="l"/>
                      <a:r>
                        <a:rPr lang="ru-RU" sz="1100" b="1" dirty="0" smtClean="0">
                          <a:solidFill>
                            <a:srgbClr val="167373"/>
                          </a:solidFill>
                          <a:latin typeface="Arial" pitchFamily="34" charset="0"/>
                          <a:cs typeface="Arial" pitchFamily="34" charset="0"/>
                        </a:rPr>
                        <a:t>Налоги на имущество</a:t>
                      </a:r>
                      <a:endParaRPr lang="ru-RU" sz="1100" b="1" dirty="0">
                        <a:solidFill>
                          <a:srgbClr val="167373"/>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c>
                  <a:txBody>
                    <a:bodyPr/>
                    <a:lstStyle/>
                    <a:p>
                      <a:pPr algn="ctr" fontAlgn="b"/>
                      <a:r>
                        <a:rPr lang="ru-RU" sz="1200" b="1" i="0" u="none" strike="noStrike" dirty="0" smtClean="0">
                          <a:solidFill>
                            <a:srgbClr val="167373"/>
                          </a:solidFill>
                          <a:latin typeface="Arial" pitchFamily="34" charset="0"/>
                          <a:cs typeface="Arial" pitchFamily="34" charset="0"/>
                        </a:rPr>
                        <a:t>20,5</a:t>
                      </a:r>
                      <a:endParaRPr lang="ru-RU" sz="1200" b="1" i="0" u="none" strike="noStrike" dirty="0">
                        <a:solidFill>
                          <a:srgbClr val="167373"/>
                        </a:solidFill>
                        <a:latin typeface="Arial" pitchFamily="34" charset="0"/>
                        <a:cs typeface="Arial" pitchFamily="34" charset="0"/>
                      </a:endParaRPr>
                    </a:p>
                  </a:txBody>
                  <a:tcPr marL="9525" marR="9525" marT="7144" marB="0" anchor="ctr">
                    <a:lnL w="12700" cap="flat" cmpd="sng" algn="ctr">
                      <a:solidFill>
                        <a:srgbClr val="16786E"/>
                      </a:solid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167373"/>
                          </a:solidFill>
                          <a:effectLst/>
                          <a:latin typeface="Arial" pitchFamily="34" charset="0"/>
                          <a:cs typeface="Arial" pitchFamily="34" charset="0"/>
                        </a:rPr>
                        <a:t>21,8</a:t>
                      </a:r>
                    </a:p>
                  </a:txBody>
                  <a:tcPr marT="34290" marB="34290" anchor="ctr" horzOverflow="overflow">
                    <a:lnL w="12700" cap="flat" cmpd="sng" algn="ctr">
                      <a:solidFill>
                        <a:srgbClr val="16786E"/>
                      </a:solid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c>
                  <a:txBody>
                    <a:bodyPr/>
                    <a:lstStyle/>
                    <a:p>
                      <a:pPr algn="ctr"/>
                      <a:r>
                        <a:rPr lang="ru-RU" sz="1200" b="1" dirty="0" smtClean="0">
                          <a:solidFill>
                            <a:srgbClr val="055A5A"/>
                          </a:solidFill>
                          <a:latin typeface="Arial" pitchFamily="34" charset="0"/>
                          <a:cs typeface="Arial" pitchFamily="34" charset="0"/>
                        </a:rPr>
                        <a:t>22,7</a:t>
                      </a:r>
                      <a:endParaRPr lang="ru-RU" sz="1200" b="1" dirty="0">
                        <a:solidFill>
                          <a:srgbClr val="055A5A"/>
                        </a:solidFill>
                        <a:latin typeface="Arial" pitchFamily="34" charset="0"/>
                        <a:cs typeface="Arial" pitchFamily="34" charset="0"/>
                      </a:endParaRPr>
                    </a:p>
                  </a:txBody>
                  <a:tcPr marL="9525" marR="9525" marT="7144" marB="0" anchor="ctr">
                    <a:lnL w="12700" cap="flat" cmpd="sng" algn="ctr">
                      <a:solidFill>
                        <a:srgbClr val="16786E"/>
                      </a:solid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c>
                  <a:txBody>
                    <a:bodyPr/>
                    <a:lstStyle/>
                    <a:p>
                      <a:pPr algn="ctr" rtl="0" fontAlgn="b"/>
                      <a:r>
                        <a:rPr lang="ru-RU" sz="1200" b="1" i="0" u="none" strike="noStrike" dirty="0" smtClean="0">
                          <a:solidFill>
                            <a:srgbClr val="055A5A"/>
                          </a:solidFill>
                          <a:effectLst/>
                          <a:latin typeface="Arial" pitchFamily="34" charset="0"/>
                          <a:cs typeface="Arial" pitchFamily="34" charset="0"/>
                        </a:rPr>
                        <a:t>104,1</a:t>
                      </a:r>
                      <a:endParaRPr lang="ru-RU" sz="1200" b="1" i="0" u="none" strike="noStrike" dirty="0">
                        <a:solidFill>
                          <a:srgbClr val="055A5A"/>
                        </a:solidFill>
                        <a:effectLst/>
                        <a:latin typeface="Arial" pitchFamily="34" charset="0"/>
                        <a:cs typeface="Arial" pitchFamily="34" charset="0"/>
                      </a:endParaRPr>
                    </a:p>
                  </a:txBody>
                  <a:tcPr marL="9525" marR="9525" marT="9525" marB="0" anchor="ctr">
                    <a:lnL w="12700" cap="flat" cmpd="sng" algn="ctr">
                      <a:solidFill>
                        <a:srgbClr val="16786E"/>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2397913880"/>
                  </a:ext>
                </a:extLst>
              </a:tr>
              <a:tr h="288032">
                <a:tc>
                  <a:txBody>
                    <a:bodyPr/>
                    <a:lstStyle/>
                    <a:p>
                      <a:pPr algn="l"/>
                      <a:r>
                        <a:rPr lang="ru-RU" sz="1100" b="1" dirty="0" smtClean="0">
                          <a:solidFill>
                            <a:srgbClr val="167373"/>
                          </a:solidFill>
                          <a:latin typeface="Arial" pitchFamily="34" charset="0"/>
                          <a:cs typeface="Arial" pitchFamily="34" charset="0"/>
                        </a:rPr>
                        <a:t>Гос. пошлина</a:t>
                      </a:r>
                      <a:endParaRPr lang="ru-RU" sz="1100" b="1" dirty="0">
                        <a:solidFill>
                          <a:srgbClr val="167373"/>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c>
                  <a:txBody>
                    <a:bodyPr/>
                    <a:lstStyle/>
                    <a:p>
                      <a:pPr algn="ctr" fontAlgn="b"/>
                      <a:r>
                        <a:rPr lang="ru-RU" sz="1200" b="1" i="0" u="none" strike="noStrike" dirty="0" smtClean="0">
                          <a:solidFill>
                            <a:srgbClr val="167373"/>
                          </a:solidFill>
                          <a:latin typeface="Arial" pitchFamily="34" charset="0"/>
                          <a:cs typeface="Arial" pitchFamily="34" charset="0"/>
                        </a:rPr>
                        <a:t>8,0</a:t>
                      </a:r>
                      <a:endParaRPr lang="ru-RU" sz="1200" b="1" i="0" u="none" strike="noStrike" dirty="0">
                        <a:solidFill>
                          <a:srgbClr val="167373"/>
                        </a:solidFill>
                        <a:latin typeface="Arial" pitchFamily="34" charset="0"/>
                        <a:cs typeface="Arial" pitchFamily="34" charset="0"/>
                      </a:endParaRPr>
                    </a:p>
                  </a:txBody>
                  <a:tcPr marL="9525" marR="9525" marT="7144" marB="0" anchor="ctr">
                    <a:lnL w="12700" cap="flat" cmpd="sng" algn="ctr">
                      <a:solidFill>
                        <a:srgbClr val="16786E"/>
                      </a:solid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167373"/>
                          </a:solidFill>
                          <a:effectLst/>
                          <a:latin typeface="Arial" pitchFamily="34" charset="0"/>
                          <a:cs typeface="Arial" pitchFamily="34" charset="0"/>
                        </a:rPr>
                        <a:t>6,9</a:t>
                      </a:r>
                    </a:p>
                  </a:txBody>
                  <a:tcPr marT="34290" marB="34290" anchor="ctr" horzOverflow="overflow">
                    <a:lnL w="12700" cap="flat" cmpd="sng" algn="ctr">
                      <a:solidFill>
                        <a:srgbClr val="16786E"/>
                      </a:solid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c>
                  <a:txBody>
                    <a:bodyPr/>
                    <a:lstStyle/>
                    <a:p>
                      <a:pPr algn="ctr"/>
                      <a:r>
                        <a:rPr lang="ru-RU" sz="1200" b="1" dirty="0" smtClean="0">
                          <a:solidFill>
                            <a:srgbClr val="055A5A"/>
                          </a:solidFill>
                          <a:latin typeface="Arial" pitchFamily="34" charset="0"/>
                          <a:cs typeface="Arial" pitchFamily="34" charset="0"/>
                        </a:rPr>
                        <a:t>7,3</a:t>
                      </a:r>
                      <a:endParaRPr lang="ru-RU" sz="1200" b="1" dirty="0">
                        <a:solidFill>
                          <a:srgbClr val="055A5A"/>
                        </a:solidFill>
                        <a:latin typeface="Arial" pitchFamily="34" charset="0"/>
                        <a:cs typeface="Arial" pitchFamily="34" charset="0"/>
                      </a:endParaRPr>
                    </a:p>
                  </a:txBody>
                  <a:tcPr marL="9525" marR="9525" marT="7144" marB="0" anchor="ctr">
                    <a:lnL w="12700" cap="flat" cmpd="sng" algn="ctr">
                      <a:solidFill>
                        <a:srgbClr val="16786E"/>
                      </a:solid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c>
                  <a:txBody>
                    <a:bodyPr/>
                    <a:lstStyle/>
                    <a:p>
                      <a:pPr algn="ctr" rtl="0" fontAlgn="b"/>
                      <a:r>
                        <a:rPr lang="ru-RU" sz="1200" b="1" i="0" u="none" strike="noStrike" dirty="0" smtClean="0">
                          <a:solidFill>
                            <a:srgbClr val="055A5A"/>
                          </a:solidFill>
                          <a:effectLst/>
                          <a:latin typeface="Arial" pitchFamily="34" charset="0"/>
                          <a:cs typeface="Arial" pitchFamily="34" charset="0"/>
                        </a:rPr>
                        <a:t>105,8</a:t>
                      </a:r>
                      <a:endParaRPr lang="ru-RU" sz="1200" b="1" i="0" u="none" strike="noStrike" dirty="0">
                        <a:solidFill>
                          <a:srgbClr val="055A5A"/>
                        </a:solidFill>
                        <a:effectLst/>
                        <a:latin typeface="Arial" pitchFamily="34" charset="0"/>
                        <a:cs typeface="Arial" pitchFamily="34" charset="0"/>
                      </a:endParaRPr>
                    </a:p>
                  </a:txBody>
                  <a:tcPr marL="9525" marR="9525" marT="9525" marB="0" anchor="ctr">
                    <a:lnL w="12700" cap="flat" cmpd="sng" algn="ctr">
                      <a:solidFill>
                        <a:srgbClr val="16786E"/>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r>
              <a:tr h="360040">
                <a:tc>
                  <a:txBody>
                    <a:bodyPr/>
                    <a:lstStyle/>
                    <a:p>
                      <a:pPr algn="l"/>
                      <a:r>
                        <a:rPr lang="ru-RU" sz="1100" b="1" u="sng" cap="none" baseline="0" dirty="0" smtClean="0">
                          <a:solidFill>
                            <a:srgbClr val="055A5A"/>
                          </a:solidFill>
                          <a:latin typeface="Arial" pitchFamily="34" charset="0"/>
                          <a:cs typeface="Arial" pitchFamily="34" charset="0"/>
                        </a:rPr>
                        <a:t>Доходы от использования имущества</a:t>
                      </a:r>
                      <a:endParaRPr lang="ru-RU" sz="1100" b="1" u="sng" cap="none" baseline="0" dirty="0">
                        <a:solidFill>
                          <a:srgbClr val="055A5A"/>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c>
                  <a:txBody>
                    <a:bodyPr/>
                    <a:lstStyle/>
                    <a:p>
                      <a:pPr algn="ctr" fontAlgn="b"/>
                      <a:r>
                        <a:rPr lang="ru-RU" sz="1200" b="1" i="0" u="sng" strike="noStrike" dirty="0" smtClean="0">
                          <a:solidFill>
                            <a:srgbClr val="055A5A"/>
                          </a:solidFill>
                          <a:latin typeface="Arial" pitchFamily="34" charset="0"/>
                          <a:cs typeface="Arial" pitchFamily="34" charset="0"/>
                        </a:rPr>
                        <a:t>35,5</a:t>
                      </a:r>
                      <a:endParaRPr lang="ru-RU" sz="1200" b="1" i="0" u="sng" strike="noStrike" dirty="0">
                        <a:solidFill>
                          <a:srgbClr val="055A5A"/>
                        </a:solidFill>
                        <a:latin typeface="Arial" pitchFamily="34" charset="0"/>
                        <a:cs typeface="Arial" pitchFamily="34" charset="0"/>
                      </a:endParaRPr>
                    </a:p>
                  </a:txBody>
                  <a:tcPr marL="9525" marR="9525" marT="7144" marB="0" anchor="ctr">
                    <a:lnL w="12700" cap="flat" cmpd="sng" algn="ctr">
                      <a:solidFill>
                        <a:srgbClr val="16786E"/>
                      </a:solid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sng" strike="noStrike" cap="none" normalizeH="0" baseline="0" dirty="0" smtClean="0">
                          <a:ln>
                            <a:noFill/>
                          </a:ln>
                          <a:solidFill>
                            <a:srgbClr val="055A5A"/>
                          </a:solidFill>
                          <a:effectLst/>
                          <a:latin typeface="Arial" pitchFamily="34" charset="0"/>
                          <a:cs typeface="Arial" pitchFamily="34" charset="0"/>
                        </a:rPr>
                        <a:t>35,4</a:t>
                      </a:r>
                    </a:p>
                  </a:txBody>
                  <a:tcPr marT="34290" marB="34290" anchor="ctr" horzOverflow="overflow">
                    <a:lnL w="12700" cap="flat" cmpd="sng" algn="ctr">
                      <a:solidFill>
                        <a:srgbClr val="16786E"/>
                      </a:solid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c>
                  <a:txBody>
                    <a:bodyPr/>
                    <a:lstStyle/>
                    <a:p>
                      <a:pPr algn="ctr"/>
                      <a:r>
                        <a:rPr lang="ru-RU" sz="1200" b="1" u="sng" dirty="0" smtClean="0">
                          <a:solidFill>
                            <a:srgbClr val="055A5A"/>
                          </a:solidFill>
                          <a:latin typeface="Arial" pitchFamily="34" charset="0"/>
                          <a:cs typeface="Arial" pitchFamily="34" charset="0"/>
                        </a:rPr>
                        <a:t>39,0</a:t>
                      </a:r>
                      <a:endParaRPr lang="ru-RU" sz="1200" b="1" u="sng" dirty="0">
                        <a:solidFill>
                          <a:srgbClr val="055A5A"/>
                        </a:solidFill>
                        <a:latin typeface="Arial" pitchFamily="34" charset="0"/>
                        <a:cs typeface="Arial" pitchFamily="34" charset="0"/>
                      </a:endParaRPr>
                    </a:p>
                  </a:txBody>
                  <a:tcPr marL="9525" marR="9525" marT="7144" marB="0" anchor="ctr">
                    <a:lnL w="12700" cap="flat" cmpd="sng" algn="ctr">
                      <a:solidFill>
                        <a:srgbClr val="16786E"/>
                      </a:solid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c>
                  <a:txBody>
                    <a:bodyPr/>
                    <a:lstStyle/>
                    <a:p>
                      <a:pPr algn="ctr" fontAlgn="ctr"/>
                      <a:r>
                        <a:rPr lang="ru-RU" sz="1200" b="1" i="0" u="sng" strike="noStrike" dirty="0" smtClean="0">
                          <a:solidFill>
                            <a:srgbClr val="055A5A"/>
                          </a:solidFill>
                          <a:effectLst/>
                          <a:latin typeface="Arial" pitchFamily="34" charset="0"/>
                          <a:cs typeface="Arial" pitchFamily="34" charset="0"/>
                        </a:rPr>
                        <a:t>110,2</a:t>
                      </a:r>
                      <a:endParaRPr lang="ru-RU" sz="1200" b="1" i="0" u="sng" strike="noStrike" dirty="0">
                        <a:solidFill>
                          <a:srgbClr val="055A5A"/>
                        </a:solidFill>
                        <a:effectLst/>
                        <a:latin typeface="Arial" pitchFamily="34" charset="0"/>
                        <a:cs typeface="Arial" pitchFamily="34" charset="0"/>
                      </a:endParaRPr>
                    </a:p>
                  </a:txBody>
                  <a:tcPr marL="9525" marR="9525" marT="9525" marB="0" anchor="ctr">
                    <a:lnL w="12700" cap="flat" cmpd="sng" algn="ctr">
                      <a:solidFill>
                        <a:srgbClr val="16786E"/>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r>
              <a:tr h="652636">
                <a:tc>
                  <a:txBody>
                    <a:bodyPr/>
                    <a:lstStyle/>
                    <a:p>
                      <a:pPr algn="l"/>
                      <a:r>
                        <a:rPr lang="ru-RU" sz="1100" b="1" cap="none" baseline="0" dirty="0" smtClean="0">
                          <a:solidFill>
                            <a:srgbClr val="167373"/>
                          </a:solidFill>
                          <a:latin typeface="Arial" pitchFamily="34" charset="0"/>
                          <a:cs typeface="Arial" pitchFamily="34" charset="0"/>
                        </a:rPr>
                        <a:t>Доходы от продажи материальных и нематериальных активов </a:t>
                      </a:r>
                      <a:endParaRPr lang="ru-RU" sz="1100" b="1" cap="none" baseline="0" dirty="0">
                        <a:solidFill>
                          <a:srgbClr val="167373"/>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c>
                  <a:txBody>
                    <a:bodyPr/>
                    <a:lstStyle/>
                    <a:p>
                      <a:pPr algn="ctr" fontAlgn="b"/>
                      <a:r>
                        <a:rPr lang="ru-RU" sz="1200" b="1" i="0" u="none" strike="noStrike" dirty="0" smtClean="0">
                          <a:solidFill>
                            <a:srgbClr val="167373"/>
                          </a:solidFill>
                          <a:latin typeface="Arial" pitchFamily="34" charset="0"/>
                          <a:cs typeface="Arial" pitchFamily="34" charset="0"/>
                        </a:rPr>
                        <a:t>7,9</a:t>
                      </a:r>
                      <a:endParaRPr lang="ru-RU" sz="1200" b="1" i="0" u="none" strike="noStrike" dirty="0">
                        <a:solidFill>
                          <a:srgbClr val="167373"/>
                        </a:solidFill>
                        <a:latin typeface="Arial" pitchFamily="34" charset="0"/>
                        <a:cs typeface="Arial" pitchFamily="34" charset="0"/>
                      </a:endParaRPr>
                    </a:p>
                  </a:txBody>
                  <a:tcPr marL="9525" marR="9525" marT="7144" marB="0" anchor="ctr">
                    <a:lnL w="12700" cap="flat" cmpd="sng" algn="ctr">
                      <a:solidFill>
                        <a:srgbClr val="16786E"/>
                      </a:solid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167373"/>
                          </a:solidFill>
                          <a:effectLst/>
                          <a:latin typeface="Arial" pitchFamily="34" charset="0"/>
                          <a:cs typeface="Arial" pitchFamily="34" charset="0"/>
                        </a:rPr>
                        <a:t>3,7</a:t>
                      </a:r>
                    </a:p>
                  </a:txBody>
                  <a:tcPr marT="34290" marB="34290" anchor="ctr" horzOverflow="overflow">
                    <a:lnL w="12700" cap="flat" cmpd="sng" algn="ctr">
                      <a:solidFill>
                        <a:srgbClr val="16786E"/>
                      </a:solid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c>
                  <a:txBody>
                    <a:bodyPr/>
                    <a:lstStyle/>
                    <a:p>
                      <a:pPr algn="ctr"/>
                      <a:r>
                        <a:rPr lang="ru-RU" sz="1200" b="1" dirty="0" smtClean="0">
                          <a:solidFill>
                            <a:srgbClr val="055A5A"/>
                          </a:solidFill>
                          <a:latin typeface="Arial" pitchFamily="34" charset="0"/>
                          <a:cs typeface="Arial" pitchFamily="34" charset="0"/>
                        </a:rPr>
                        <a:t>3,8</a:t>
                      </a:r>
                      <a:endParaRPr lang="ru-RU" sz="1200" b="1" dirty="0">
                        <a:solidFill>
                          <a:srgbClr val="055A5A"/>
                        </a:solidFill>
                        <a:latin typeface="Arial" pitchFamily="34" charset="0"/>
                        <a:cs typeface="Arial" pitchFamily="34" charset="0"/>
                      </a:endParaRPr>
                    </a:p>
                  </a:txBody>
                  <a:tcPr marL="9525" marR="9525" marT="7144" marB="0" anchor="ctr">
                    <a:lnL w="12700" cap="flat" cmpd="sng" algn="ctr">
                      <a:solidFill>
                        <a:srgbClr val="16786E"/>
                      </a:solid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c>
                  <a:txBody>
                    <a:bodyPr/>
                    <a:lstStyle/>
                    <a:p>
                      <a:pPr algn="ctr" fontAlgn="ctr"/>
                      <a:r>
                        <a:rPr lang="ru-RU" sz="1200" b="1" i="0" u="none" strike="noStrike" dirty="0" smtClean="0">
                          <a:solidFill>
                            <a:srgbClr val="055A5A"/>
                          </a:solidFill>
                          <a:effectLst/>
                          <a:latin typeface="Arial" pitchFamily="34" charset="0"/>
                          <a:cs typeface="Arial" pitchFamily="34" charset="0"/>
                        </a:rPr>
                        <a:t>102,7</a:t>
                      </a:r>
                      <a:endParaRPr lang="ru-RU" sz="1200" b="1" i="0" u="none" strike="noStrike" dirty="0">
                        <a:solidFill>
                          <a:srgbClr val="055A5A"/>
                        </a:solidFill>
                        <a:effectLst/>
                        <a:latin typeface="Arial" pitchFamily="34" charset="0"/>
                        <a:cs typeface="Arial" pitchFamily="34" charset="0"/>
                      </a:endParaRPr>
                    </a:p>
                  </a:txBody>
                  <a:tcPr marL="9525" marR="9525" marT="9525" marB="0" anchor="ctr">
                    <a:lnL w="12700" cap="flat" cmpd="sng" algn="ctr">
                      <a:solidFill>
                        <a:srgbClr val="16786E"/>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r>
              <a:tr h="345544">
                <a:tc>
                  <a:txBody>
                    <a:bodyPr/>
                    <a:lstStyle/>
                    <a:p>
                      <a:pPr algn="l"/>
                      <a:r>
                        <a:rPr lang="ru-RU" sz="1100" b="1" cap="none" baseline="0" dirty="0" smtClean="0">
                          <a:solidFill>
                            <a:srgbClr val="167373"/>
                          </a:solidFill>
                          <a:latin typeface="Arial" pitchFamily="34" charset="0"/>
                          <a:cs typeface="Arial" pitchFamily="34" charset="0"/>
                        </a:rPr>
                        <a:t>Иные доходы</a:t>
                      </a:r>
                      <a:endParaRPr lang="ru-RU" sz="1100" b="1" cap="none" baseline="0" dirty="0">
                        <a:solidFill>
                          <a:srgbClr val="167373"/>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c>
                  <a:txBody>
                    <a:bodyPr/>
                    <a:lstStyle/>
                    <a:p>
                      <a:pPr algn="ctr" fontAlgn="b"/>
                      <a:r>
                        <a:rPr lang="ru-RU" sz="1200" b="1" i="0" u="none" strike="noStrike" dirty="0" smtClean="0">
                          <a:solidFill>
                            <a:srgbClr val="167373"/>
                          </a:solidFill>
                          <a:latin typeface="Arial" pitchFamily="34" charset="0"/>
                          <a:cs typeface="Arial" pitchFamily="34" charset="0"/>
                        </a:rPr>
                        <a:t>17,1</a:t>
                      </a:r>
                      <a:endParaRPr lang="ru-RU" sz="1200" b="1" i="0" u="none" strike="noStrike" dirty="0">
                        <a:solidFill>
                          <a:srgbClr val="167373"/>
                        </a:solidFill>
                        <a:latin typeface="Arial" pitchFamily="34" charset="0"/>
                        <a:cs typeface="Arial" pitchFamily="34" charset="0"/>
                      </a:endParaRPr>
                    </a:p>
                  </a:txBody>
                  <a:tcPr marL="9525" marR="9525" marT="7144" marB="0" anchor="ctr">
                    <a:lnL w="12700" cap="flat" cmpd="sng" algn="ctr">
                      <a:solidFill>
                        <a:srgbClr val="16786E"/>
                      </a:solid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167373"/>
                          </a:solidFill>
                          <a:effectLst/>
                          <a:latin typeface="Arial" pitchFamily="34" charset="0"/>
                          <a:cs typeface="Arial" pitchFamily="34" charset="0"/>
                        </a:rPr>
                        <a:t>5,1</a:t>
                      </a:r>
                    </a:p>
                  </a:txBody>
                  <a:tcPr marT="34290" marB="34290" anchor="ctr" horzOverflow="overflow">
                    <a:lnL w="12700" cap="flat" cmpd="sng" algn="ctr">
                      <a:solidFill>
                        <a:srgbClr val="16786E"/>
                      </a:solid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c>
                  <a:txBody>
                    <a:bodyPr/>
                    <a:lstStyle/>
                    <a:p>
                      <a:pPr algn="ctr"/>
                      <a:r>
                        <a:rPr lang="ru-RU" sz="1200" b="1" dirty="0" smtClean="0">
                          <a:solidFill>
                            <a:srgbClr val="055A5A"/>
                          </a:solidFill>
                          <a:latin typeface="Arial" pitchFamily="34" charset="0"/>
                          <a:cs typeface="Arial" pitchFamily="34" charset="0"/>
                        </a:rPr>
                        <a:t>5,8</a:t>
                      </a:r>
                      <a:endParaRPr lang="ru-RU" sz="1200" b="1" dirty="0">
                        <a:solidFill>
                          <a:srgbClr val="055A5A"/>
                        </a:solidFill>
                        <a:latin typeface="Arial" pitchFamily="34" charset="0"/>
                        <a:cs typeface="Arial" pitchFamily="34" charset="0"/>
                      </a:endParaRPr>
                    </a:p>
                  </a:txBody>
                  <a:tcPr marL="9525" marR="9525" marT="7144" marB="0" anchor="ctr">
                    <a:lnL w="12700" cap="flat" cmpd="sng" algn="ctr">
                      <a:solidFill>
                        <a:srgbClr val="16786E"/>
                      </a:solid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c>
                  <a:txBody>
                    <a:bodyPr/>
                    <a:lstStyle/>
                    <a:p>
                      <a:pPr algn="ctr" fontAlgn="ctr"/>
                      <a:r>
                        <a:rPr lang="ru-RU" sz="1200" b="1" i="0" u="none" strike="noStrike" dirty="0" smtClean="0">
                          <a:solidFill>
                            <a:srgbClr val="055A5A"/>
                          </a:solidFill>
                          <a:effectLst/>
                          <a:latin typeface="Arial" pitchFamily="34" charset="0"/>
                          <a:cs typeface="Arial" pitchFamily="34" charset="0"/>
                        </a:rPr>
                        <a:t>113,7</a:t>
                      </a:r>
                      <a:endParaRPr lang="ru-RU" sz="1200" b="1" i="0" u="none" strike="noStrike" dirty="0">
                        <a:solidFill>
                          <a:srgbClr val="055A5A"/>
                        </a:solidFill>
                        <a:effectLst/>
                        <a:latin typeface="Arial" pitchFamily="34" charset="0"/>
                        <a:cs typeface="Arial" pitchFamily="34" charset="0"/>
                      </a:endParaRPr>
                    </a:p>
                  </a:txBody>
                  <a:tcPr marL="9525" marR="9525" marT="9525" marB="0" anchor="ctr">
                    <a:lnL w="12700" cap="flat" cmpd="sng" algn="ctr">
                      <a:solidFill>
                        <a:srgbClr val="16786E"/>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6786E"/>
                      </a:solidFill>
                      <a:prstDash val="solid"/>
                      <a:round/>
                      <a:headEnd type="none" w="med" len="med"/>
                      <a:tailEnd type="none" w="med" len="med"/>
                    </a:lnT>
                    <a:lnB w="12700" cap="flat" cmpd="sng" algn="ctr">
                      <a:solidFill>
                        <a:srgbClr val="16786E"/>
                      </a:solidFill>
                      <a:prstDash val="solid"/>
                      <a:round/>
                      <a:headEnd type="none" w="med" len="med"/>
                      <a:tailEnd type="none" w="med" len="med"/>
                    </a:lnB>
                    <a:lnTlToBr>
                      <a:noFill/>
                    </a:lnTlToBr>
                    <a:lnBlToTr>
                      <a:noFill/>
                    </a:lnBlToTr>
                    <a:noFill/>
                  </a:tcPr>
                </a:tc>
              </a:tr>
              <a:tr h="406049">
                <a:tc>
                  <a:txBody>
                    <a:bodyPr/>
                    <a:lstStyle/>
                    <a:p>
                      <a:pPr algn="l"/>
                      <a:r>
                        <a:rPr lang="ru-RU" sz="1100" b="1" u="sng" dirty="0" smtClean="0">
                          <a:solidFill>
                            <a:srgbClr val="16738C"/>
                          </a:solidFill>
                          <a:latin typeface="Arial" pitchFamily="34" charset="0"/>
                          <a:cs typeface="Arial" pitchFamily="34" charset="0"/>
                        </a:rPr>
                        <a:t>ВСЕГО:</a:t>
                      </a:r>
                      <a:endParaRPr lang="ru-RU" sz="1100" b="1" u="sng" dirty="0">
                        <a:solidFill>
                          <a:srgbClr val="16738C"/>
                        </a:solidFill>
                        <a:latin typeface="Arial" pitchFamily="34" charset="0"/>
                        <a:cs typeface="Arial" pitchFamily="34" charset="0"/>
                      </a:endParaRPr>
                    </a:p>
                  </a:txBody>
                  <a:tcPr marT="34290" marB="34290" anchor="ctr">
                    <a:lnL w="12700" cap="flat" cmpd="sng" algn="ctr">
                      <a:no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algn="ctr" fontAlgn="b"/>
                      <a:r>
                        <a:rPr lang="ru-RU" sz="1200" b="1" i="0" u="sng" strike="noStrike" dirty="0" smtClean="0">
                          <a:solidFill>
                            <a:srgbClr val="16738C"/>
                          </a:solidFill>
                          <a:latin typeface="Arial" pitchFamily="34" charset="0"/>
                          <a:cs typeface="Arial" pitchFamily="34" charset="0"/>
                        </a:rPr>
                        <a:t>777,6</a:t>
                      </a:r>
                      <a:endParaRPr lang="ru-RU" sz="1200" b="1" i="0" u="sng" strike="noStrike" dirty="0">
                        <a:solidFill>
                          <a:srgbClr val="16738C"/>
                        </a:solidFill>
                        <a:latin typeface="Arial" pitchFamily="34" charset="0"/>
                        <a:cs typeface="Arial" pitchFamily="34" charset="0"/>
                      </a:endParaRPr>
                    </a:p>
                  </a:txBody>
                  <a:tcPr marL="9525" marR="9525" marT="7144" marB="0" anchor="ctr">
                    <a:lnL w="12700" cap="flat" cmpd="sng" algn="ctr">
                      <a:solidFill>
                        <a:srgbClr val="16786E"/>
                      </a:solid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sng" strike="noStrike" cap="none" normalizeH="0" baseline="0" dirty="0" smtClean="0">
                          <a:ln>
                            <a:noFill/>
                          </a:ln>
                          <a:solidFill>
                            <a:srgbClr val="16738C"/>
                          </a:solidFill>
                          <a:effectLst/>
                          <a:latin typeface="Arial" pitchFamily="34" charset="0"/>
                          <a:cs typeface="Arial" pitchFamily="34" charset="0"/>
                        </a:rPr>
                        <a:t>711,4</a:t>
                      </a:r>
                    </a:p>
                  </a:txBody>
                  <a:tcPr marT="34290" marB="34290" anchor="ctr" horzOverflow="overflow">
                    <a:lnL w="12700" cap="flat" cmpd="sng" algn="ctr">
                      <a:solidFill>
                        <a:srgbClr val="16786E"/>
                      </a:solid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algn="ctr"/>
                      <a:r>
                        <a:rPr lang="ru-RU" sz="1200" b="1" u="sng" dirty="0" smtClean="0">
                          <a:solidFill>
                            <a:srgbClr val="16738C"/>
                          </a:solidFill>
                          <a:latin typeface="Arial" pitchFamily="34" charset="0"/>
                          <a:cs typeface="Arial" pitchFamily="34" charset="0"/>
                        </a:rPr>
                        <a:t>742,1</a:t>
                      </a:r>
                      <a:endParaRPr lang="ru-RU" sz="1200" b="1" u="sng" dirty="0">
                        <a:solidFill>
                          <a:srgbClr val="16738C"/>
                        </a:solidFill>
                        <a:latin typeface="Arial" pitchFamily="34" charset="0"/>
                        <a:cs typeface="Arial" pitchFamily="34" charset="0"/>
                      </a:endParaRPr>
                    </a:p>
                  </a:txBody>
                  <a:tcPr marL="9525" marR="9525" marT="7144" marB="0" anchor="ctr">
                    <a:lnL w="12700" cap="flat" cmpd="sng" algn="ctr">
                      <a:solidFill>
                        <a:srgbClr val="16786E"/>
                      </a:solidFill>
                      <a:prstDash val="solid"/>
                      <a:round/>
                      <a:headEnd type="none" w="med" len="med"/>
                      <a:tailEnd type="none" w="med" len="med"/>
                    </a:lnL>
                    <a:lnR w="12700" cap="flat" cmpd="sng" algn="ctr">
                      <a:solidFill>
                        <a:srgbClr val="16786E"/>
                      </a:solidFill>
                      <a:prstDash val="solid"/>
                      <a:round/>
                      <a:headEnd type="none" w="med" len="med"/>
                      <a:tailEnd type="none" w="med" len="med"/>
                    </a:lnR>
                    <a:lnT w="12700" cap="flat" cmpd="sng" algn="ctr">
                      <a:solidFill>
                        <a:srgbClr val="16786E"/>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algn="ctr" rtl="0" fontAlgn="b"/>
                      <a:r>
                        <a:rPr lang="ru-RU" sz="1200" b="1" i="0" u="sng" strike="noStrike" dirty="0" smtClean="0">
                          <a:solidFill>
                            <a:srgbClr val="16738C"/>
                          </a:solidFill>
                          <a:effectLst/>
                          <a:latin typeface="Arial" pitchFamily="34" charset="0"/>
                          <a:cs typeface="Arial" pitchFamily="34" charset="0"/>
                        </a:rPr>
                        <a:t>104,3</a:t>
                      </a:r>
                      <a:endParaRPr lang="ru-RU" sz="1200" b="1" i="0" u="sng" strike="noStrike" dirty="0">
                        <a:solidFill>
                          <a:srgbClr val="16738C"/>
                        </a:solidFill>
                        <a:effectLst/>
                        <a:latin typeface="Arial" pitchFamily="34" charset="0"/>
                        <a:cs typeface="Arial" pitchFamily="34" charset="0"/>
                      </a:endParaRPr>
                    </a:p>
                  </a:txBody>
                  <a:tcPr marL="9525" marR="9525" marT="9525" marB="0" anchor="ctr">
                    <a:lnL w="12700" cap="flat" cmpd="sng" algn="ctr">
                      <a:solidFill>
                        <a:srgbClr val="16786E"/>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6786E"/>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bl>
          </a:graphicData>
        </a:graphic>
      </p:graphicFrame>
      <p:sp>
        <p:nvSpPr>
          <p:cNvPr id="5" name="TextBox 4"/>
          <p:cNvSpPr txBox="1"/>
          <p:nvPr/>
        </p:nvSpPr>
        <p:spPr>
          <a:xfrm>
            <a:off x="19704" y="0"/>
            <a:ext cx="9088800" cy="430887"/>
          </a:xfrm>
          <a:prstGeom prst="rect">
            <a:avLst/>
          </a:prstGeom>
          <a:noFill/>
        </p:spPr>
        <p:txBody>
          <a:bodyPr wrap="square" rtlCol="0">
            <a:spAutoFit/>
          </a:bodyPr>
          <a:lstStyle/>
          <a:p>
            <a:pPr marL="342900" indent="-342900">
              <a:buFont typeface="Wingdings" pitchFamily="2" charset="2"/>
              <a:buChar char="v"/>
            </a:pPr>
            <a:r>
              <a:rPr lang="ru-RU" sz="2200" b="1" cap="all" dirty="0" smtClean="0">
                <a:solidFill>
                  <a:srgbClr val="055A5A"/>
                </a:solidFill>
                <a:latin typeface="Arial" pitchFamily="34" charset="0"/>
                <a:cs typeface="Arial" pitchFamily="34" charset="0"/>
              </a:rPr>
              <a:t>Налоговые и неналоговые доходы</a:t>
            </a:r>
            <a:endParaRPr lang="ru-RU" sz="2200" b="1" cap="all" dirty="0">
              <a:solidFill>
                <a:srgbClr val="055A5A"/>
              </a:solidFill>
              <a:latin typeface="Arial" pitchFamily="34" charset="0"/>
              <a:cs typeface="Arial" pitchFamily="34" charset="0"/>
            </a:endParaRPr>
          </a:p>
        </p:txBody>
      </p:sp>
      <p:sp>
        <p:nvSpPr>
          <p:cNvPr id="7" name="Номер слайда 6"/>
          <p:cNvSpPr>
            <a:spLocks noGrp="1"/>
          </p:cNvSpPr>
          <p:nvPr>
            <p:ph type="sldNum" sz="quarter" idx="12"/>
          </p:nvPr>
        </p:nvSpPr>
        <p:spPr>
          <a:xfrm>
            <a:off x="7010400" y="4860478"/>
            <a:ext cx="2133600" cy="273844"/>
          </a:xfrm>
        </p:spPr>
        <p:txBody>
          <a:bodyPr/>
          <a:lstStyle/>
          <a:p>
            <a:pPr>
              <a:defRPr/>
            </a:pPr>
            <a:fld id="{F2C2D5CA-DBF4-4FAE-83D1-3629217261EF}" type="slidenum">
              <a:rPr lang="ru-RU" smtClean="0"/>
              <a:pPr>
                <a:defRPr/>
              </a:pPr>
              <a:t>4</a:t>
            </a:fld>
            <a:endParaRPr lang="ru-RU" dirty="0"/>
          </a:p>
        </p:txBody>
      </p:sp>
      <p:sp>
        <p:nvSpPr>
          <p:cNvPr id="8" name="Прямоугольник 7"/>
          <p:cNvSpPr/>
          <p:nvPr/>
        </p:nvSpPr>
        <p:spPr>
          <a:xfrm>
            <a:off x="8447287" y="911"/>
            <a:ext cx="689612" cy="307777"/>
          </a:xfrm>
          <a:prstGeom prst="rect">
            <a:avLst/>
          </a:prstGeom>
        </p:spPr>
        <p:txBody>
          <a:bodyPr wrap="none">
            <a:spAutoFit/>
          </a:bodyPr>
          <a:lstStyle/>
          <a:p>
            <a:r>
              <a:rPr lang="ru-RU" sz="1400" b="1" dirty="0">
                <a:solidFill>
                  <a:srgbClr val="055A5A"/>
                </a:solidFill>
                <a:latin typeface="Arial" pitchFamily="34" charset="0"/>
                <a:cs typeface="Arial" pitchFamily="34" charset="0"/>
              </a:rPr>
              <a:t>млн ₽</a:t>
            </a:r>
            <a:endParaRPr lang="ru-RU" sz="1400" dirty="0">
              <a:solidFill>
                <a:srgbClr val="055A5A"/>
              </a:solidFill>
            </a:endParaRPr>
          </a:p>
        </p:txBody>
      </p:sp>
      <p:graphicFrame>
        <p:nvGraphicFramePr>
          <p:cNvPr id="9" name="Диаграмма 8"/>
          <p:cNvGraphicFramePr/>
          <p:nvPr>
            <p:extLst>
              <p:ext uri="{D42A27DB-BD31-4B8C-83A1-F6EECF244321}">
                <p14:modId xmlns:p14="http://schemas.microsoft.com/office/powerpoint/2010/main" val="3385784748"/>
              </p:ext>
            </p:extLst>
          </p:nvPr>
        </p:nvGraphicFramePr>
        <p:xfrm>
          <a:off x="51008" y="-92546"/>
          <a:ext cx="3744415" cy="51845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177650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57188" y="-53579"/>
            <a:ext cx="8572500" cy="696516"/>
          </a:xfrm>
          <a:prstGeom prst="rect">
            <a:avLst/>
          </a:prstGeom>
        </p:spPr>
        <p:txBody>
          <a:bodyPr anchor="ctr">
            <a:normAutofit/>
          </a:bodyPr>
          <a:lstStyle/>
          <a:p>
            <a:pPr algn="ctr" fontAlgn="auto">
              <a:spcBef>
                <a:spcPts val="0"/>
              </a:spcBef>
              <a:spcAft>
                <a:spcPts val="0"/>
              </a:spcAft>
              <a:defRPr/>
            </a:pPr>
            <a:endParaRPr lang="ru-RU" sz="2400" b="1" dirty="0">
              <a:solidFill>
                <a:schemeClr val="tx2"/>
              </a:solidFill>
              <a:latin typeface="+mj-lt"/>
              <a:ea typeface="Arial Unicode MS" pitchFamily="34" charset="-128"/>
              <a:cs typeface="Arial Unicode MS" pitchFamily="34" charset="-128"/>
            </a:endParaRPr>
          </a:p>
        </p:txBody>
      </p:sp>
      <p:sp>
        <p:nvSpPr>
          <p:cNvPr id="10" name="Rectangle 2"/>
          <p:cNvSpPr txBox="1">
            <a:spLocks noChangeArrowheads="1"/>
          </p:cNvSpPr>
          <p:nvPr/>
        </p:nvSpPr>
        <p:spPr>
          <a:xfrm>
            <a:off x="0" y="51470"/>
            <a:ext cx="9144000" cy="303497"/>
          </a:xfrm>
          <a:prstGeom prst="rect">
            <a:avLst/>
          </a:prstGeom>
          <a:noFill/>
          <a:ln>
            <a:noFill/>
          </a:ln>
        </p:spPr>
        <p:txBody>
          <a:bodyPr anchor="ctr">
            <a:noAutofit/>
          </a:bodyPr>
          <a:lstStyle/>
          <a:p>
            <a:pPr algn="ctr" fontAlgn="auto">
              <a:spcAft>
                <a:spcPts val="0"/>
              </a:spcAft>
              <a:defRPr/>
            </a:pPr>
            <a:r>
              <a:rPr lang="ru-RU" sz="2200" b="1" dirty="0" smtClean="0">
                <a:solidFill>
                  <a:srgbClr val="055A5A"/>
                </a:solidFill>
                <a:latin typeface="Arial" pitchFamily="34" charset="0"/>
                <a:cs typeface="Arial" pitchFamily="34" charset="0"/>
              </a:rPr>
              <a:t>БЕЗВОЗМЕЗДНЫЕ ПОСТУПЛЕНИЯ</a:t>
            </a:r>
            <a:endParaRPr lang="ru-RU" sz="2200" b="1" cap="all" dirty="0">
              <a:solidFill>
                <a:srgbClr val="055A5A"/>
              </a:solidFill>
              <a:effectLst>
                <a:reflection blurRad="12700" stA="48000" endA="300" endPos="55000" dir="5400000" sy="-90000" algn="bl" rotWithShape="0"/>
              </a:effectLst>
              <a:latin typeface="Arial" pitchFamily="34" charset="0"/>
              <a:cs typeface="Arial" pitchFamily="34" charset="0"/>
            </a:endParaRPr>
          </a:p>
        </p:txBody>
      </p:sp>
      <p:graphicFrame>
        <p:nvGraphicFramePr>
          <p:cNvPr id="11" name="Group 68"/>
          <p:cNvGraphicFramePr>
            <a:graphicFrameLocks noGrp="1"/>
          </p:cNvGraphicFramePr>
          <p:nvPr>
            <p:extLst>
              <p:ext uri="{D42A27DB-BD31-4B8C-83A1-F6EECF244321}">
                <p14:modId xmlns:p14="http://schemas.microsoft.com/office/powerpoint/2010/main" val="2433526984"/>
              </p:ext>
            </p:extLst>
          </p:nvPr>
        </p:nvGraphicFramePr>
        <p:xfrm>
          <a:off x="100296" y="456644"/>
          <a:ext cx="8856984" cy="2484120"/>
        </p:xfrm>
        <a:graphic>
          <a:graphicData uri="http://schemas.openxmlformats.org/drawingml/2006/table">
            <a:tbl>
              <a:tblPr>
                <a:effectLst/>
              </a:tblPr>
              <a:tblGrid>
                <a:gridCol w="4471704">
                  <a:extLst>
                    <a:ext uri="{9D8B030D-6E8A-4147-A177-3AD203B41FA5}">
                      <a16:colId xmlns:a16="http://schemas.microsoft.com/office/drawing/2014/main" xmlns="" val="20000"/>
                    </a:ext>
                  </a:extLst>
                </a:gridCol>
                <a:gridCol w="1368152">
                  <a:extLst>
                    <a:ext uri="{9D8B030D-6E8A-4147-A177-3AD203B41FA5}">
                      <a16:colId xmlns:a16="http://schemas.microsoft.com/office/drawing/2014/main" xmlns="" val="20001"/>
                    </a:ext>
                  </a:extLst>
                </a:gridCol>
                <a:gridCol w="1296144">
                  <a:extLst>
                    <a:ext uri="{9D8B030D-6E8A-4147-A177-3AD203B41FA5}">
                      <a16:colId xmlns:a16="http://schemas.microsoft.com/office/drawing/2014/main" xmlns="" val="20002"/>
                    </a:ext>
                  </a:extLst>
                </a:gridCol>
                <a:gridCol w="1720984">
                  <a:extLst>
                    <a:ext uri="{9D8B030D-6E8A-4147-A177-3AD203B41FA5}">
                      <a16:colId xmlns:a16="http://schemas.microsoft.com/office/drawing/2014/main" xmlns="" val="20003"/>
                    </a:ext>
                  </a:extLst>
                </a:gridCol>
              </a:tblGrid>
              <a:tr h="26274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Arial" pitchFamily="34" charset="0"/>
                          <a:cs typeface="Arial" pitchFamily="34" charset="0"/>
                        </a:rPr>
                        <a:t>ПОКАЗАТЕЛЬ</a:t>
                      </a:r>
                    </a:p>
                  </a:txBody>
                  <a:tcPr marT="34290" marB="34290"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55A5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Arial" pitchFamily="34" charset="0"/>
                          <a:cs typeface="Arial" pitchFamily="34" charset="0"/>
                        </a:rPr>
                        <a:t>ПЛАН</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55A5A"/>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Arial" pitchFamily="34" charset="0"/>
                          <a:cs typeface="Arial" pitchFamily="34" charset="0"/>
                        </a:rPr>
                        <a:t>ФАКТ</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55A5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Arial" pitchFamily="34" charset="0"/>
                          <a:cs typeface="Arial" pitchFamily="34" charset="0"/>
                        </a:rPr>
                        <a:t>% исполнения</a:t>
                      </a:r>
                    </a:p>
                  </a:txBody>
                  <a:tcPr marT="34290" marB="34290"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55A5A"/>
                    </a:solidFill>
                  </a:tcPr>
                </a:tc>
                <a:extLst>
                  <a:ext uri="{0D108BD9-81ED-4DB2-BD59-A6C34878D82A}">
                    <a16:rowId xmlns:a16="http://schemas.microsoft.com/office/drawing/2014/main" xmlns="" val="10000"/>
                  </a:ext>
                </a:extLst>
              </a:tr>
              <a:tr h="20574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500" b="1" i="0" u="none" strike="noStrike" cap="none" normalizeH="0" baseline="0" dirty="0" smtClean="0">
                          <a:ln>
                            <a:noFill/>
                          </a:ln>
                          <a:solidFill>
                            <a:srgbClr val="167878"/>
                          </a:solidFill>
                          <a:effectLst/>
                          <a:latin typeface="Arial" pitchFamily="34" charset="0"/>
                          <a:cs typeface="Arial" pitchFamily="34" charset="0"/>
                        </a:rPr>
                        <a:t>БЕЗВОЗМЕЗДНЫЕ ПОСТУПЛЕНИЯ:</a:t>
                      </a:r>
                    </a:p>
                  </a:txBody>
                  <a:tcPr marT="34290" marB="34290"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dirty="0" smtClean="0">
                          <a:ln>
                            <a:noFill/>
                          </a:ln>
                          <a:solidFill>
                            <a:srgbClr val="167878"/>
                          </a:solidFill>
                          <a:effectLst/>
                          <a:latin typeface="Arial" pitchFamily="34" charset="0"/>
                          <a:cs typeface="Arial" pitchFamily="34" charset="0"/>
                        </a:rPr>
                        <a:t>657,4</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dirty="0" smtClean="0">
                          <a:ln>
                            <a:noFill/>
                          </a:ln>
                          <a:solidFill>
                            <a:srgbClr val="167878"/>
                          </a:solidFill>
                          <a:effectLst/>
                          <a:latin typeface="Arial" pitchFamily="34" charset="0"/>
                          <a:cs typeface="Arial" pitchFamily="34" charset="0"/>
                        </a:rPr>
                        <a:t>547,4</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fontAlgn="b"/>
                      <a:r>
                        <a:rPr lang="ru-RU" sz="1500" b="1" i="0" u="none" strike="noStrike" dirty="0" smtClean="0">
                          <a:solidFill>
                            <a:srgbClr val="167878"/>
                          </a:solidFill>
                          <a:effectLst/>
                          <a:latin typeface="Arial" pitchFamily="34" charset="0"/>
                          <a:cs typeface="Arial" pitchFamily="34" charset="0"/>
                        </a:rPr>
                        <a:t>83,3</a:t>
                      </a:r>
                      <a:endParaRPr lang="ru-RU" sz="1500" b="1" i="0" u="none" strike="noStrike" dirty="0">
                        <a:solidFill>
                          <a:srgbClr val="167878"/>
                        </a:solidFill>
                        <a:effectLst/>
                        <a:latin typeface="Arial" pitchFamily="34" charset="0"/>
                        <a:cs typeface="Arial"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42900">
                <a:tc>
                  <a:txBody>
                    <a:bodyPr/>
                    <a:lstStyle/>
                    <a:p>
                      <a:r>
                        <a:rPr lang="ru-RU" sz="1500" b="1" dirty="0" smtClean="0">
                          <a:solidFill>
                            <a:srgbClr val="167878"/>
                          </a:solidFill>
                          <a:latin typeface="Arial" pitchFamily="34" charset="0"/>
                          <a:cs typeface="Arial" pitchFamily="34" charset="0"/>
                        </a:rPr>
                        <a:t>Безвозмездные поступления от других бюджетов бюджетной системы РФ</a:t>
                      </a:r>
                      <a:endParaRPr lang="ru-RU" sz="1500" b="1" dirty="0">
                        <a:solidFill>
                          <a:srgbClr val="167878"/>
                        </a:solidFill>
                        <a:latin typeface="Arial" pitchFamily="34" charset="0"/>
                        <a:cs typeface="Arial" pitchFamily="34" charset="0"/>
                      </a:endParaRPr>
                    </a:p>
                  </a:txBody>
                  <a:tcPr marT="34290" marB="34290"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dirty="0" smtClean="0">
                          <a:ln>
                            <a:noFill/>
                          </a:ln>
                          <a:solidFill>
                            <a:srgbClr val="167878"/>
                          </a:solidFill>
                          <a:effectLst/>
                          <a:latin typeface="Arial" pitchFamily="34" charset="0"/>
                          <a:cs typeface="Arial" pitchFamily="34" charset="0"/>
                        </a:rPr>
                        <a:t>659,5</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dirty="0" smtClean="0">
                          <a:ln>
                            <a:noFill/>
                          </a:ln>
                          <a:solidFill>
                            <a:srgbClr val="167878"/>
                          </a:solidFill>
                          <a:effectLst/>
                          <a:latin typeface="Arial" pitchFamily="34" charset="0"/>
                          <a:cs typeface="Arial" pitchFamily="34" charset="0"/>
                        </a:rPr>
                        <a:t>549,5</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fontAlgn="b"/>
                      <a:r>
                        <a:rPr lang="ru-RU" sz="1500" b="1" i="0" u="none" strike="noStrike" dirty="0" smtClean="0">
                          <a:solidFill>
                            <a:srgbClr val="167878"/>
                          </a:solidFill>
                          <a:effectLst/>
                          <a:latin typeface="Arial" pitchFamily="34" charset="0"/>
                          <a:cs typeface="Arial" pitchFamily="34" charset="0"/>
                        </a:rPr>
                        <a:t>83,3</a:t>
                      </a:r>
                      <a:endParaRPr lang="ru-RU" sz="1500" b="1" i="0" u="none" strike="noStrike" dirty="0">
                        <a:solidFill>
                          <a:srgbClr val="167878"/>
                        </a:solidFill>
                        <a:effectLst/>
                        <a:latin typeface="Arial" pitchFamily="34" charset="0"/>
                        <a:cs typeface="Arial"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0574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200" b="1" i="0" u="none" strike="noStrike" cap="none" normalizeH="0" baseline="0" dirty="0" smtClean="0">
                          <a:ln>
                            <a:noFill/>
                          </a:ln>
                          <a:solidFill>
                            <a:srgbClr val="167878"/>
                          </a:solidFill>
                          <a:effectLst/>
                          <a:latin typeface="Arial" pitchFamily="34" charset="0"/>
                          <a:cs typeface="Arial" pitchFamily="34" charset="0"/>
                        </a:rPr>
                        <a:t>Дотации</a:t>
                      </a:r>
                    </a:p>
                  </a:txBody>
                  <a:tcPr marT="34290" marB="34290"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167878"/>
                          </a:solidFill>
                          <a:effectLst/>
                          <a:latin typeface="Arial" pitchFamily="34" charset="0"/>
                          <a:cs typeface="Arial" pitchFamily="34" charset="0"/>
                        </a:rPr>
                        <a:t>142,7</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167878"/>
                          </a:solidFill>
                          <a:effectLst/>
                          <a:latin typeface="Arial" pitchFamily="34" charset="0"/>
                          <a:cs typeface="Arial" pitchFamily="34" charset="0"/>
                        </a:rPr>
                        <a:t>142,7</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fontAlgn="b"/>
                      <a:r>
                        <a:rPr lang="ru-RU" sz="1200" b="1" i="0" u="none" strike="noStrike" dirty="0" smtClean="0">
                          <a:solidFill>
                            <a:srgbClr val="167878"/>
                          </a:solidFill>
                          <a:effectLst/>
                          <a:latin typeface="Arial" pitchFamily="34" charset="0"/>
                          <a:cs typeface="Arial" pitchFamily="34" charset="0"/>
                        </a:rPr>
                        <a:t>100,0</a:t>
                      </a:r>
                      <a:endParaRPr lang="ru-RU" sz="1200" b="1" i="0" u="none" strike="noStrike" dirty="0">
                        <a:solidFill>
                          <a:srgbClr val="167878"/>
                        </a:solidFill>
                        <a:effectLst/>
                        <a:latin typeface="Arial" pitchFamily="34" charset="0"/>
                        <a:cs typeface="Arial"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2057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167878"/>
                          </a:solidFill>
                          <a:effectLst/>
                          <a:latin typeface="Arial" pitchFamily="34" charset="0"/>
                          <a:cs typeface="Arial" pitchFamily="34" charset="0"/>
                        </a:rPr>
                        <a:t>Субсидии</a:t>
                      </a:r>
                    </a:p>
                  </a:txBody>
                  <a:tcPr marT="34290" marB="34290"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167878"/>
                          </a:solidFill>
                          <a:effectLst/>
                          <a:latin typeface="Arial" pitchFamily="34" charset="0"/>
                          <a:cs typeface="Arial" pitchFamily="34" charset="0"/>
                        </a:rPr>
                        <a:t>511,0</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167878"/>
                          </a:solidFill>
                          <a:effectLst/>
                          <a:latin typeface="Arial" pitchFamily="34" charset="0"/>
                          <a:cs typeface="Arial" pitchFamily="34" charset="0"/>
                        </a:rPr>
                        <a:t>401,6</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fontAlgn="b"/>
                      <a:r>
                        <a:rPr lang="ru-RU" sz="1200" b="1" i="0" u="none" strike="noStrike" dirty="0" smtClean="0">
                          <a:solidFill>
                            <a:srgbClr val="167878"/>
                          </a:solidFill>
                          <a:effectLst/>
                          <a:latin typeface="Arial" pitchFamily="34" charset="0"/>
                          <a:cs typeface="Arial" pitchFamily="34" charset="0"/>
                        </a:rPr>
                        <a:t>78,6</a:t>
                      </a:r>
                      <a:endParaRPr lang="ru-RU" sz="1200" b="1" i="0" u="none" strike="noStrike" dirty="0">
                        <a:solidFill>
                          <a:srgbClr val="167878"/>
                        </a:solidFill>
                        <a:effectLst/>
                        <a:latin typeface="Arial" pitchFamily="34" charset="0"/>
                        <a:cs typeface="Arial"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20574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200" b="1" i="0" u="none" strike="noStrike" cap="none" normalizeH="0" baseline="0" dirty="0" smtClean="0">
                          <a:ln>
                            <a:noFill/>
                          </a:ln>
                          <a:solidFill>
                            <a:srgbClr val="167878"/>
                          </a:solidFill>
                          <a:effectLst/>
                          <a:latin typeface="Arial" pitchFamily="34" charset="0"/>
                          <a:cs typeface="Arial" pitchFamily="34" charset="0"/>
                        </a:rPr>
                        <a:t>Субвенции</a:t>
                      </a:r>
                    </a:p>
                  </a:txBody>
                  <a:tcPr marT="34290" marB="34290"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167878"/>
                          </a:solidFill>
                          <a:effectLst/>
                          <a:latin typeface="Arial" pitchFamily="34" charset="0"/>
                          <a:cs typeface="Arial" pitchFamily="34" charset="0"/>
                        </a:rPr>
                        <a:t>5,6</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167878"/>
                          </a:solidFill>
                          <a:effectLst/>
                          <a:latin typeface="Arial" pitchFamily="34" charset="0"/>
                          <a:cs typeface="Arial" pitchFamily="34" charset="0"/>
                        </a:rPr>
                        <a:t>5,0</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fontAlgn="b"/>
                      <a:r>
                        <a:rPr lang="ru-RU" sz="1200" b="1" i="0" u="none" strike="noStrike" dirty="0" smtClean="0">
                          <a:solidFill>
                            <a:srgbClr val="167878"/>
                          </a:solidFill>
                          <a:effectLst/>
                          <a:latin typeface="Arial" pitchFamily="34" charset="0"/>
                          <a:cs typeface="Arial" pitchFamily="34" charset="0"/>
                        </a:rPr>
                        <a:t>89,3</a:t>
                      </a:r>
                      <a:endParaRPr lang="ru-RU" sz="1200" b="1" i="0" u="none" strike="noStrike" dirty="0">
                        <a:solidFill>
                          <a:srgbClr val="167878"/>
                        </a:solidFill>
                        <a:effectLst/>
                        <a:latin typeface="Arial" pitchFamily="34" charset="0"/>
                        <a:cs typeface="Arial"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0574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200" b="1" i="0" u="none" strike="noStrike" cap="none" normalizeH="0" baseline="0" dirty="0" smtClean="0">
                          <a:ln>
                            <a:noFill/>
                          </a:ln>
                          <a:solidFill>
                            <a:srgbClr val="167878"/>
                          </a:solidFill>
                          <a:effectLst/>
                          <a:latin typeface="Arial" pitchFamily="34" charset="0"/>
                          <a:cs typeface="Arial" pitchFamily="34" charset="0"/>
                        </a:rPr>
                        <a:t>Иные межбюджетные трансферты</a:t>
                      </a:r>
                    </a:p>
                  </a:txBody>
                  <a:tcPr marT="34290" marB="34290"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167878"/>
                          </a:solidFill>
                          <a:effectLst/>
                          <a:latin typeface="Arial" pitchFamily="34" charset="0"/>
                          <a:cs typeface="Arial" pitchFamily="34" charset="0"/>
                        </a:rPr>
                        <a:t>0,2</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rgbClr val="167878"/>
                          </a:solidFill>
                          <a:effectLst/>
                          <a:latin typeface="Arial" pitchFamily="34" charset="0"/>
                          <a:cs typeface="Arial" pitchFamily="34" charset="0"/>
                        </a:rPr>
                        <a:t>0,2</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algn="ctr" fontAlgn="b"/>
                      <a:r>
                        <a:rPr lang="ru-RU" sz="1200" b="1" i="0" u="none" strike="noStrike" dirty="0" smtClean="0">
                          <a:solidFill>
                            <a:srgbClr val="167878"/>
                          </a:solidFill>
                          <a:effectLst/>
                          <a:latin typeface="Arial" pitchFamily="34" charset="0"/>
                          <a:cs typeface="Arial" pitchFamily="34" charset="0"/>
                        </a:rPr>
                        <a:t>100,0</a:t>
                      </a:r>
                      <a:endParaRPr lang="ru-RU" sz="1200" b="1" i="0" u="none" strike="noStrike" dirty="0">
                        <a:solidFill>
                          <a:srgbClr val="167878"/>
                        </a:solidFill>
                        <a:effectLst/>
                        <a:latin typeface="Arial" pitchFamily="34" charset="0"/>
                        <a:cs typeface="Arial"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dirty="0" smtClean="0">
                          <a:ln>
                            <a:noFill/>
                          </a:ln>
                          <a:solidFill>
                            <a:srgbClr val="167878"/>
                          </a:solidFill>
                          <a:effectLst/>
                          <a:latin typeface="Arial" pitchFamily="34" charset="0"/>
                          <a:cs typeface="Arial" pitchFamily="34" charset="0"/>
                        </a:rPr>
                        <a:t>Возврат остатков субсидий</a:t>
                      </a:r>
                    </a:p>
                  </a:txBody>
                  <a:tcPr marT="34290" marB="34290"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dirty="0" smtClean="0">
                          <a:ln>
                            <a:noFill/>
                          </a:ln>
                          <a:solidFill>
                            <a:srgbClr val="167878"/>
                          </a:solidFill>
                          <a:effectLst/>
                          <a:latin typeface="Arial" pitchFamily="34" charset="0"/>
                          <a:cs typeface="Arial" pitchFamily="34" charset="0"/>
                        </a:rPr>
                        <a:t>-2,1</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500" b="1" i="0" u="none" strike="noStrike" cap="none" normalizeH="0" baseline="0" dirty="0" smtClean="0">
                          <a:ln>
                            <a:noFill/>
                          </a:ln>
                          <a:solidFill>
                            <a:srgbClr val="167878"/>
                          </a:solidFill>
                          <a:effectLst/>
                          <a:latin typeface="Arial" pitchFamily="34" charset="0"/>
                          <a:cs typeface="Arial" pitchFamily="34" charset="0"/>
                        </a:rPr>
                        <a:t>-2,1</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algn="ctr" fontAlgn="b"/>
                      <a:r>
                        <a:rPr lang="ru-RU" sz="1500" b="1" i="0" u="none" strike="noStrike" dirty="0" smtClean="0">
                          <a:solidFill>
                            <a:srgbClr val="167878"/>
                          </a:solidFill>
                          <a:effectLst/>
                          <a:latin typeface="Arial" pitchFamily="34" charset="0"/>
                          <a:cs typeface="Arial" pitchFamily="34" charset="0"/>
                        </a:rPr>
                        <a:t>100,0</a:t>
                      </a:r>
                      <a:endParaRPr lang="ru-RU" sz="1500" b="1" i="0" u="none" strike="noStrike" dirty="0">
                        <a:solidFill>
                          <a:srgbClr val="167878"/>
                        </a:solidFill>
                        <a:effectLst/>
                        <a:latin typeface="Arial" pitchFamily="34" charset="0"/>
                        <a:cs typeface="Arial"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bl>
          </a:graphicData>
        </a:graphic>
      </p:graphicFrame>
      <p:graphicFrame>
        <p:nvGraphicFramePr>
          <p:cNvPr id="12" name="Диаграмма 11"/>
          <p:cNvGraphicFramePr/>
          <p:nvPr>
            <p:extLst>
              <p:ext uri="{D42A27DB-BD31-4B8C-83A1-F6EECF244321}">
                <p14:modId xmlns:p14="http://schemas.microsoft.com/office/powerpoint/2010/main" val="672409083"/>
              </p:ext>
            </p:extLst>
          </p:nvPr>
        </p:nvGraphicFramePr>
        <p:xfrm>
          <a:off x="27318" y="3291830"/>
          <a:ext cx="8895388" cy="1782802"/>
        </p:xfrm>
        <a:graphic>
          <a:graphicData uri="http://schemas.openxmlformats.org/drawingml/2006/chart">
            <c:chart xmlns:c="http://schemas.openxmlformats.org/drawingml/2006/chart" xmlns:r="http://schemas.openxmlformats.org/officeDocument/2006/relationships" r:id="rId3"/>
          </a:graphicData>
        </a:graphic>
      </p:graphicFrame>
      <p:sp>
        <p:nvSpPr>
          <p:cNvPr id="5" name="Номер слайда 4"/>
          <p:cNvSpPr>
            <a:spLocks noGrp="1"/>
          </p:cNvSpPr>
          <p:nvPr>
            <p:ph type="sldNum" sz="quarter" idx="12"/>
          </p:nvPr>
        </p:nvSpPr>
        <p:spPr>
          <a:xfrm>
            <a:off x="7010400" y="4869656"/>
            <a:ext cx="2133600" cy="273844"/>
          </a:xfrm>
        </p:spPr>
        <p:txBody>
          <a:bodyPr/>
          <a:lstStyle/>
          <a:p>
            <a:pPr>
              <a:defRPr/>
            </a:pPr>
            <a:fld id="{F2C2D5CA-DBF4-4FAE-83D1-3629217261EF}" type="slidenum">
              <a:rPr lang="ru-RU" smtClean="0"/>
              <a:pPr>
                <a:defRPr/>
              </a:pPr>
              <a:t>5</a:t>
            </a:fld>
            <a:endParaRPr lang="ru-RU" dirty="0"/>
          </a:p>
        </p:txBody>
      </p:sp>
      <p:sp>
        <p:nvSpPr>
          <p:cNvPr id="7" name="Прямоугольник 6"/>
          <p:cNvSpPr/>
          <p:nvPr/>
        </p:nvSpPr>
        <p:spPr>
          <a:xfrm>
            <a:off x="8422634" y="140790"/>
            <a:ext cx="689612" cy="307777"/>
          </a:xfrm>
          <a:prstGeom prst="rect">
            <a:avLst/>
          </a:prstGeom>
        </p:spPr>
        <p:txBody>
          <a:bodyPr wrap="none">
            <a:spAutoFit/>
          </a:bodyPr>
          <a:lstStyle/>
          <a:p>
            <a:r>
              <a:rPr lang="ru-RU" sz="1400" b="1" dirty="0">
                <a:solidFill>
                  <a:srgbClr val="055A5A"/>
                </a:solidFill>
                <a:latin typeface="Arial" pitchFamily="34" charset="0"/>
                <a:cs typeface="Arial" pitchFamily="34" charset="0"/>
              </a:rPr>
              <a:t>млн ₽</a:t>
            </a:r>
            <a:endParaRPr lang="ru-RU" sz="1400" dirty="0">
              <a:solidFill>
                <a:srgbClr val="055A5A"/>
              </a:solidFill>
            </a:endParaRPr>
          </a:p>
        </p:txBody>
      </p:sp>
    </p:spTree>
    <p:extLst>
      <p:ext uri="{BB962C8B-B14F-4D97-AF65-F5344CB8AC3E}">
        <p14:creationId xmlns:p14="http://schemas.microsoft.com/office/powerpoint/2010/main" val="12446717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57188" y="-53579"/>
            <a:ext cx="8572500" cy="696516"/>
          </a:xfrm>
          <a:prstGeom prst="rect">
            <a:avLst/>
          </a:prstGeom>
        </p:spPr>
        <p:txBody>
          <a:bodyPr anchor="ctr">
            <a:normAutofit/>
          </a:bodyPr>
          <a:lstStyle/>
          <a:p>
            <a:pPr algn="ctr" fontAlgn="auto">
              <a:spcBef>
                <a:spcPts val="0"/>
              </a:spcBef>
              <a:spcAft>
                <a:spcPts val="0"/>
              </a:spcAft>
              <a:defRPr/>
            </a:pPr>
            <a:endParaRPr lang="ru-RU" sz="2400" b="1" dirty="0">
              <a:solidFill>
                <a:schemeClr val="tx2"/>
              </a:solidFill>
              <a:latin typeface="+mj-lt"/>
              <a:ea typeface="Arial Unicode MS" pitchFamily="34" charset="-128"/>
              <a:cs typeface="Arial Unicode MS" pitchFamily="34" charset="-128"/>
            </a:endParaRPr>
          </a:p>
        </p:txBody>
      </p:sp>
      <p:graphicFrame>
        <p:nvGraphicFramePr>
          <p:cNvPr id="18494" name="Group 62"/>
          <p:cNvGraphicFramePr>
            <a:graphicFrameLocks noGrp="1"/>
          </p:cNvGraphicFramePr>
          <p:nvPr>
            <p:extLst>
              <p:ext uri="{D42A27DB-BD31-4B8C-83A1-F6EECF244321}">
                <p14:modId xmlns:p14="http://schemas.microsoft.com/office/powerpoint/2010/main" val="216135009"/>
              </p:ext>
            </p:extLst>
          </p:nvPr>
        </p:nvGraphicFramePr>
        <p:xfrm>
          <a:off x="35496" y="771550"/>
          <a:ext cx="9001001" cy="4167232"/>
        </p:xfrm>
        <a:graphic>
          <a:graphicData uri="http://schemas.openxmlformats.org/drawingml/2006/table">
            <a:tbl>
              <a:tblPr/>
              <a:tblGrid>
                <a:gridCol w="2520280">
                  <a:extLst>
                    <a:ext uri="{9D8B030D-6E8A-4147-A177-3AD203B41FA5}">
                      <a16:colId xmlns="" xmlns:a16="http://schemas.microsoft.com/office/drawing/2014/main" val="20000"/>
                    </a:ext>
                  </a:extLst>
                </a:gridCol>
                <a:gridCol w="720080">
                  <a:extLst>
                    <a:ext uri="{9D8B030D-6E8A-4147-A177-3AD203B41FA5}">
                      <a16:colId xmlns="" xmlns:a16="http://schemas.microsoft.com/office/drawing/2014/main" val="20001"/>
                    </a:ext>
                  </a:extLst>
                </a:gridCol>
                <a:gridCol w="720080">
                  <a:extLst>
                    <a:ext uri="{9D8B030D-6E8A-4147-A177-3AD203B41FA5}">
                      <a16:colId xmlns="" xmlns:a16="http://schemas.microsoft.com/office/drawing/2014/main" val="20002"/>
                    </a:ext>
                  </a:extLst>
                </a:gridCol>
                <a:gridCol w="864096">
                  <a:extLst>
                    <a:ext uri="{9D8B030D-6E8A-4147-A177-3AD203B41FA5}">
                      <a16:colId xmlns="" xmlns:a16="http://schemas.microsoft.com/office/drawing/2014/main" val="20003"/>
                    </a:ext>
                  </a:extLst>
                </a:gridCol>
                <a:gridCol w="4176465"/>
              </a:tblGrid>
              <a:tr h="60761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smtClean="0">
                          <a:solidFill>
                            <a:schemeClr val="bg1"/>
                          </a:solidFill>
                          <a:latin typeface="Arial" pitchFamily="34" charset="0"/>
                          <a:cs typeface="Arial" pitchFamily="34" charset="0"/>
                        </a:rPr>
                        <a:t>Наименование дохода </a:t>
                      </a:r>
                    </a:p>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smtClean="0">
                          <a:solidFill>
                            <a:schemeClr val="bg1"/>
                          </a:solidFill>
                          <a:latin typeface="Arial" pitchFamily="34" charset="0"/>
                          <a:cs typeface="Arial" pitchFamily="34" charset="0"/>
                        </a:rPr>
                        <a:t>млн ₽</a:t>
                      </a:r>
                    </a:p>
                  </a:txBody>
                  <a:tcPr marT="34290" marB="34290" anchor="ctr" anchorCtr="1">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55A5A"/>
                    </a:solidFill>
                  </a:tcPr>
                </a:tc>
                <a:tc>
                  <a:txBody>
                    <a:bodyPr/>
                    <a:lstStyle/>
                    <a:p>
                      <a:pPr algn="ctr"/>
                      <a:r>
                        <a:rPr lang="ru-RU" sz="1200" b="1" dirty="0" smtClean="0">
                          <a:solidFill>
                            <a:schemeClr val="bg1"/>
                          </a:solidFill>
                          <a:latin typeface="Arial" pitchFamily="34" charset="0"/>
                          <a:cs typeface="Arial" pitchFamily="34" charset="0"/>
                        </a:rPr>
                        <a:t>План</a:t>
                      </a:r>
                      <a:endParaRPr lang="ru-RU" sz="1200" b="1" dirty="0">
                        <a:solidFill>
                          <a:schemeClr val="bg1"/>
                        </a:solidFill>
                        <a:latin typeface="Arial" pitchFamily="34" charset="0"/>
                        <a:cs typeface="Arial" pitchFamily="34" charset="0"/>
                      </a:endParaRPr>
                    </a:p>
                  </a:txBody>
                  <a:tcPr marT="34290" marB="3429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55A5A"/>
                    </a:solidFill>
                  </a:tcPr>
                </a:tc>
                <a:tc>
                  <a:txBody>
                    <a:bodyPr/>
                    <a:lstStyle/>
                    <a:p>
                      <a:pPr algn="ctr"/>
                      <a:r>
                        <a:rPr lang="ru-RU" sz="1200" b="1" dirty="0" smtClean="0">
                          <a:solidFill>
                            <a:schemeClr val="bg1"/>
                          </a:solidFill>
                          <a:latin typeface="Arial" pitchFamily="34" charset="0"/>
                          <a:cs typeface="Arial" pitchFamily="34" charset="0"/>
                        </a:rPr>
                        <a:t>Факт</a:t>
                      </a:r>
                      <a:endParaRPr lang="ru-RU" sz="1200" b="1" dirty="0">
                        <a:solidFill>
                          <a:schemeClr val="bg1"/>
                        </a:solidFill>
                        <a:latin typeface="Arial" pitchFamily="34" charset="0"/>
                        <a:cs typeface="Arial" pitchFamily="34" charset="0"/>
                      </a:endParaRPr>
                    </a:p>
                  </a:txBody>
                  <a:tcPr marT="34290" marB="3429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55A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dirty="0" smtClean="0">
                          <a:ln>
                            <a:noFill/>
                          </a:ln>
                          <a:solidFill>
                            <a:schemeClr val="bg1"/>
                          </a:solidFill>
                          <a:effectLst/>
                          <a:latin typeface="Arial" pitchFamily="34" charset="0"/>
                          <a:cs typeface="Arial" pitchFamily="34" charset="0"/>
                        </a:rPr>
                        <a:t>%испол-нения</a:t>
                      </a:r>
                    </a:p>
                  </a:txBody>
                  <a:tcPr marT="34290" marB="3429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55A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dirty="0" smtClean="0">
                          <a:ln>
                            <a:noFill/>
                          </a:ln>
                          <a:solidFill>
                            <a:schemeClr val="bg1"/>
                          </a:solidFill>
                          <a:effectLst/>
                          <a:latin typeface="Arial" pitchFamily="34" charset="0"/>
                          <a:cs typeface="Arial" pitchFamily="34" charset="0"/>
                        </a:rPr>
                        <a:t>Причины отклонения / комментарии </a:t>
                      </a:r>
                    </a:p>
                  </a:txBody>
                  <a:tcPr marT="34290" marB="34290" anchor="ctr" anchorCtr="1">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55A5A"/>
                    </a:solidFill>
                  </a:tcPr>
                </a:tc>
                <a:extLst>
                  <a:ext uri="{0D108BD9-81ED-4DB2-BD59-A6C34878D82A}">
                    <a16:rowId xmlns="" xmlns:a16="http://schemas.microsoft.com/office/drawing/2014/main" val="10000"/>
                  </a:ext>
                </a:extLst>
              </a:tr>
              <a:tr h="32848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ВСЕГО ДОХОДОВ:</a:t>
                      </a:r>
                    </a:p>
                  </a:txBody>
                  <a:tcPr marT="34290" marB="34290"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1 207,9</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1 289,</a:t>
                      </a:r>
                      <a:r>
                        <a:rPr kumimoji="0" lang="en-US" sz="1000" b="1" i="0" u="none" strike="noStrike" cap="none" normalizeH="0" baseline="0" dirty="0" smtClean="0">
                          <a:ln>
                            <a:noFill/>
                          </a:ln>
                          <a:solidFill>
                            <a:srgbClr val="167878"/>
                          </a:solidFill>
                          <a:effectLst/>
                          <a:latin typeface="Arial" pitchFamily="34" charset="0"/>
                          <a:cs typeface="Arial" pitchFamily="34" charset="0"/>
                        </a:rPr>
                        <a:t>5</a:t>
                      </a:r>
                      <a:endParaRPr kumimoji="0" lang="ru-RU" sz="1000" b="1" i="0" u="none" strike="noStrike" cap="none" normalizeH="0" baseline="0" dirty="0" smtClean="0">
                        <a:ln>
                          <a:noFill/>
                        </a:ln>
                        <a:solidFill>
                          <a:srgbClr val="167878"/>
                        </a:solidFill>
                        <a:effectLst/>
                        <a:latin typeface="Arial" pitchFamily="34" charset="0"/>
                        <a:cs typeface="Arial" pitchFamily="34" charset="0"/>
                      </a:endParaRP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fontAlgn="b"/>
                      <a:r>
                        <a:rPr lang="ru-RU" sz="1000" b="1" i="0" u="none" strike="noStrike" dirty="0" smtClean="0">
                          <a:solidFill>
                            <a:srgbClr val="167878"/>
                          </a:solidFill>
                          <a:latin typeface="Arial" pitchFamily="34" charset="0"/>
                          <a:cs typeface="Arial" pitchFamily="34" charset="0"/>
                        </a:rPr>
                        <a:t>106,8</a:t>
                      </a:r>
                      <a:endParaRPr lang="ru-RU" sz="1000" b="1" i="0" u="none"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just" fontAlgn="b"/>
                      <a:endParaRPr lang="ru-RU" sz="900" b="1" i="0" u="none"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r>
              <a:tr h="3600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НАЛОГОВЫЕ  И НЕНАЛОГОВЫЕ ДОХОДЫ</a:t>
                      </a:r>
                    </a:p>
                  </a:txBody>
                  <a:tcPr marT="34290" marB="34290"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611,7</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742,1</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fontAlgn="b"/>
                      <a:r>
                        <a:rPr lang="ru-RU" sz="1000" b="1" i="0" u="none" strike="noStrike" dirty="0" smtClean="0">
                          <a:solidFill>
                            <a:srgbClr val="167878"/>
                          </a:solidFill>
                          <a:latin typeface="Arial" pitchFamily="34" charset="0"/>
                          <a:cs typeface="Arial" pitchFamily="34" charset="0"/>
                        </a:rPr>
                        <a:t>121,3</a:t>
                      </a:r>
                      <a:endParaRPr lang="ru-RU" sz="1000" b="1" i="0" u="none"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just" fontAlgn="b"/>
                      <a:endParaRPr lang="ru-RU" sz="900" b="0" i="0" u="none"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6347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Налог на доходы физических лиц</a:t>
                      </a:r>
                    </a:p>
                  </a:txBody>
                  <a:tcPr marT="34290" marB="34290"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489,7</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583,1</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fontAlgn="b"/>
                      <a:r>
                        <a:rPr lang="ru-RU" sz="1000" b="1" i="0" u="none" strike="noStrike" dirty="0" smtClean="0">
                          <a:solidFill>
                            <a:srgbClr val="167878"/>
                          </a:solidFill>
                          <a:latin typeface="Arial" pitchFamily="34" charset="0"/>
                          <a:cs typeface="Arial" pitchFamily="34" charset="0"/>
                        </a:rPr>
                        <a:t>119,1</a:t>
                      </a:r>
                      <a:endParaRPr lang="ru-RU" sz="1000" b="1" i="0" u="none"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indent="0" algn="just" defTabSz="914400" rtl="0" eaLnBrk="1" fontAlgn="b" latinLnBrk="0" hangingPunct="1">
                        <a:lnSpc>
                          <a:spcPct val="100000"/>
                        </a:lnSpc>
                        <a:spcBef>
                          <a:spcPts val="0"/>
                        </a:spcBef>
                        <a:spcAft>
                          <a:spcPts val="0"/>
                        </a:spcAft>
                        <a:buClrTx/>
                        <a:buSzTx/>
                        <a:buFontTx/>
                        <a:buNone/>
                        <a:tabLst/>
                        <a:defRPr/>
                      </a:pPr>
                      <a:r>
                        <a:rPr lang="ru-RU" sz="800" b="0" i="0" u="none" strike="noStrike" dirty="0" smtClean="0">
                          <a:solidFill>
                            <a:srgbClr val="167878"/>
                          </a:solidFill>
                          <a:latin typeface="Arial" pitchFamily="34" charset="0"/>
                          <a:cs typeface="Arial" pitchFamily="34" charset="0"/>
                        </a:rPr>
                        <a:t>Налог на доходы физических лиц является основным источником доходов в структуре собственных доходов городского бюджета. Основными причинами увеличения поступления налога являются: рост фонда оплаты труда, в связи с индексацией заработной платы; увеличение поступлений по налогу от крупных налогоплательщиков</a:t>
                      </a:r>
                    </a:p>
                  </a:txBody>
                  <a:tcPr marL="9525" marR="9525" marT="7144"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10801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ru-RU" sz="1000" b="1" kern="1200" dirty="0" smtClean="0">
                          <a:solidFill>
                            <a:srgbClr val="167878"/>
                          </a:solidFill>
                          <a:latin typeface="Arial" pitchFamily="34" charset="0"/>
                          <a:ea typeface="+mn-ea"/>
                          <a:cs typeface="Arial" pitchFamily="34" charset="0"/>
                        </a:rPr>
                        <a:t>Акцизы по подакцизным товарам (продукции), производимым на территории Российской Федерации</a:t>
                      </a:r>
                      <a:endParaRPr kumimoji="0" lang="ru-RU" sz="1000" b="1" i="0" u="none" strike="noStrike" cap="none" normalizeH="0" baseline="0" dirty="0" smtClean="0">
                        <a:ln>
                          <a:noFill/>
                        </a:ln>
                        <a:solidFill>
                          <a:srgbClr val="167878"/>
                        </a:solidFill>
                        <a:effectLst/>
                        <a:latin typeface="Arial" pitchFamily="34" charset="0"/>
                        <a:cs typeface="Arial" pitchFamily="34" charset="0"/>
                      </a:endParaRPr>
                    </a:p>
                  </a:txBody>
                  <a:tcPr marT="34290" marB="34290"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6,5</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7,9</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fontAlgn="b"/>
                      <a:r>
                        <a:rPr lang="ru-RU" sz="1000" b="1" i="0" u="none" strike="noStrike" dirty="0" smtClean="0">
                          <a:solidFill>
                            <a:srgbClr val="167878"/>
                          </a:solidFill>
                          <a:latin typeface="Arial" pitchFamily="34" charset="0"/>
                          <a:cs typeface="Arial" pitchFamily="34" charset="0"/>
                        </a:rPr>
                        <a:t>121,5</a:t>
                      </a:r>
                      <a:endParaRPr lang="ru-RU" sz="1000" b="1" i="0" u="none"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just" fontAlgn="b"/>
                      <a:r>
                        <a:rPr lang="ru-RU" sz="800" b="0" i="0" u="none" strike="noStrike" dirty="0" smtClean="0">
                          <a:solidFill>
                            <a:srgbClr val="167878"/>
                          </a:solidFill>
                          <a:latin typeface="Arial" pitchFamily="34" charset="0"/>
                          <a:cs typeface="Arial" pitchFamily="34" charset="0"/>
                        </a:rPr>
                        <a:t>Увеличение поступлений по акцизам в городской бюджет послужило  увеличение   норматива распределений доходов от акцизов на автомобильный бензин, прямогонный бензин, дизельное топливо, моторные масла для дизельных и (или) карбюраторных (</a:t>
                      </a:r>
                      <a:r>
                        <a:rPr lang="ru-RU" sz="800" b="0" i="0" u="none" strike="noStrike" dirty="0" err="1" smtClean="0">
                          <a:solidFill>
                            <a:srgbClr val="167878"/>
                          </a:solidFill>
                          <a:latin typeface="Arial" pitchFamily="34" charset="0"/>
                          <a:cs typeface="Arial" pitchFamily="34" charset="0"/>
                        </a:rPr>
                        <a:t>инжекторных</a:t>
                      </a:r>
                      <a:r>
                        <a:rPr lang="ru-RU" sz="800" b="0" i="0" u="none" strike="noStrike" dirty="0" smtClean="0">
                          <a:solidFill>
                            <a:srgbClr val="167878"/>
                          </a:solidFill>
                          <a:latin typeface="Arial" pitchFamily="34" charset="0"/>
                          <a:cs typeface="Arial" pitchFamily="34" charset="0"/>
                        </a:rPr>
                        <a:t>) двигателей, производимые на территории Российской Федерации, в бюджет Ненецкого автономного округа в 2023 году согласно Федеральному закону от 05.12.2022 № 466-ФЗ "О федеральном бюджете на 2023 год и на плановый период 2024 и 2025 годов", что в свою очередь дает рост поступлений в городской бюджет по данному источнику доходов.</a:t>
                      </a:r>
                      <a:endParaRPr lang="ru-RU" sz="800" b="0" i="0" u="none"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r>
              <a:tr h="2880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Налоги на совокупный доход</a:t>
                      </a:r>
                    </a:p>
                  </a:txBody>
                  <a:tcPr marT="34290" marB="34290"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52,5</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72,5</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fontAlgn="b"/>
                      <a:r>
                        <a:rPr lang="ru-RU" sz="1000" b="1" i="0" u="none" strike="noStrike" dirty="0" smtClean="0">
                          <a:solidFill>
                            <a:srgbClr val="167878"/>
                          </a:solidFill>
                          <a:latin typeface="Arial" pitchFamily="34" charset="0"/>
                          <a:cs typeface="Arial" pitchFamily="34" charset="0"/>
                        </a:rPr>
                        <a:t>138,1</a:t>
                      </a:r>
                      <a:endParaRPr lang="ru-RU" sz="1000" b="1" i="0" u="none"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just" fontAlgn="b"/>
                      <a:endParaRPr lang="ru-RU" sz="800" b="0" i="0" u="none"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r>
              <a:tr h="3600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ru-RU" sz="900" b="0" i="1" u="sng" kern="1200" dirty="0" smtClean="0">
                          <a:solidFill>
                            <a:srgbClr val="167878"/>
                          </a:solidFill>
                          <a:latin typeface="Arial" pitchFamily="34" charset="0"/>
                          <a:ea typeface="+mn-ea"/>
                          <a:cs typeface="Arial" pitchFamily="34" charset="0"/>
                        </a:rPr>
                        <a:t>Налог, взимаемый в связи с применением упрощенной системы налогообложения</a:t>
                      </a:r>
                      <a:endParaRPr kumimoji="0" lang="ru-RU" sz="900" b="0" i="1" u="sng" strike="noStrike" cap="none" normalizeH="0" baseline="0" dirty="0" smtClean="0">
                        <a:ln>
                          <a:noFill/>
                        </a:ln>
                        <a:solidFill>
                          <a:srgbClr val="167878"/>
                        </a:solidFill>
                        <a:effectLst/>
                        <a:latin typeface="Arial" pitchFamily="34" charset="0"/>
                        <a:cs typeface="Arial" pitchFamily="34" charset="0"/>
                      </a:endParaRPr>
                    </a:p>
                  </a:txBody>
                  <a:tcPr marT="34290" marB="34290"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a:spcAft>
                          <a:spcPts val="0"/>
                        </a:spcAft>
                      </a:pPr>
                      <a:r>
                        <a:rPr lang="ru-RU" sz="900" b="0" i="1" u="sng" dirty="0" smtClean="0">
                          <a:solidFill>
                            <a:srgbClr val="167878"/>
                          </a:solidFill>
                          <a:latin typeface="Arial" pitchFamily="34" charset="0"/>
                          <a:ea typeface="Times New Roman"/>
                          <a:cs typeface="Arial" pitchFamily="34" charset="0"/>
                        </a:rPr>
                        <a:t>47,0</a:t>
                      </a:r>
                      <a:endParaRPr lang="ru-RU" sz="900" b="0" i="1" u="sng" dirty="0">
                        <a:solidFill>
                          <a:srgbClr val="167878"/>
                        </a:solidFill>
                        <a:latin typeface="Arial" pitchFamily="34" charset="0"/>
                        <a:ea typeface="Times New Roman"/>
                        <a:cs typeface="Arial"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a:spcAft>
                          <a:spcPts val="0"/>
                        </a:spcAft>
                      </a:pPr>
                      <a:r>
                        <a:rPr lang="ru-RU" sz="900" b="0" i="1" u="sng" dirty="0" smtClean="0">
                          <a:solidFill>
                            <a:srgbClr val="167878"/>
                          </a:solidFill>
                          <a:latin typeface="Arial" pitchFamily="34" charset="0"/>
                          <a:ea typeface="Times New Roman"/>
                          <a:cs typeface="Arial" pitchFamily="34" charset="0"/>
                        </a:rPr>
                        <a:t>68,7</a:t>
                      </a:r>
                      <a:endParaRPr lang="ru-RU" sz="900" b="0" i="1" u="sng" dirty="0">
                        <a:solidFill>
                          <a:srgbClr val="167878"/>
                        </a:solidFill>
                        <a:latin typeface="Arial" pitchFamily="34" charset="0"/>
                        <a:ea typeface="Times New Roman"/>
                        <a:cs typeface="Arial"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fontAlgn="b"/>
                      <a:r>
                        <a:rPr lang="ru-RU" sz="900" b="0" i="1" u="sng" strike="noStrike" dirty="0" smtClean="0">
                          <a:solidFill>
                            <a:srgbClr val="167878"/>
                          </a:solidFill>
                          <a:latin typeface="Arial" pitchFamily="34" charset="0"/>
                          <a:cs typeface="Arial" pitchFamily="34" charset="0"/>
                        </a:rPr>
                        <a:t>146,2</a:t>
                      </a:r>
                      <a:endParaRPr lang="ru-RU" sz="900" b="0" i="1" u="sng"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just" fontAlgn="b"/>
                      <a:r>
                        <a:rPr lang="ru-RU" sz="800" b="0" i="0" u="none" strike="noStrike" dirty="0" smtClean="0">
                          <a:solidFill>
                            <a:srgbClr val="167878"/>
                          </a:solidFill>
                          <a:latin typeface="Arial" pitchFamily="34" charset="0"/>
                          <a:cs typeface="Arial" pitchFamily="34" charset="0"/>
                        </a:rPr>
                        <a:t>Рост поступлений УСН обусловлен увеличением исчисленного налога в результате увеличения налоговой базы </a:t>
                      </a:r>
                      <a:endParaRPr lang="ru-RU" sz="800" b="0" i="0" u="none"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r>
              <a:tr h="3600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ru-RU" sz="900" b="0" i="1" u="sng" kern="1200" dirty="0" smtClean="0">
                          <a:solidFill>
                            <a:srgbClr val="167878"/>
                          </a:solidFill>
                          <a:latin typeface="Arial" pitchFamily="34" charset="0"/>
                          <a:ea typeface="+mn-ea"/>
                          <a:cs typeface="Arial" pitchFamily="34" charset="0"/>
                        </a:rPr>
                        <a:t>Единый налог на вмененный доход для отдельных видов деятельности</a:t>
                      </a:r>
                      <a:endParaRPr kumimoji="0" lang="ru-RU" sz="900" b="0" i="1" u="sng" strike="noStrike" cap="none" normalizeH="0" baseline="0" dirty="0" smtClean="0">
                        <a:ln>
                          <a:noFill/>
                        </a:ln>
                        <a:solidFill>
                          <a:srgbClr val="167878"/>
                        </a:solidFill>
                        <a:effectLst/>
                        <a:latin typeface="Arial" pitchFamily="34" charset="0"/>
                        <a:cs typeface="Arial" pitchFamily="34" charset="0"/>
                      </a:endParaRPr>
                    </a:p>
                  </a:txBody>
                  <a:tcPr marT="34290" marB="34290"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a:spcAft>
                          <a:spcPts val="0"/>
                        </a:spcAft>
                      </a:pPr>
                      <a:r>
                        <a:rPr lang="ru-RU" sz="900" b="0" i="1" u="sng" dirty="0" smtClean="0">
                          <a:solidFill>
                            <a:srgbClr val="167878"/>
                          </a:solidFill>
                          <a:latin typeface="Arial" pitchFamily="34" charset="0"/>
                          <a:ea typeface="Times New Roman"/>
                          <a:cs typeface="Arial" pitchFamily="34" charset="0"/>
                        </a:rPr>
                        <a:t>0,0</a:t>
                      </a:r>
                      <a:endParaRPr lang="en-US" sz="900" b="0" i="1" u="sng" dirty="0" smtClean="0">
                        <a:solidFill>
                          <a:srgbClr val="167878"/>
                        </a:solidFill>
                        <a:latin typeface="Arial" pitchFamily="34" charset="0"/>
                        <a:ea typeface="Times New Roman"/>
                        <a:cs typeface="Arial"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a:spcAft>
                          <a:spcPts val="0"/>
                        </a:spcAft>
                      </a:pPr>
                      <a:r>
                        <a:rPr lang="ru-RU" sz="900" b="0" i="1" u="sng" dirty="0" smtClean="0">
                          <a:solidFill>
                            <a:srgbClr val="167878"/>
                          </a:solidFill>
                          <a:latin typeface="Arial" pitchFamily="34" charset="0"/>
                          <a:ea typeface="Times New Roman"/>
                          <a:cs typeface="Arial" pitchFamily="34" charset="0"/>
                        </a:rPr>
                        <a:t>0,2</a:t>
                      </a:r>
                      <a:endParaRPr lang="ru-RU" sz="900" b="0" i="1" u="sng" dirty="0">
                        <a:solidFill>
                          <a:srgbClr val="167878"/>
                        </a:solidFill>
                        <a:latin typeface="Arial" pitchFamily="34" charset="0"/>
                        <a:ea typeface="Times New Roman"/>
                        <a:cs typeface="Arial"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ru-RU" sz="900" b="0" i="1" u="none" strike="noStrike" dirty="0" smtClean="0">
                          <a:solidFill>
                            <a:srgbClr val="167878"/>
                          </a:solidFill>
                          <a:latin typeface="Arial" pitchFamily="34" charset="0"/>
                          <a:cs typeface="Arial" pitchFamily="34" charset="0"/>
                        </a:rPr>
                        <a:t>-</a:t>
                      </a:r>
                      <a:endParaRPr lang="ru-RU" sz="900" b="0" i="1" u="none"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just" fontAlgn="b"/>
                      <a:r>
                        <a:rPr lang="ru-RU" sz="800" b="0" i="0" u="none" strike="noStrike" dirty="0" smtClean="0">
                          <a:solidFill>
                            <a:srgbClr val="167878"/>
                          </a:solidFill>
                          <a:latin typeface="Arial" pitchFamily="34" charset="0"/>
                          <a:cs typeface="Arial" pitchFamily="34" charset="0"/>
                        </a:rPr>
                        <a:t>С 01.01.2021 года применение специального налогового режима "Система налогообложения в виде единого налога на вмененный доход для отдельных видов деятельности" отменено. В течение 2023 года произведен зачет денежных средств в городской бюджет по ранее начисленному  налогу</a:t>
                      </a:r>
                      <a:endParaRPr lang="ru-RU" sz="800" b="0" i="0" u="none"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bl>
          </a:graphicData>
        </a:graphic>
      </p:graphicFrame>
      <p:sp>
        <p:nvSpPr>
          <p:cNvPr id="2" name="TextBox 1"/>
          <p:cNvSpPr txBox="1"/>
          <p:nvPr/>
        </p:nvSpPr>
        <p:spPr>
          <a:xfrm>
            <a:off x="0" y="9548"/>
            <a:ext cx="9108504" cy="707886"/>
          </a:xfrm>
          <a:prstGeom prst="rect">
            <a:avLst/>
          </a:prstGeom>
          <a:noFill/>
        </p:spPr>
        <p:txBody>
          <a:bodyPr wrap="square" rtlCol="0">
            <a:spAutoFit/>
          </a:bodyPr>
          <a:lstStyle/>
          <a:p>
            <a:pPr algn="ctr"/>
            <a:r>
              <a:rPr lang="ru-RU" sz="2000" b="1" dirty="0" smtClean="0">
                <a:solidFill>
                  <a:srgbClr val="055A5A"/>
                </a:solidFill>
                <a:latin typeface="Arial" pitchFamily="34" charset="0"/>
                <a:cs typeface="Arial" pitchFamily="34" charset="0"/>
              </a:rPr>
              <a:t>Доходы в разрезе видов доходов за 2023 год с объяснением причины отклонения </a:t>
            </a:r>
            <a:r>
              <a:rPr lang="ru-RU" sz="2000" b="1" dirty="0">
                <a:solidFill>
                  <a:srgbClr val="055A5A"/>
                </a:solidFill>
                <a:latin typeface="Arial" pitchFamily="34" charset="0"/>
                <a:cs typeface="Arial" pitchFamily="34" charset="0"/>
              </a:rPr>
              <a:t>от первоначального плана</a:t>
            </a:r>
          </a:p>
        </p:txBody>
      </p:sp>
      <p:sp>
        <p:nvSpPr>
          <p:cNvPr id="3" name="Номер слайда 2"/>
          <p:cNvSpPr>
            <a:spLocks noGrp="1"/>
          </p:cNvSpPr>
          <p:nvPr>
            <p:ph type="sldNum" sz="quarter" idx="12"/>
          </p:nvPr>
        </p:nvSpPr>
        <p:spPr>
          <a:xfrm>
            <a:off x="6995470" y="4869656"/>
            <a:ext cx="2133600" cy="273844"/>
          </a:xfrm>
        </p:spPr>
        <p:txBody>
          <a:bodyPr/>
          <a:lstStyle/>
          <a:p>
            <a:pPr>
              <a:defRPr/>
            </a:pPr>
            <a:fld id="{F2C2D5CA-DBF4-4FAE-83D1-3629217261EF}" type="slidenum">
              <a:rPr lang="ru-RU" smtClean="0"/>
              <a:pPr>
                <a:defRPr/>
              </a:pPr>
              <a:t>6</a:t>
            </a:fld>
            <a:endParaRPr lang="ru-RU" dirty="0"/>
          </a:p>
        </p:txBody>
      </p:sp>
    </p:spTree>
    <p:extLst>
      <p:ext uri="{BB962C8B-B14F-4D97-AF65-F5344CB8AC3E}">
        <p14:creationId xmlns:p14="http://schemas.microsoft.com/office/powerpoint/2010/main" val="35467247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57188" y="-53579"/>
            <a:ext cx="8572500" cy="696516"/>
          </a:xfrm>
          <a:prstGeom prst="rect">
            <a:avLst/>
          </a:prstGeom>
        </p:spPr>
        <p:txBody>
          <a:bodyPr anchor="ctr">
            <a:normAutofit/>
          </a:bodyPr>
          <a:lstStyle/>
          <a:p>
            <a:pPr algn="ctr" fontAlgn="auto">
              <a:spcBef>
                <a:spcPts val="0"/>
              </a:spcBef>
              <a:spcAft>
                <a:spcPts val="0"/>
              </a:spcAft>
              <a:defRPr/>
            </a:pPr>
            <a:endParaRPr lang="ru-RU" sz="2400" b="1" dirty="0">
              <a:solidFill>
                <a:schemeClr val="tx2"/>
              </a:solidFill>
              <a:latin typeface="+mj-lt"/>
              <a:ea typeface="Arial Unicode MS" pitchFamily="34" charset="-128"/>
              <a:cs typeface="Arial Unicode MS" pitchFamily="34" charset="-128"/>
            </a:endParaRPr>
          </a:p>
        </p:txBody>
      </p:sp>
      <p:graphicFrame>
        <p:nvGraphicFramePr>
          <p:cNvPr id="18494" name="Group 62"/>
          <p:cNvGraphicFramePr>
            <a:graphicFrameLocks noGrp="1"/>
          </p:cNvGraphicFramePr>
          <p:nvPr>
            <p:extLst>
              <p:ext uri="{D42A27DB-BD31-4B8C-83A1-F6EECF244321}">
                <p14:modId xmlns:p14="http://schemas.microsoft.com/office/powerpoint/2010/main" val="3286617679"/>
              </p:ext>
            </p:extLst>
          </p:nvPr>
        </p:nvGraphicFramePr>
        <p:xfrm>
          <a:off x="179164" y="759356"/>
          <a:ext cx="8857332" cy="4174338"/>
        </p:xfrm>
        <a:graphic>
          <a:graphicData uri="http://schemas.openxmlformats.org/drawingml/2006/table">
            <a:tbl>
              <a:tblPr/>
              <a:tblGrid>
                <a:gridCol w="2267137">
                  <a:extLst>
                    <a:ext uri="{9D8B030D-6E8A-4147-A177-3AD203B41FA5}">
                      <a16:colId xmlns="" xmlns:a16="http://schemas.microsoft.com/office/drawing/2014/main" val="20000"/>
                    </a:ext>
                  </a:extLst>
                </a:gridCol>
                <a:gridCol w="720108">
                  <a:extLst>
                    <a:ext uri="{9D8B030D-6E8A-4147-A177-3AD203B41FA5}">
                      <a16:colId xmlns="" xmlns:a16="http://schemas.microsoft.com/office/drawing/2014/main" val="20001"/>
                    </a:ext>
                  </a:extLst>
                </a:gridCol>
                <a:gridCol w="864130">
                  <a:extLst>
                    <a:ext uri="{9D8B030D-6E8A-4147-A177-3AD203B41FA5}">
                      <a16:colId xmlns="" xmlns:a16="http://schemas.microsoft.com/office/drawing/2014/main" val="20002"/>
                    </a:ext>
                  </a:extLst>
                </a:gridCol>
                <a:gridCol w="1008152">
                  <a:extLst>
                    <a:ext uri="{9D8B030D-6E8A-4147-A177-3AD203B41FA5}">
                      <a16:colId xmlns="" xmlns:a16="http://schemas.microsoft.com/office/drawing/2014/main" val="20003"/>
                    </a:ext>
                  </a:extLst>
                </a:gridCol>
                <a:gridCol w="3997805"/>
              </a:tblGrid>
              <a:tr h="59800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smtClean="0">
                          <a:solidFill>
                            <a:schemeClr val="bg1"/>
                          </a:solidFill>
                          <a:latin typeface="Arial" pitchFamily="34" charset="0"/>
                          <a:cs typeface="Arial" pitchFamily="34" charset="0"/>
                        </a:rPr>
                        <a:t>Наименование дохода </a:t>
                      </a:r>
                    </a:p>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smtClean="0">
                          <a:solidFill>
                            <a:schemeClr val="bg1"/>
                          </a:solidFill>
                          <a:latin typeface="Arial" pitchFamily="34" charset="0"/>
                          <a:cs typeface="Arial" pitchFamily="34" charset="0"/>
                        </a:rPr>
                        <a:t>млн ₽</a:t>
                      </a:r>
                    </a:p>
                  </a:txBody>
                  <a:tcPr marT="34290" marB="34290" anchor="ctr" anchorCtr="1">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55A5A"/>
                    </a:solidFill>
                  </a:tcPr>
                </a:tc>
                <a:tc>
                  <a:txBody>
                    <a:bodyPr/>
                    <a:lstStyle/>
                    <a:p>
                      <a:pPr algn="ctr"/>
                      <a:r>
                        <a:rPr lang="ru-RU" sz="1200" b="1" dirty="0" smtClean="0">
                          <a:solidFill>
                            <a:schemeClr val="bg1"/>
                          </a:solidFill>
                          <a:latin typeface="Arial" pitchFamily="34" charset="0"/>
                          <a:cs typeface="Arial" pitchFamily="34" charset="0"/>
                        </a:rPr>
                        <a:t>План</a:t>
                      </a:r>
                      <a:endParaRPr lang="ru-RU" sz="1200" b="1" dirty="0">
                        <a:solidFill>
                          <a:schemeClr val="bg1"/>
                        </a:solidFill>
                        <a:latin typeface="Arial" pitchFamily="34" charset="0"/>
                        <a:cs typeface="Arial" pitchFamily="34" charset="0"/>
                      </a:endParaRPr>
                    </a:p>
                  </a:txBody>
                  <a:tcPr marT="34290" marB="3429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55A5A"/>
                    </a:solidFill>
                  </a:tcPr>
                </a:tc>
                <a:tc>
                  <a:txBody>
                    <a:bodyPr/>
                    <a:lstStyle/>
                    <a:p>
                      <a:pPr algn="ctr"/>
                      <a:r>
                        <a:rPr lang="ru-RU" sz="1200" b="1" dirty="0" smtClean="0">
                          <a:solidFill>
                            <a:schemeClr val="bg1"/>
                          </a:solidFill>
                          <a:latin typeface="Arial" pitchFamily="34" charset="0"/>
                          <a:cs typeface="Arial" pitchFamily="34" charset="0"/>
                        </a:rPr>
                        <a:t>Факт</a:t>
                      </a:r>
                      <a:endParaRPr lang="ru-RU" sz="1200" b="1" dirty="0">
                        <a:solidFill>
                          <a:schemeClr val="bg1"/>
                        </a:solidFill>
                        <a:latin typeface="Arial" pitchFamily="34" charset="0"/>
                        <a:cs typeface="Arial" pitchFamily="34" charset="0"/>
                      </a:endParaRPr>
                    </a:p>
                  </a:txBody>
                  <a:tcPr marT="34290" marB="3429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55A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dirty="0" smtClean="0">
                          <a:ln>
                            <a:noFill/>
                          </a:ln>
                          <a:solidFill>
                            <a:schemeClr val="bg1"/>
                          </a:solidFill>
                          <a:effectLst/>
                          <a:latin typeface="Arial" pitchFamily="34" charset="0"/>
                          <a:cs typeface="Arial" pitchFamily="34" charset="0"/>
                        </a:rPr>
                        <a:t>%испол-нения</a:t>
                      </a:r>
                    </a:p>
                  </a:txBody>
                  <a:tcPr marT="34290" marB="3429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55A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dirty="0" smtClean="0">
                          <a:ln>
                            <a:noFill/>
                          </a:ln>
                          <a:solidFill>
                            <a:schemeClr val="bg1"/>
                          </a:solidFill>
                          <a:effectLst/>
                          <a:latin typeface="Arial" pitchFamily="34" charset="0"/>
                          <a:cs typeface="Arial" pitchFamily="34" charset="0"/>
                        </a:rPr>
                        <a:t>Причины отклонения / комментарии </a:t>
                      </a:r>
                    </a:p>
                  </a:txBody>
                  <a:tcPr marT="34290" marB="34290" anchor="ctr" anchorCtr="1">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55A5A"/>
                    </a:solidFill>
                  </a:tcPr>
                </a:tc>
                <a:extLst>
                  <a:ext uri="{0D108BD9-81ED-4DB2-BD59-A6C34878D82A}">
                    <a16:rowId xmlns="" xmlns:a16="http://schemas.microsoft.com/office/drawing/2014/main" val="10000"/>
                  </a:ext>
                </a:extLst>
              </a:tr>
              <a:tr h="3665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ru-RU" sz="900" b="0" i="1" u="sng" kern="1200" dirty="0" smtClean="0">
                          <a:solidFill>
                            <a:srgbClr val="167878"/>
                          </a:solidFill>
                          <a:latin typeface="Arial" pitchFamily="34" charset="0"/>
                          <a:ea typeface="+mn-ea"/>
                          <a:cs typeface="Arial" pitchFamily="34" charset="0"/>
                        </a:rPr>
                        <a:t>Единый сельскохозяйственный налог</a:t>
                      </a:r>
                      <a:endParaRPr kumimoji="0" lang="ru-RU" sz="900" b="0" i="1" u="sng" strike="noStrike" cap="none" normalizeH="0" baseline="0" dirty="0" smtClean="0">
                        <a:ln>
                          <a:noFill/>
                        </a:ln>
                        <a:solidFill>
                          <a:srgbClr val="167878"/>
                        </a:solidFill>
                        <a:effectLst/>
                        <a:latin typeface="Arial" pitchFamily="34" charset="0"/>
                        <a:cs typeface="Arial" pitchFamily="34" charset="0"/>
                      </a:endParaRPr>
                    </a:p>
                  </a:txBody>
                  <a:tcPr marT="34290" marB="34290"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a:spcAft>
                          <a:spcPts val="0"/>
                        </a:spcAft>
                      </a:pPr>
                      <a:r>
                        <a:rPr lang="ru-RU" sz="900" b="0" i="1" u="sng" dirty="0" smtClean="0">
                          <a:solidFill>
                            <a:srgbClr val="167878"/>
                          </a:solidFill>
                          <a:latin typeface="Arial" pitchFamily="34" charset="0"/>
                          <a:ea typeface="Times New Roman"/>
                          <a:cs typeface="Arial" pitchFamily="34" charset="0"/>
                        </a:rPr>
                        <a:t>2,2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a:spcAft>
                          <a:spcPts val="0"/>
                        </a:spcAft>
                      </a:pPr>
                      <a:r>
                        <a:rPr lang="ru-RU" sz="900" b="0" i="1" u="sng" dirty="0" smtClean="0">
                          <a:solidFill>
                            <a:srgbClr val="167878"/>
                          </a:solidFill>
                          <a:latin typeface="Arial" pitchFamily="34" charset="0"/>
                          <a:ea typeface="Times New Roman"/>
                          <a:cs typeface="Arial" pitchFamily="34" charset="0"/>
                        </a:rPr>
                        <a:t>2,5</a:t>
                      </a:r>
                      <a:endParaRPr lang="ru-RU" sz="900" b="0" i="1" u="sng" dirty="0">
                        <a:solidFill>
                          <a:srgbClr val="167878"/>
                        </a:solidFill>
                        <a:latin typeface="Arial" pitchFamily="34" charset="0"/>
                        <a:ea typeface="Times New Roman"/>
                        <a:cs typeface="Arial"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fontAlgn="b"/>
                      <a:r>
                        <a:rPr lang="ru-RU" sz="900" b="0" i="1" u="sng" strike="noStrike" dirty="0" smtClean="0">
                          <a:solidFill>
                            <a:srgbClr val="167878"/>
                          </a:solidFill>
                          <a:latin typeface="Arial" pitchFamily="34" charset="0"/>
                          <a:cs typeface="Arial" pitchFamily="34" charset="0"/>
                        </a:rPr>
                        <a:t>113,6</a:t>
                      </a:r>
                      <a:endParaRPr lang="ru-RU" sz="900" b="0" i="1" u="sng"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just" fontAlgn="b"/>
                      <a:r>
                        <a:rPr lang="ru-RU" sz="800" b="0" i="0" u="none" strike="noStrike" dirty="0" smtClean="0">
                          <a:solidFill>
                            <a:srgbClr val="167878"/>
                          </a:solidFill>
                          <a:latin typeface="Arial" pitchFamily="34" charset="0"/>
                          <a:cs typeface="Arial" pitchFamily="34" charset="0"/>
                        </a:rPr>
                        <a:t>Увеличение поступлений по налогу, в связи увеличением налоговой базы и количества плательщиков</a:t>
                      </a:r>
                      <a:endParaRPr lang="ru-RU" sz="800" b="0" i="0" u="none"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r>
              <a:tr h="85759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ru-RU" sz="900" b="0" i="1" u="sng" kern="1200" dirty="0" smtClean="0">
                          <a:solidFill>
                            <a:srgbClr val="167878"/>
                          </a:solidFill>
                          <a:latin typeface="Arial" pitchFamily="34" charset="0"/>
                          <a:ea typeface="+mn-ea"/>
                          <a:cs typeface="Arial" pitchFamily="34" charset="0"/>
                        </a:rPr>
                        <a:t>Налог, взимаемый в связи с применением патентной системы налогообложения</a:t>
                      </a:r>
                      <a:endParaRPr kumimoji="0" lang="ru-RU" sz="900" b="0" i="1" u="sng" strike="noStrike" cap="none" normalizeH="0" baseline="0" dirty="0" smtClean="0">
                        <a:ln>
                          <a:noFill/>
                        </a:ln>
                        <a:solidFill>
                          <a:srgbClr val="167878"/>
                        </a:solidFill>
                        <a:effectLst/>
                        <a:latin typeface="Arial" pitchFamily="34" charset="0"/>
                        <a:cs typeface="Arial" pitchFamily="34" charset="0"/>
                      </a:endParaRPr>
                    </a:p>
                  </a:txBody>
                  <a:tcPr marT="34290" marB="34290"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a:spcAft>
                          <a:spcPts val="0"/>
                        </a:spcAft>
                      </a:pPr>
                      <a:r>
                        <a:rPr lang="ru-RU" sz="900" b="0" i="1" u="sng" dirty="0" smtClean="0">
                          <a:solidFill>
                            <a:srgbClr val="167878"/>
                          </a:solidFill>
                          <a:latin typeface="Arial" pitchFamily="34" charset="0"/>
                          <a:ea typeface="Times New Roman"/>
                          <a:cs typeface="Arial" pitchFamily="34" charset="0"/>
                        </a:rPr>
                        <a:t>3,3</a:t>
                      </a:r>
                      <a:endParaRPr lang="ru-RU" sz="900" b="0" i="1" u="sng" dirty="0">
                        <a:solidFill>
                          <a:srgbClr val="167878"/>
                        </a:solidFill>
                        <a:latin typeface="Arial" pitchFamily="34" charset="0"/>
                        <a:ea typeface="Times New Roman"/>
                        <a:cs typeface="Arial"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a:spcAft>
                          <a:spcPts val="0"/>
                        </a:spcAft>
                      </a:pPr>
                      <a:r>
                        <a:rPr lang="ru-RU" sz="900" b="0" i="1" u="sng" dirty="0" smtClean="0">
                          <a:solidFill>
                            <a:srgbClr val="167878"/>
                          </a:solidFill>
                          <a:latin typeface="Arial" pitchFamily="34" charset="0"/>
                          <a:ea typeface="Times New Roman"/>
                          <a:cs typeface="Arial" pitchFamily="34" charset="0"/>
                        </a:rPr>
                        <a:t>1,1</a:t>
                      </a:r>
                      <a:endParaRPr lang="ru-RU" sz="900" b="0" i="1" u="sng" dirty="0">
                        <a:solidFill>
                          <a:srgbClr val="167878"/>
                        </a:solidFill>
                        <a:latin typeface="Arial" pitchFamily="34" charset="0"/>
                        <a:ea typeface="Times New Roman"/>
                        <a:cs typeface="Arial"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fontAlgn="b"/>
                      <a:r>
                        <a:rPr lang="ru-RU" sz="900" b="0" i="1" u="sng" strike="noStrike" dirty="0" smtClean="0">
                          <a:solidFill>
                            <a:srgbClr val="167878"/>
                          </a:solidFill>
                          <a:latin typeface="Arial" pitchFamily="34" charset="0"/>
                          <a:cs typeface="Arial" pitchFamily="34" charset="0"/>
                        </a:rPr>
                        <a:t>33,3</a:t>
                      </a:r>
                      <a:endParaRPr lang="ru-RU" sz="900" b="0" i="1" u="sng"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just" fontAlgn="b"/>
                      <a:r>
                        <a:rPr lang="ru-RU" sz="800" b="0" i="0" u="none" strike="noStrike" dirty="0" smtClean="0">
                          <a:solidFill>
                            <a:srgbClr val="167878"/>
                          </a:solidFill>
                          <a:latin typeface="Arial" pitchFamily="34" charset="0"/>
                          <a:cs typeface="Arial" pitchFamily="34" charset="0"/>
                        </a:rPr>
                        <a:t>Первоначальный показатель прогнозировался на основании динамики поступлений прошлых периодов. Уменьшение поступлений по налогу  связано с уменьшением количества индивидуальных предпринимателей, применяющих патентную систему налогообложения, а также в связи с переносом срока уплаты с 31.12.2023 на начало следующего финансового года (пункт 7 статьи 6.1 Налогового кодекса Российской Федерации). </a:t>
                      </a:r>
                      <a:endParaRPr lang="ru-RU" sz="800" b="0" i="0" u="none"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r>
              <a:tr h="2160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Налоги на имущество</a:t>
                      </a:r>
                    </a:p>
                  </a:txBody>
                  <a:tcPr marT="34290" marB="34290"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22,1</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22,7</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fontAlgn="b"/>
                      <a:r>
                        <a:rPr lang="ru-RU" sz="1000" b="1" i="0" u="none" strike="noStrike" dirty="0" smtClean="0">
                          <a:solidFill>
                            <a:srgbClr val="167878"/>
                          </a:solidFill>
                          <a:latin typeface="Arial" pitchFamily="34" charset="0"/>
                          <a:cs typeface="Arial" pitchFamily="34" charset="0"/>
                        </a:rPr>
                        <a:t>102,7</a:t>
                      </a:r>
                      <a:endParaRPr lang="ru-RU" sz="1000" b="1" i="0" u="none"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just"/>
                      <a:r>
                        <a:rPr lang="ru-RU" sz="800" b="0" i="0" u="none" strike="noStrike" dirty="0" smtClean="0">
                          <a:solidFill>
                            <a:srgbClr val="167878"/>
                          </a:solidFill>
                          <a:latin typeface="Arial" pitchFamily="34" charset="0"/>
                          <a:cs typeface="Arial" pitchFamily="34" charset="0"/>
                        </a:rPr>
                        <a:t>Увеличение поступлений за счет поступлений по налогу на имущество физических лиц</a:t>
                      </a:r>
                      <a:endParaRPr lang="ru-RU" sz="800" b="0" i="0" u="none"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r>
              <a:tr h="2880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900" b="0" i="1" u="sng" strike="noStrike" cap="none" normalizeH="0" baseline="0" dirty="0" smtClean="0">
                          <a:ln>
                            <a:noFill/>
                          </a:ln>
                          <a:solidFill>
                            <a:srgbClr val="167878"/>
                          </a:solidFill>
                          <a:effectLst/>
                          <a:latin typeface="Arial" pitchFamily="34" charset="0"/>
                          <a:cs typeface="Arial" pitchFamily="34" charset="0"/>
                        </a:rPr>
                        <a:t>Налог на имущество физических лиц</a:t>
                      </a:r>
                    </a:p>
                  </a:txBody>
                  <a:tcPr marT="34290" marB="34290"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a:r>
                        <a:rPr lang="ru-RU" sz="900" i="1" u="sng" dirty="0" smtClean="0">
                          <a:solidFill>
                            <a:srgbClr val="167878"/>
                          </a:solidFill>
                          <a:latin typeface="Arial" pitchFamily="34" charset="0"/>
                          <a:cs typeface="Arial" pitchFamily="34" charset="0"/>
                        </a:rPr>
                        <a:t>8,2</a:t>
                      </a:r>
                      <a:endParaRPr lang="ru-RU" sz="900" i="1" u="sng" dirty="0">
                        <a:solidFill>
                          <a:srgbClr val="167878"/>
                        </a:solidFill>
                        <a:latin typeface="Arial" pitchFamily="34" charset="0"/>
                        <a:cs typeface="Arial" pitchFamily="34" charset="0"/>
                      </a:endParaRP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a:r>
                        <a:rPr lang="ru-RU" sz="900" i="1" u="sng" dirty="0" smtClean="0">
                          <a:solidFill>
                            <a:srgbClr val="167878"/>
                          </a:solidFill>
                          <a:latin typeface="Arial" pitchFamily="34" charset="0"/>
                          <a:cs typeface="Arial" pitchFamily="34" charset="0"/>
                        </a:rPr>
                        <a:t>10,0</a:t>
                      </a:r>
                      <a:endParaRPr lang="ru-RU" sz="900" i="1" u="sng" dirty="0">
                        <a:solidFill>
                          <a:srgbClr val="167878"/>
                        </a:solidFill>
                        <a:latin typeface="Arial" pitchFamily="34" charset="0"/>
                        <a:cs typeface="Arial" pitchFamily="34" charset="0"/>
                      </a:endParaRP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fontAlgn="b"/>
                      <a:r>
                        <a:rPr lang="ru-RU" sz="900" b="0" i="1" u="sng" strike="noStrike" dirty="0" smtClean="0">
                          <a:solidFill>
                            <a:srgbClr val="167878"/>
                          </a:solidFill>
                          <a:latin typeface="Arial" pitchFamily="34" charset="0"/>
                          <a:cs typeface="Arial" pitchFamily="34" charset="0"/>
                        </a:rPr>
                        <a:t>121,9</a:t>
                      </a:r>
                      <a:endParaRPr lang="ru-RU" sz="900" b="0" i="1" u="sng"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just"/>
                      <a:r>
                        <a:rPr lang="ru-RU" sz="800" dirty="0" smtClean="0">
                          <a:solidFill>
                            <a:srgbClr val="167878"/>
                          </a:solidFill>
                          <a:latin typeface="Arial" pitchFamily="34" charset="0"/>
                          <a:cs typeface="Arial" pitchFamily="34" charset="0"/>
                        </a:rPr>
                        <a:t>Основной причиной роста поступления налога является увеличение количества налогоплательщиков, а также увеличение кадастровой стоимости строений, помещений и сооружений, по которым предъявлен налог к уплате</a:t>
                      </a:r>
                      <a:endParaRPr lang="ru-RU" sz="800"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r>
              <a:tr h="2880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900" b="0" i="1" u="sng" strike="noStrike" cap="none" normalizeH="0" baseline="0" dirty="0" smtClean="0">
                          <a:ln>
                            <a:noFill/>
                          </a:ln>
                          <a:solidFill>
                            <a:srgbClr val="167878"/>
                          </a:solidFill>
                          <a:effectLst/>
                          <a:latin typeface="Arial" pitchFamily="34" charset="0"/>
                          <a:cs typeface="Arial" pitchFamily="34" charset="0"/>
                        </a:rPr>
                        <a:t>Земельный налог</a:t>
                      </a:r>
                    </a:p>
                  </a:txBody>
                  <a:tcPr marT="34290" marB="34290"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1" u="sng" strike="noStrike" cap="none" normalizeH="0" baseline="0" dirty="0" smtClean="0">
                          <a:ln>
                            <a:noFill/>
                          </a:ln>
                          <a:solidFill>
                            <a:srgbClr val="167878"/>
                          </a:solidFill>
                          <a:effectLst/>
                          <a:latin typeface="Arial" pitchFamily="34" charset="0"/>
                          <a:cs typeface="Arial" pitchFamily="34" charset="0"/>
                        </a:rPr>
                        <a:t>13,9</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1" u="sng" strike="noStrike" cap="none" normalizeH="0" baseline="0" dirty="0" smtClean="0">
                          <a:ln>
                            <a:noFill/>
                          </a:ln>
                          <a:solidFill>
                            <a:srgbClr val="167878"/>
                          </a:solidFill>
                          <a:effectLst/>
                          <a:latin typeface="Arial" pitchFamily="34" charset="0"/>
                          <a:cs typeface="Arial" pitchFamily="34" charset="0"/>
                        </a:rPr>
                        <a:t>12,7</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a:r>
                        <a:rPr lang="ru-RU" sz="900" u="sng" dirty="0" smtClean="0">
                          <a:solidFill>
                            <a:srgbClr val="167878"/>
                          </a:solidFill>
                          <a:latin typeface="Arial" pitchFamily="34" charset="0"/>
                          <a:cs typeface="Arial" pitchFamily="34" charset="0"/>
                        </a:rPr>
                        <a:t>91,4</a:t>
                      </a:r>
                      <a:endParaRPr lang="ru-RU" sz="900" u="sng"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just"/>
                      <a:r>
                        <a:rPr lang="ru-RU" sz="800" b="0" i="0" u="none" strike="noStrike" dirty="0" smtClean="0">
                          <a:solidFill>
                            <a:srgbClr val="167878"/>
                          </a:solidFill>
                          <a:latin typeface="Arial" pitchFamily="34" charset="0"/>
                          <a:cs typeface="Arial" pitchFamily="34" charset="0"/>
                        </a:rPr>
                        <a:t>Основной причиной снижения поступления налога является возврат налогоплательщику средств на основании заявления по факту переплаты земельного налога за 2021 год</a:t>
                      </a:r>
                      <a:endParaRPr lang="ru-RU" sz="800" b="0" i="0" u="none"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r>
              <a:tr h="2880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Государственная пошлина</a:t>
                      </a:r>
                    </a:p>
                  </a:txBody>
                  <a:tcPr marT="34290" marB="34290"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6,3</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7,3</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fontAlgn="b"/>
                      <a:r>
                        <a:rPr lang="ru-RU" sz="1000" b="1" i="0" u="none" strike="noStrike" dirty="0" smtClean="0">
                          <a:solidFill>
                            <a:srgbClr val="167878"/>
                          </a:solidFill>
                          <a:latin typeface="Arial" pitchFamily="34" charset="0"/>
                          <a:cs typeface="Arial" pitchFamily="34" charset="0"/>
                        </a:rPr>
                        <a:t>115,9</a:t>
                      </a:r>
                    </a:p>
                  </a:txBody>
                  <a:tcPr marL="9525" marR="9525"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just" fontAlgn="b"/>
                      <a:r>
                        <a:rPr lang="ru-RU" sz="800" b="0" i="0" u="none" strike="noStrike" dirty="0" smtClean="0">
                          <a:solidFill>
                            <a:srgbClr val="167878"/>
                          </a:solidFill>
                          <a:latin typeface="Arial" pitchFamily="34" charset="0"/>
                          <a:cs typeface="Arial" pitchFamily="34" charset="0"/>
                        </a:rPr>
                        <a:t>Первоначальный показатель прогнозировался на основании динамики поступлений прошлых периодов. Рост поступлений связан с увеличением количества дел, рассматриваемых в судах</a:t>
                      </a:r>
                      <a:endParaRPr lang="ru-RU" sz="800" b="0" i="0" u="none"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r>
              <a:tr h="2880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Доходы от использования имущества, находящегося в государственной и муниципальной собственности </a:t>
                      </a:r>
                    </a:p>
                  </a:txBody>
                  <a:tcPr marT="34290" marB="34290"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29,5</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39,0</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ru-RU" sz="1000" b="1" i="0" u="none" strike="noStrike" dirty="0" smtClean="0">
                          <a:solidFill>
                            <a:srgbClr val="167878"/>
                          </a:solidFill>
                          <a:latin typeface="Arial" pitchFamily="34" charset="0"/>
                          <a:cs typeface="Arial" pitchFamily="34" charset="0"/>
                        </a:rPr>
                        <a:t>132,2</a:t>
                      </a:r>
                      <a:endParaRPr lang="ru-RU" sz="1000" b="1" i="0" u="none"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just" fontAlgn="b"/>
                      <a:r>
                        <a:rPr lang="ru-RU" sz="800" b="0" i="0" u="none" strike="noStrike" dirty="0" smtClean="0">
                          <a:solidFill>
                            <a:srgbClr val="167878"/>
                          </a:solidFill>
                          <a:latin typeface="Arial" pitchFamily="34" charset="0"/>
                          <a:cs typeface="Arial" pitchFamily="34" charset="0"/>
                        </a:rPr>
                        <a:t>Увеличение обусловлено поступлением доходов от части прибыли, а также прочих доходов от использования имущества и прав, находящихся в государственной и муниципальной собственности: В 2023 году в городской бюджет зачислены доходы от перечисления части прибыли по итогам работы за 2022 год от следующих организаций: МУП "КБ и БО" , МУП "</a:t>
                      </a:r>
                      <a:r>
                        <a:rPr lang="ru-RU" sz="800" b="0" i="0" u="none" strike="noStrike" dirty="0" err="1" smtClean="0">
                          <a:solidFill>
                            <a:srgbClr val="167878"/>
                          </a:solidFill>
                          <a:latin typeface="Arial" pitchFamily="34" charset="0"/>
                          <a:cs typeface="Arial" pitchFamily="34" charset="0"/>
                        </a:rPr>
                        <a:t>Нарьян-Марское</a:t>
                      </a:r>
                      <a:r>
                        <a:rPr lang="ru-RU" sz="800" b="0" i="0" u="none" strike="noStrike" dirty="0" smtClean="0">
                          <a:solidFill>
                            <a:srgbClr val="167878"/>
                          </a:solidFill>
                          <a:latin typeface="Arial" pitchFamily="34" charset="0"/>
                          <a:cs typeface="Arial" pitchFamily="34" charset="0"/>
                        </a:rPr>
                        <a:t> АТП" и в связи с ростом базового размера платы за квадратный метр, поступлением дебиторской задолженности, поступлением средств на основании заключенных краткосрочных договоров за размещение нестационарных торговых объектов </a:t>
                      </a:r>
                      <a:endParaRPr lang="ru-RU" sz="800" b="0" i="0" u="none"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bl>
          </a:graphicData>
        </a:graphic>
      </p:graphicFrame>
      <p:sp>
        <p:nvSpPr>
          <p:cNvPr id="3" name="Номер слайда 2"/>
          <p:cNvSpPr>
            <a:spLocks noGrp="1"/>
          </p:cNvSpPr>
          <p:nvPr>
            <p:ph type="sldNum" sz="quarter" idx="12"/>
          </p:nvPr>
        </p:nvSpPr>
        <p:spPr>
          <a:xfrm>
            <a:off x="6995470" y="4869656"/>
            <a:ext cx="2133600" cy="273844"/>
          </a:xfrm>
        </p:spPr>
        <p:txBody>
          <a:bodyPr/>
          <a:lstStyle/>
          <a:p>
            <a:pPr>
              <a:defRPr/>
            </a:pPr>
            <a:fld id="{F2C2D5CA-DBF4-4FAE-83D1-3629217261EF}" type="slidenum">
              <a:rPr lang="ru-RU" smtClean="0"/>
              <a:pPr>
                <a:defRPr/>
              </a:pPr>
              <a:t>7</a:t>
            </a:fld>
            <a:endParaRPr lang="ru-RU" dirty="0"/>
          </a:p>
        </p:txBody>
      </p:sp>
      <p:sp>
        <p:nvSpPr>
          <p:cNvPr id="7" name="TextBox 6"/>
          <p:cNvSpPr txBox="1"/>
          <p:nvPr/>
        </p:nvSpPr>
        <p:spPr>
          <a:xfrm>
            <a:off x="0" y="27086"/>
            <a:ext cx="9108504" cy="707886"/>
          </a:xfrm>
          <a:prstGeom prst="rect">
            <a:avLst/>
          </a:prstGeom>
          <a:noFill/>
        </p:spPr>
        <p:txBody>
          <a:bodyPr wrap="square" rtlCol="0">
            <a:spAutoFit/>
          </a:bodyPr>
          <a:lstStyle/>
          <a:p>
            <a:pPr algn="ctr"/>
            <a:r>
              <a:rPr lang="ru-RU" sz="2000" b="1" dirty="0" smtClean="0">
                <a:solidFill>
                  <a:srgbClr val="055A5A"/>
                </a:solidFill>
                <a:latin typeface="Arial" pitchFamily="34" charset="0"/>
                <a:cs typeface="Arial" pitchFamily="34" charset="0"/>
              </a:rPr>
              <a:t>Доходы в разрезе видов доходов за 2023 год с объяснением причины отклонения </a:t>
            </a:r>
            <a:r>
              <a:rPr lang="ru-RU" sz="2000" b="1" dirty="0">
                <a:solidFill>
                  <a:srgbClr val="055A5A"/>
                </a:solidFill>
                <a:latin typeface="Arial" pitchFamily="34" charset="0"/>
                <a:cs typeface="Arial" pitchFamily="34" charset="0"/>
              </a:rPr>
              <a:t>от первоначального плана</a:t>
            </a:r>
          </a:p>
        </p:txBody>
      </p:sp>
    </p:spTree>
    <p:extLst>
      <p:ext uri="{BB962C8B-B14F-4D97-AF65-F5344CB8AC3E}">
        <p14:creationId xmlns:p14="http://schemas.microsoft.com/office/powerpoint/2010/main" val="10283814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57188" y="-53579"/>
            <a:ext cx="8572500" cy="696516"/>
          </a:xfrm>
          <a:prstGeom prst="rect">
            <a:avLst/>
          </a:prstGeom>
        </p:spPr>
        <p:txBody>
          <a:bodyPr anchor="ctr">
            <a:normAutofit/>
          </a:bodyPr>
          <a:lstStyle/>
          <a:p>
            <a:pPr algn="ctr" fontAlgn="auto">
              <a:spcBef>
                <a:spcPts val="0"/>
              </a:spcBef>
              <a:spcAft>
                <a:spcPts val="0"/>
              </a:spcAft>
              <a:defRPr/>
            </a:pPr>
            <a:endParaRPr lang="ru-RU" sz="2400" b="1" dirty="0">
              <a:solidFill>
                <a:schemeClr val="tx2"/>
              </a:solidFill>
              <a:latin typeface="+mj-lt"/>
              <a:ea typeface="Arial Unicode MS" pitchFamily="34" charset="-128"/>
              <a:cs typeface="Arial Unicode MS" pitchFamily="34" charset="-128"/>
            </a:endParaRPr>
          </a:p>
        </p:txBody>
      </p:sp>
      <p:graphicFrame>
        <p:nvGraphicFramePr>
          <p:cNvPr id="18494" name="Group 62"/>
          <p:cNvGraphicFramePr>
            <a:graphicFrameLocks noGrp="1"/>
          </p:cNvGraphicFramePr>
          <p:nvPr>
            <p:extLst>
              <p:ext uri="{D42A27DB-BD31-4B8C-83A1-F6EECF244321}">
                <p14:modId xmlns:p14="http://schemas.microsoft.com/office/powerpoint/2010/main" val="3158135193"/>
              </p:ext>
            </p:extLst>
          </p:nvPr>
        </p:nvGraphicFramePr>
        <p:xfrm>
          <a:off x="251521" y="771550"/>
          <a:ext cx="8678167" cy="3722350"/>
        </p:xfrm>
        <a:graphic>
          <a:graphicData uri="http://schemas.openxmlformats.org/drawingml/2006/table">
            <a:tbl>
              <a:tblPr/>
              <a:tblGrid>
                <a:gridCol w="2469398">
                  <a:extLst>
                    <a:ext uri="{9D8B030D-6E8A-4147-A177-3AD203B41FA5}">
                      <a16:colId xmlns="" xmlns:a16="http://schemas.microsoft.com/office/drawing/2014/main" val="20000"/>
                    </a:ext>
                  </a:extLst>
                </a:gridCol>
                <a:gridCol w="776096">
                  <a:extLst>
                    <a:ext uri="{9D8B030D-6E8A-4147-A177-3AD203B41FA5}">
                      <a16:colId xmlns="" xmlns:a16="http://schemas.microsoft.com/office/drawing/2014/main" val="20001"/>
                    </a:ext>
                  </a:extLst>
                </a:gridCol>
                <a:gridCol w="776096">
                  <a:extLst>
                    <a:ext uri="{9D8B030D-6E8A-4147-A177-3AD203B41FA5}">
                      <a16:colId xmlns="" xmlns:a16="http://schemas.microsoft.com/office/drawing/2014/main" val="20002"/>
                    </a:ext>
                  </a:extLst>
                </a:gridCol>
                <a:gridCol w="846651">
                  <a:extLst>
                    <a:ext uri="{9D8B030D-6E8A-4147-A177-3AD203B41FA5}">
                      <a16:colId xmlns="" xmlns:a16="http://schemas.microsoft.com/office/drawing/2014/main" val="20003"/>
                    </a:ext>
                  </a:extLst>
                </a:gridCol>
                <a:gridCol w="3809926"/>
              </a:tblGrid>
              <a:tr h="545978">
                <a:tc>
                  <a:txBody>
                    <a:bodyPr/>
                    <a:lstStyle/>
                    <a:p>
                      <a:pPr algn="ctr"/>
                      <a:r>
                        <a:rPr lang="ru-RU" sz="1200" b="1" dirty="0" smtClean="0">
                          <a:solidFill>
                            <a:schemeClr val="bg1"/>
                          </a:solidFill>
                          <a:latin typeface="Arial" pitchFamily="34" charset="0"/>
                          <a:cs typeface="Arial" pitchFamily="34" charset="0"/>
                        </a:rPr>
                        <a:t>Наименование дохода </a:t>
                      </a:r>
                    </a:p>
                    <a:p>
                      <a:pPr algn="ctr"/>
                      <a:r>
                        <a:rPr lang="ru-RU" sz="1200" b="1" dirty="0" smtClean="0">
                          <a:solidFill>
                            <a:schemeClr val="bg1"/>
                          </a:solidFill>
                          <a:latin typeface="Arial" pitchFamily="34" charset="0"/>
                          <a:cs typeface="Arial" pitchFamily="34" charset="0"/>
                        </a:rPr>
                        <a:t>млн ₽</a:t>
                      </a:r>
                    </a:p>
                  </a:txBody>
                  <a:tcPr marT="34290" marB="34290" anchor="ctr" anchorCtr="1">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55A5A"/>
                    </a:solidFill>
                  </a:tcPr>
                </a:tc>
                <a:tc>
                  <a:txBody>
                    <a:bodyPr/>
                    <a:lstStyle/>
                    <a:p>
                      <a:pPr algn="ctr"/>
                      <a:r>
                        <a:rPr lang="ru-RU" sz="1200" b="1" dirty="0" smtClean="0">
                          <a:solidFill>
                            <a:schemeClr val="bg1"/>
                          </a:solidFill>
                          <a:latin typeface="Arial" pitchFamily="34" charset="0"/>
                          <a:cs typeface="Arial" pitchFamily="34" charset="0"/>
                        </a:rPr>
                        <a:t>План</a:t>
                      </a:r>
                      <a:endParaRPr lang="ru-RU" sz="1200" b="1" dirty="0">
                        <a:solidFill>
                          <a:schemeClr val="bg1"/>
                        </a:solidFill>
                        <a:latin typeface="Arial" pitchFamily="34" charset="0"/>
                        <a:cs typeface="Arial" pitchFamily="34" charset="0"/>
                      </a:endParaRPr>
                    </a:p>
                  </a:txBody>
                  <a:tcPr marT="34290" marB="3429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55A5A"/>
                    </a:solidFill>
                  </a:tcPr>
                </a:tc>
                <a:tc>
                  <a:txBody>
                    <a:bodyPr/>
                    <a:lstStyle/>
                    <a:p>
                      <a:pPr algn="ctr"/>
                      <a:r>
                        <a:rPr lang="ru-RU" sz="1200" b="1" dirty="0" smtClean="0">
                          <a:solidFill>
                            <a:schemeClr val="bg1"/>
                          </a:solidFill>
                          <a:latin typeface="Arial" pitchFamily="34" charset="0"/>
                          <a:cs typeface="Arial" pitchFamily="34" charset="0"/>
                        </a:rPr>
                        <a:t>Факт</a:t>
                      </a:r>
                      <a:endParaRPr lang="ru-RU" sz="1200" b="1" dirty="0">
                        <a:solidFill>
                          <a:schemeClr val="bg1"/>
                        </a:solidFill>
                        <a:latin typeface="Arial" pitchFamily="34" charset="0"/>
                        <a:cs typeface="Arial" pitchFamily="34" charset="0"/>
                      </a:endParaRPr>
                    </a:p>
                  </a:txBody>
                  <a:tcPr marT="34290" marB="3429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55A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dirty="0" smtClean="0">
                          <a:ln>
                            <a:noFill/>
                          </a:ln>
                          <a:solidFill>
                            <a:schemeClr val="bg1"/>
                          </a:solidFill>
                          <a:effectLst/>
                          <a:latin typeface="Arial" pitchFamily="34" charset="0"/>
                          <a:cs typeface="Arial" pitchFamily="34" charset="0"/>
                        </a:rPr>
                        <a:t>%испол-нения</a:t>
                      </a:r>
                    </a:p>
                  </a:txBody>
                  <a:tcPr marT="34290" marB="3429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55A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dirty="0" smtClean="0">
                          <a:ln>
                            <a:noFill/>
                          </a:ln>
                          <a:solidFill>
                            <a:schemeClr val="bg1"/>
                          </a:solidFill>
                          <a:effectLst/>
                          <a:latin typeface="Arial" pitchFamily="34" charset="0"/>
                          <a:cs typeface="Arial" pitchFamily="34" charset="0"/>
                        </a:rPr>
                        <a:t>Причины отклонения / комментарии </a:t>
                      </a:r>
                    </a:p>
                  </a:txBody>
                  <a:tcPr marT="34290" marB="34290" anchor="ctr" anchorCtr="1">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55A5A"/>
                    </a:solidFill>
                  </a:tcPr>
                </a:tc>
                <a:extLst>
                  <a:ext uri="{0D108BD9-81ED-4DB2-BD59-A6C34878D82A}">
                    <a16:rowId xmlns="" xmlns:a16="http://schemas.microsoft.com/office/drawing/2014/main" val="10000"/>
                  </a:ext>
                </a:extLst>
              </a:tr>
              <a:tr h="5339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Платежи при пользовании природными ресурсами</a:t>
                      </a:r>
                    </a:p>
                  </a:txBody>
                  <a:tcPr marT="34290" marB="34290"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1,2</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0,6</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fontAlgn="b"/>
                      <a:r>
                        <a:rPr lang="ru-RU" sz="1000" b="1" i="0" u="none" strike="noStrike" dirty="0" smtClean="0">
                          <a:solidFill>
                            <a:srgbClr val="167878"/>
                          </a:solidFill>
                          <a:latin typeface="Arial" pitchFamily="34" charset="0"/>
                          <a:cs typeface="Arial" pitchFamily="34" charset="0"/>
                        </a:rPr>
                        <a:t>50,0</a:t>
                      </a:r>
                      <a:endParaRPr lang="ru-RU" sz="1000" b="1" i="0" u="none"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just" fontAlgn="b"/>
                      <a:r>
                        <a:rPr lang="ru-RU" sz="800" b="0" i="0" u="none" strike="noStrike" dirty="0" smtClean="0">
                          <a:solidFill>
                            <a:srgbClr val="167878"/>
                          </a:solidFill>
                          <a:latin typeface="Arial" pitchFamily="34" charset="0"/>
                          <a:cs typeface="Arial" pitchFamily="34" charset="0"/>
                        </a:rPr>
                        <a:t>Снижение поступлений платежей при пользовании природными ресурсами обусловлено снижением зачисленных платежей на основании поданных плательщиками деклараций по отношению к платежам прошлого года</a:t>
                      </a:r>
                      <a:endParaRPr lang="ru-RU" sz="800" b="0" i="0" u="none"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r>
              <a:tr h="10407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Доходы от оказания платных услуг (работ) и компенсации затрат государства</a:t>
                      </a:r>
                    </a:p>
                  </a:txBody>
                  <a:tcPr marT="34290" marB="34290"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2,0</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2,6</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fontAlgn="b"/>
                      <a:r>
                        <a:rPr lang="ru-RU" sz="1000" b="1" i="0" u="none" strike="noStrike" dirty="0" smtClean="0">
                          <a:solidFill>
                            <a:srgbClr val="167878"/>
                          </a:solidFill>
                          <a:latin typeface="Arial" pitchFamily="34" charset="0"/>
                          <a:cs typeface="Arial" pitchFamily="34" charset="0"/>
                        </a:rPr>
                        <a:t>130,0</a:t>
                      </a:r>
                      <a:endParaRPr lang="ru-RU" sz="1000" b="1" i="0" u="none"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just" fontAlgn="b"/>
                      <a:r>
                        <a:rPr lang="ru-RU" sz="800" b="0" i="0" u="none" strike="noStrike" dirty="0" smtClean="0">
                          <a:solidFill>
                            <a:srgbClr val="167878"/>
                          </a:solidFill>
                          <a:latin typeface="Arial" pitchFamily="34" charset="0"/>
                          <a:cs typeface="Arial" pitchFamily="34" charset="0"/>
                        </a:rPr>
                        <a:t>Плановый показатель утверждается на основании фактических поступлений. </a:t>
                      </a:r>
                    </a:p>
                    <a:p>
                      <a:pPr algn="just" fontAlgn="b"/>
                      <a:r>
                        <a:rPr lang="ru-RU" sz="800" b="0" i="0" u="none" strike="noStrike" dirty="0" smtClean="0">
                          <a:solidFill>
                            <a:srgbClr val="167878"/>
                          </a:solidFill>
                          <a:latin typeface="Arial" pitchFamily="34" charset="0"/>
                          <a:cs typeface="Arial" pitchFamily="34" charset="0"/>
                        </a:rPr>
                        <a:t>Поступления включают в себя: возврат неиспользованной части гранта; возврат компенсации расходов на оплату проезда и провоза багажа к месту использования отпуска и обратно; возмещение дебиторской задолженности по мировому соглашению; возврат суммы за транспортировку природного газа; возврат суммы за подписку на периодическое издание; возврат компенсации взносов на капитальный ремонт; возмещение средств за вырубку зеленых насаждений; средства, поступающие по результатам проверок деятельности</a:t>
                      </a:r>
                      <a:endParaRPr lang="ru-RU" sz="800" b="0" i="0" u="none"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r>
              <a:tr h="5339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1" kern="1200" dirty="0" smtClean="0">
                          <a:solidFill>
                            <a:srgbClr val="167878"/>
                          </a:solidFill>
                          <a:effectLst/>
                          <a:latin typeface="Arial" pitchFamily="34" charset="0"/>
                          <a:ea typeface="+mn-ea"/>
                          <a:cs typeface="Arial" pitchFamily="34" charset="0"/>
                        </a:rPr>
                        <a:t>Доходы от продажи материальных и нематериальных активов</a:t>
                      </a:r>
                      <a:endParaRPr kumimoji="0" lang="ru-RU" sz="1000" b="1" i="0" u="none" strike="noStrike" cap="none" normalizeH="0" baseline="0" dirty="0" smtClean="0">
                        <a:ln>
                          <a:noFill/>
                        </a:ln>
                        <a:solidFill>
                          <a:srgbClr val="167878"/>
                        </a:solidFill>
                        <a:effectLst/>
                        <a:latin typeface="Arial" pitchFamily="34" charset="0"/>
                        <a:cs typeface="Arial" pitchFamily="34" charset="0"/>
                      </a:endParaRPr>
                    </a:p>
                  </a:txBody>
                  <a:tcPr marT="34290" marB="34290"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0,0</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3,8</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fontAlgn="b"/>
                      <a:r>
                        <a:rPr lang="ru-RU" sz="1000" b="1" i="0" u="none" strike="noStrike" dirty="0" smtClean="0">
                          <a:solidFill>
                            <a:srgbClr val="167878"/>
                          </a:solidFill>
                          <a:latin typeface="Arial" pitchFamily="34" charset="0"/>
                          <a:cs typeface="Arial" pitchFamily="34" charset="0"/>
                        </a:rPr>
                        <a:t>-</a:t>
                      </a:r>
                      <a:endParaRPr lang="ru-RU" sz="1000" b="1" i="0" u="none"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just" fontAlgn="b"/>
                      <a:r>
                        <a:rPr lang="ru-RU" sz="800" b="0" i="0" u="none" strike="noStrike" dirty="0" smtClean="0">
                          <a:solidFill>
                            <a:srgbClr val="167878"/>
                          </a:solidFill>
                          <a:latin typeface="Arial" pitchFamily="34" charset="0"/>
                          <a:cs typeface="Arial" pitchFamily="34" charset="0"/>
                        </a:rPr>
                        <a:t>Плановый показатель утверждается на основании фактических поступлений. </a:t>
                      </a:r>
                    </a:p>
                    <a:p>
                      <a:pPr algn="just" fontAlgn="b"/>
                      <a:r>
                        <a:rPr lang="ru-RU" sz="800" b="0" i="0" u="none" strike="noStrike" dirty="0" smtClean="0">
                          <a:solidFill>
                            <a:srgbClr val="167878"/>
                          </a:solidFill>
                          <a:latin typeface="Arial" pitchFamily="34" charset="0"/>
                          <a:cs typeface="Arial" pitchFamily="34" charset="0"/>
                        </a:rPr>
                        <a:t>Поступления включают в себя доходы от продажи земельных участков, государственная собственность на которые не разграничена и которые расположены в границах городских округов</a:t>
                      </a:r>
                      <a:endParaRPr lang="ru-RU" sz="800" b="0" i="0" u="none"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r>
              <a:tr h="5339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Штрафы</a:t>
                      </a:r>
                    </a:p>
                  </a:txBody>
                  <a:tcPr marT="34290" marB="34290"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1,9</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2,6</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fontAlgn="b"/>
                      <a:r>
                        <a:rPr lang="ru-RU" sz="1000" b="1" i="0" u="none" strike="noStrike" dirty="0" smtClean="0">
                          <a:solidFill>
                            <a:srgbClr val="167878"/>
                          </a:solidFill>
                          <a:latin typeface="Arial" pitchFamily="34" charset="0"/>
                          <a:cs typeface="Arial" pitchFamily="34" charset="0"/>
                        </a:rPr>
                        <a:t>136,8</a:t>
                      </a:r>
                      <a:endParaRPr lang="ru-RU" sz="1000" b="1" i="0" u="none"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just" fontAlgn="b"/>
                      <a:r>
                        <a:rPr lang="ru-RU" sz="800" b="0" i="0" u="none" strike="noStrike" dirty="0" smtClean="0">
                          <a:solidFill>
                            <a:srgbClr val="167878"/>
                          </a:solidFill>
                          <a:latin typeface="Arial" pitchFamily="34" charset="0"/>
                          <a:cs typeface="Arial" pitchFamily="34" charset="0"/>
                        </a:rPr>
                        <a:t>Фактический показатель по штрафам, санкциям, возмещению ущерба исполнен на 136,6 % по отношению к первоначальному плановому показателю. Увеличение поступлений обусловлено увеличением предъявления штрафов и их своевременной оплаты</a:t>
                      </a:r>
                    </a:p>
                  </a:txBody>
                  <a:tcPr marL="9525" marR="9525" marT="7144"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r>
              <a:tr h="5339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Прочие неналоговые доходы</a:t>
                      </a:r>
                    </a:p>
                  </a:txBody>
                  <a:tcPr marT="34290" marB="34290"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0,0</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0,004</a:t>
                      </a:r>
                    </a:p>
                  </a:txBody>
                  <a:tcPr marT="34290" marB="342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ru-RU" sz="1000" b="1" i="0" u="none" strike="noStrike" dirty="0" smtClean="0">
                          <a:solidFill>
                            <a:srgbClr val="167878"/>
                          </a:solidFill>
                          <a:latin typeface="Arial" pitchFamily="34" charset="0"/>
                          <a:cs typeface="Arial" pitchFamily="34" charset="0"/>
                        </a:rPr>
                        <a:t>-</a:t>
                      </a:r>
                      <a:endParaRPr lang="ru-RU" sz="1000" b="1" i="0" u="none"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just" fontAlgn="b"/>
                      <a:r>
                        <a:rPr lang="ru-RU" sz="800" b="0" i="0" u="none" strike="noStrike" dirty="0" smtClean="0">
                          <a:solidFill>
                            <a:srgbClr val="167878"/>
                          </a:solidFill>
                          <a:latin typeface="Arial" pitchFamily="34" charset="0"/>
                          <a:cs typeface="Arial" pitchFamily="34" charset="0"/>
                        </a:rPr>
                        <a:t>Плановый показатель утверждается на основании фактических поступлений. </a:t>
                      </a:r>
                      <a:endParaRPr lang="ru-RU" sz="800" b="0" i="0" u="none" strike="noStrike" dirty="0">
                        <a:solidFill>
                          <a:srgbClr val="167878"/>
                        </a:solidFill>
                        <a:latin typeface="Arial" pitchFamily="34" charset="0"/>
                        <a:cs typeface="Arial" pitchFamily="34" charset="0"/>
                      </a:endParaRPr>
                    </a:p>
                  </a:txBody>
                  <a:tcPr marL="9525" marR="9525" marT="7144"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bl>
          </a:graphicData>
        </a:graphic>
      </p:graphicFrame>
      <p:sp>
        <p:nvSpPr>
          <p:cNvPr id="2" name="Номер слайда 1"/>
          <p:cNvSpPr>
            <a:spLocks noGrp="1"/>
          </p:cNvSpPr>
          <p:nvPr>
            <p:ph type="sldNum" sz="quarter" idx="12"/>
          </p:nvPr>
        </p:nvSpPr>
        <p:spPr>
          <a:xfrm>
            <a:off x="7010400" y="4869656"/>
            <a:ext cx="2133600" cy="273844"/>
          </a:xfrm>
        </p:spPr>
        <p:txBody>
          <a:bodyPr/>
          <a:lstStyle/>
          <a:p>
            <a:pPr>
              <a:defRPr/>
            </a:pPr>
            <a:fld id="{F2C2D5CA-DBF4-4FAE-83D1-3629217261EF}" type="slidenum">
              <a:rPr lang="ru-RU" smtClean="0"/>
              <a:pPr>
                <a:defRPr/>
              </a:pPr>
              <a:t>8</a:t>
            </a:fld>
            <a:endParaRPr lang="ru-RU" dirty="0"/>
          </a:p>
        </p:txBody>
      </p:sp>
      <p:sp>
        <p:nvSpPr>
          <p:cNvPr id="6" name="TextBox 5"/>
          <p:cNvSpPr txBox="1"/>
          <p:nvPr/>
        </p:nvSpPr>
        <p:spPr>
          <a:xfrm>
            <a:off x="9789" y="6074"/>
            <a:ext cx="9108504" cy="707886"/>
          </a:xfrm>
          <a:prstGeom prst="rect">
            <a:avLst/>
          </a:prstGeom>
          <a:noFill/>
        </p:spPr>
        <p:txBody>
          <a:bodyPr wrap="square" rtlCol="0">
            <a:spAutoFit/>
          </a:bodyPr>
          <a:lstStyle/>
          <a:p>
            <a:pPr algn="ctr"/>
            <a:r>
              <a:rPr lang="ru-RU" sz="2000" b="1" dirty="0" smtClean="0">
                <a:solidFill>
                  <a:srgbClr val="055A5A"/>
                </a:solidFill>
                <a:latin typeface="Arial" pitchFamily="34" charset="0"/>
                <a:cs typeface="Arial" pitchFamily="34" charset="0"/>
              </a:rPr>
              <a:t>Доходы в разрезе видов доходов за 2023 год с объяснением причины отклонения </a:t>
            </a:r>
            <a:r>
              <a:rPr lang="ru-RU" sz="2000" b="1" dirty="0">
                <a:solidFill>
                  <a:srgbClr val="055A5A"/>
                </a:solidFill>
                <a:latin typeface="Arial" pitchFamily="34" charset="0"/>
                <a:cs typeface="Arial" pitchFamily="34" charset="0"/>
              </a:rPr>
              <a:t>от первоначального плана</a:t>
            </a:r>
          </a:p>
        </p:txBody>
      </p:sp>
    </p:spTree>
    <p:extLst>
      <p:ext uri="{BB962C8B-B14F-4D97-AF65-F5344CB8AC3E}">
        <p14:creationId xmlns:p14="http://schemas.microsoft.com/office/powerpoint/2010/main" val="35140569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57188" y="-53579"/>
            <a:ext cx="8572500" cy="696516"/>
          </a:xfrm>
          <a:prstGeom prst="rect">
            <a:avLst/>
          </a:prstGeom>
        </p:spPr>
        <p:txBody>
          <a:bodyPr anchor="ctr">
            <a:normAutofit/>
          </a:bodyPr>
          <a:lstStyle/>
          <a:p>
            <a:pPr algn="ctr" fontAlgn="auto">
              <a:spcBef>
                <a:spcPts val="0"/>
              </a:spcBef>
              <a:spcAft>
                <a:spcPts val="0"/>
              </a:spcAft>
              <a:defRPr/>
            </a:pPr>
            <a:endParaRPr lang="ru-RU" sz="2400" b="1" dirty="0">
              <a:solidFill>
                <a:schemeClr val="tx2"/>
              </a:solidFill>
              <a:latin typeface="+mj-lt"/>
              <a:ea typeface="Arial Unicode MS" pitchFamily="34" charset="-128"/>
              <a:cs typeface="Arial Unicode MS" pitchFamily="34" charset="-128"/>
            </a:endParaRPr>
          </a:p>
        </p:txBody>
      </p:sp>
      <p:graphicFrame>
        <p:nvGraphicFramePr>
          <p:cNvPr id="18494" name="Group 62"/>
          <p:cNvGraphicFramePr>
            <a:graphicFrameLocks noGrp="1"/>
          </p:cNvGraphicFramePr>
          <p:nvPr>
            <p:extLst>
              <p:ext uri="{D42A27DB-BD31-4B8C-83A1-F6EECF244321}">
                <p14:modId xmlns:p14="http://schemas.microsoft.com/office/powerpoint/2010/main" val="3922536994"/>
              </p:ext>
            </p:extLst>
          </p:nvPr>
        </p:nvGraphicFramePr>
        <p:xfrm>
          <a:off x="33271" y="751785"/>
          <a:ext cx="9075233" cy="4052034"/>
        </p:xfrm>
        <a:graphic>
          <a:graphicData uri="http://schemas.openxmlformats.org/drawingml/2006/table">
            <a:tbl>
              <a:tblPr/>
              <a:tblGrid>
                <a:gridCol w="2234473">
                  <a:extLst>
                    <a:ext uri="{9D8B030D-6E8A-4147-A177-3AD203B41FA5}">
                      <a16:colId xmlns="" xmlns:a16="http://schemas.microsoft.com/office/drawing/2014/main" val="20000"/>
                    </a:ext>
                  </a:extLst>
                </a:gridCol>
                <a:gridCol w="720080">
                  <a:extLst>
                    <a:ext uri="{9D8B030D-6E8A-4147-A177-3AD203B41FA5}">
                      <a16:colId xmlns="" xmlns:a16="http://schemas.microsoft.com/office/drawing/2014/main" val="20001"/>
                    </a:ext>
                  </a:extLst>
                </a:gridCol>
                <a:gridCol w="648072">
                  <a:extLst>
                    <a:ext uri="{9D8B030D-6E8A-4147-A177-3AD203B41FA5}">
                      <a16:colId xmlns="" xmlns:a16="http://schemas.microsoft.com/office/drawing/2014/main" val="20002"/>
                    </a:ext>
                  </a:extLst>
                </a:gridCol>
                <a:gridCol w="936104">
                  <a:extLst>
                    <a:ext uri="{9D8B030D-6E8A-4147-A177-3AD203B41FA5}">
                      <a16:colId xmlns="" xmlns:a16="http://schemas.microsoft.com/office/drawing/2014/main" val="20003"/>
                    </a:ext>
                  </a:extLst>
                </a:gridCol>
                <a:gridCol w="4536504"/>
              </a:tblGrid>
              <a:tr h="442449">
                <a:tc>
                  <a:txBody>
                    <a:bodyPr/>
                    <a:lstStyle/>
                    <a:p>
                      <a:pPr algn="ctr"/>
                      <a:r>
                        <a:rPr lang="ru-RU" sz="1200" b="1" dirty="0" smtClean="0">
                          <a:solidFill>
                            <a:schemeClr val="bg1"/>
                          </a:solidFill>
                          <a:latin typeface="Arial" pitchFamily="34" charset="0"/>
                          <a:cs typeface="Arial" pitchFamily="34" charset="0"/>
                        </a:rPr>
                        <a:t>Наименование дохода </a:t>
                      </a:r>
                      <a:endParaRPr lang="en-US" sz="1200" b="1" dirty="0" smtClean="0">
                        <a:solidFill>
                          <a:schemeClr val="bg1"/>
                        </a:solidFill>
                        <a:latin typeface="Arial" pitchFamily="34" charset="0"/>
                        <a:cs typeface="Arial" pitchFamily="34" charset="0"/>
                      </a:endParaRPr>
                    </a:p>
                    <a:p>
                      <a:pPr algn="ctr"/>
                      <a:r>
                        <a:rPr lang="ru-RU" sz="1200" b="1" dirty="0" smtClean="0">
                          <a:solidFill>
                            <a:schemeClr val="bg1"/>
                          </a:solidFill>
                          <a:latin typeface="Arial" pitchFamily="34" charset="0"/>
                          <a:cs typeface="Arial" pitchFamily="34" charset="0"/>
                        </a:rPr>
                        <a:t>млн ₽</a:t>
                      </a:r>
                    </a:p>
                  </a:txBody>
                  <a:tcPr marT="34290" marB="34290" anchor="ctr" anchorCtr="1">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55A5A"/>
                    </a:solidFill>
                  </a:tcPr>
                </a:tc>
                <a:tc>
                  <a:txBody>
                    <a:bodyPr/>
                    <a:lstStyle/>
                    <a:p>
                      <a:pPr algn="ctr"/>
                      <a:r>
                        <a:rPr lang="ru-RU" sz="1200" b="1" dirty="0" smtClean="0">
                          <a:solidFill>
                            <a:schemeClr val="bg1"/>
                          </a:solidFill>
                          <a:latin typeface="Arial" pitchFamily="34" charset="0"/>
                          <a:cs typeface="Arial" pitchFamily="34" charset="0"/>
                        </a:rPr>
                        <a:t>План</a:t>
                      </a:r>
                      <a:endParaRPr lang="ru-RU" sz="1200" b="1" dirty="0">
                        <a:solidFill>
                          <a:schemeClr val="bg1"/>
                        </a:solidFill>
                        <a:latin typeface="Arial" pitchFamily="34" charset="0"/>
                        <a:cs typeface="Arial" pitchFamily="34" charset="0"/>
                      </a:endParaRPr>
                    </a:p>
                  </a:txBody>
                  <a:tcPr marT="34290" marB="3429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55A5A"/>
                    </a:solidFill>
                  </a:tcPr>
                </a:tc>
                <a:tc>
                  <a:txBody>
                    <a:bodyPr/>
                    <a:lstStyle/>
                    <a:p>
                      <a:pPr algn="ctr"/>
                      <a:r>
                        <a:rPr lang="ru-RU" sz="1200" b="1" dirty="0" smtClean="0">
                          <a:solidFill>
                            <a:schemeClr val="bg1"/>
                          </a:solidFill>
                          <a:latin typeface="Arial" pitchFamily="34" charset="0"/>
                          <a:cs typeface="Arial" pitchFamily="34" charset="0"/>
                        </a:rPr>
                        <a:t>Факт</a:t>
                      </a:r>
                      <a:endParaRPr lang="ru-RU" sz="1200" b="1" dirty="0">
                        <a:solidFill>
                          <a:schemeClr val="bg1"/>
                        </a:solidFill>
                        <a:latin typeface="Arial" pitchFamily="34" charset="0"/>
                        <a:cs typeface="Arial" pitchFamily="34" charset="0"/>
                      </a:endParaRPr>
                    </a:p>
                  </a:txBody>
                  <a:tcPr marT="34290" marB="3429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55A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dirty="0" smtClean="0">
                          <a:ln>
                            <a:noFill/>
                          </a:ln>
                          <a:solidFill>
                            <a:schemeClr val="bg1"/>
                          </a:solidFill>
                          <a:effectLst/>
                          <a:latin typeface="Arial" pitchFamily="34" charset="0"/>
                          <a:cs typeface="Arial" pitchFamily="34" charset="0"/>
                        </a:rPr>
                        <a:t>%испол-нения</a:t>
                      </a:r>
                    </a:p>
                  </a:txBody>
                  <a:tcPr marT="34290" marB="3429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55A5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cap="none" normalizeH="0" baseline="0" dirty="0" smtClean="0">
                          <a:ln>
                            <a:noFill/>
                          </a:ln>
                          <a:solidFill>
                            <a:schemeClr val="bg1"/>
                          </a:solidFill>
                          <a:effectLst/>
                          <a:latin typeface="Arial" pitchFamily="34" charset="0"/>
                          <a:cs typeface="Arial" pitchFamily="34" charset="0"/>
                        </a:rPr>
                        <a:t>Причины отклонения / комментарии </a:t>
                      </a:r>
                    </a:p>
                  </a:txBody>
                  <a:tcPr marT="34290" marB="34290" anchor="ctr" anchorCtr="1">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55A5A"/>
                    </a:solidFill>
                  </a:tcPr>
                </a:tc>
                <a:extLst>
                  <a:ext uri="{0D108BD9-81ED-4DB2-BD59-A6C34878D82A}">
                    <a16:rowId xmlns="" xmlns:a16="http://schemas.microsoft.com/office/drawing/2014/main" val="10000"/>
                  </a:ext>
                </a:extLst>
              </a:tr>
              <a:tr h="37986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000" b="1" i="0" u="none" strike="noStrike" cap="none" normalizeH="0" baseline="0" dirty="0" smtClean="0">
                          <a:ln>
                            <a:noFill/>
                          </a:ln>
                          <a:solidFill>
                            <a:srgbClr val="167878"/>
                          </a:solidFill>
                          <a:effectLst/>
                          <a:latin typeface="Arial" pitchFamily="34" charset="0"/>
                          <a:cs typeface="Arial" pitchFamily="34" charset="0"/>
                        </a:rPr>
                        <a:t>БЕЗВОЗМЕЗДНЫЕ ПОСТУПЛЕНИЯ:</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596,2</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547,4</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fontAlgn="b"/>
                      <a:r>
                        <a:rPr lang="ru-RU" sz="1000" b="1" i="0" u="none" strike="noStrike" dirty="0" smtClean="0">
                          <a:solidFill>
                            <a:srgbClr val="167878"/>
                          </a:solidFill>
                          <a:latin typeface="Arial" pitchFamily="34" charset="0"/>
                          <a:cs typeface="Arial" pitchFamily="34" charset="0"/>
                        </a:rPr>
                        <a:t>91,8</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just" fontAlgn="b"/>
                      <a:endParaRPr lang="ru-RU" sz="8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r>
              <a:tr h="62433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БЕЗВОЗМЕЗДНЫЕ ПОСТУПЛЕНИЯ ОТ ДРУГИХ БЮДЖЕТОВ БЮДЖЕТНОЙ СИСТЕМЫ РФ</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596,2</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rgbClr val="167878"/>
                          </a:solidFill>
                          <a:effectLst/>
                          <a:latin typeface="Arial" pitchFamily="34" charset="0"/>
                          <a:cs typeface="Arial" pitchFamily="34" charset="0"/>
                        </a:rPr>
                        <a:t>549,5</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fontAlgn="b"/>
                      <a:r>
                        <a:rPr lang="ru-RU" sz="1000" b="1" i="0" u="none" strike="noStrike" dirty="0" smtClean="0">
                          <a:solidFill>
                            <a:srgbClr val="167878"/>
                          </a:solidFill>
                          <a:latin typeface="Arial" pitchFamily="34" charset="0"/>
                          <a:cs typeface="Arial" pitchFamily="34" charset="0"/>
                        </a:rPr>
                        <a:t>92,</a:t>
                      </a:r>
                      <a:r>
                        <a:rPr lang="en-US" sz="1000" b="1" i="0" u="none" strike="noStrike" dirty="0" smtClean="0">
                          <a:solidFill>
                            <a:srgbClr val="167878"/>
                          </a:solidFill>
                          <a:latin typeface="Arial" pitchFamily="34" charset="0"/>
                          <a:cs typeface="Arial" pitchFamily="34" charset="0"/>
                        </a:rPr>
                        <a:t>2</a:t>
                      </a:r>
                      <a:endParaRPr lang="ru-RU" sz="1000" b="1" i="0" u="none" strike="noStrike" dirty="0" smtClean="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just" fontAlgn="b"/>
                      <a:r>
                        <a:rPr lang="ru-RU" sz="800" b="0" i="0" u="none" strike="noStrike" dirty="0" smtClean="0">
                          <a:solidFill>
                            <a:srgbClr val="167878"/>
                          </a:solidFill>
                          <a:latin typeface="Arial" pitchFamily="34" charset="0"/>
                          <a:cs typeface="Arial" pitchFamily="34" charset="0"/>
                        </a:rPr>
                        <a:t>Неисполнение планового показателя объема безвозмездных поступлений в полном объеме обусловлено изменением плановых показателей окружного бюджета, показатель исполнен на 92,2 %</a:t>
                      </a:r>
                      <a:endParaRPr lang="ru-RU" sz="8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r h="2095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smtClean="0">
                          <a:ln>
                            <a:noFill/>
                          </a:ln>
                          <a:solidFill>
                            <a:srgbClr val="167878"/>
                          </a:solidFill>
                          <a:effectLst/>
                          <a:latin typeface="Arial" pitchFamily="34" charset="0"/>
                          <a:cs typeface="Arial" pitchFamily="34" charset="0"/>
                        </a:rPr>
                        <a:t>Дотации</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smtClean="0">
                          <a:ln>
                            <a:noFill/>
                          </a:ln>
                          <a:solidFill>
                            <a:srgbClr val="167878"/>
                          </a:solidFill>
                          <a:effectLst/>
                          <a:latin typeface="Arial" pitchFamily="34" charset="0"/>
                          <a:cs typeface="Arial" pitchFamily="34" charset="0"/>
                        </a:rPr>
                        <a:t>142,7</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smtClean="0">
                          <a:ln>
                            <a:noFill/>
                          </a:ln>
                          <a:solidFill>
                            <a:srgbClr val="167878"/>
                          </a:solidFill>
                          <a:effectLst/>
                          <a:latin typeface="Arial" pitchFamily="34" charset="0"/>
                          <a:cs typeface="Arial" pitchFamily="34" charset="0"/>
                        </a:rPr>
                        <a:t>142,7</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fontAlgn="ctr"/>
                      <a:r>
                        <a:rPr lang="ru-RU" sz="900" b="0" i="0" u="none" strike="noStrike" dirty="0" smtClean="0">
                          <a:solidFill>
                            <a:srgbClr val="167878"/>
                          </a:solidFill>
                          <a:latin typeface="Arial" pitchFamily="34" charset="0"/>
                          <a:cs typeface="Arial" pitchFamily="34" charset="0"/>
                        </a:rPr>
                        <a:t>100,0</a:t>
                      </a:r>
                      <a:endParaRPr lang="ru-RU" sz="9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fontAlgn="b"/>
                      <a:endParaRPr lang="ru-RU" sz="8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r>
              <a:tr h="2159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smtClean="0">
                          <a:ln>
                            <a:noFill/>
                          </a:ln>
                          <a:solidFill>
                            <a:srgbClr val="167878"/>
                          </a:solidFill>
                          <a:effectLst/>
                          <a:latin typeface="Arial" pitchFamily="34" charset="0"/>
                          <a:cs typeface="Arial" pitchFamily="34" charset="0"/>
                        </a:rPr>
                        <a:t>Субсидии</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167878"/>
                          </a:solidFill>
                          <a:effectLst/>
                          <a:latin typeface="Arial" pitchFamily="34" charset="0"/>
                          <a:cs typeface="Arial" pitchFamily="34" charset="0"/>
                        </a:rPr>
                        <a:t>447,8</a:t>
                      </a:r>
                      <a:endParaRPr kumimoji="0" lang="ru-RU" sz="900" b="0" i="0" u="none" strike="noStrike" cap="none" normalizeH="0" baseline="0" dirty="0" smtClean="0">
                        <a:ln>
                          <a:noFill/>
                        </a:ln>
                        <a:solidFill>
                          <a:srgbClr val="167878"/>
                        </a:solidFill>
                        <a:effectLst/>
                        <a:latin typeface="Arial" pitchFamily="34" charset="0"/>
                        <a:cs typeface="Arial" pitchFamily="34" charset="0"/>
                      </a:endParaRP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167878"/>
                          </a:solidFill>
                          <a:effectLst/>
                          <a:latin typeface="Arial" pitchFamily="34" charset="0"/>
                          <a:cs typeface="Arial" pitchFamily="34" charset="0"/>
                        </a:rPr>
                        <a:t>401,6</a:t>
                      </a:r>
                      <a:endParaRPr kumimoji="0" lang="ru-RU" sz="900" b="0" i="0" u="none" strike="noStrike" cap="none" normalizeH="0" baseline="0" dirty="0" smtClean="0">
                        <a:ln>
                          <a:noFill/>
                        </a:ln>
                        <a:solidFill>
                          <a:srgbClr val="167878"/>
                        </a:solidFill>
                        <a:effectLst/>
                        <a:latin typeface="Arial" pitchFamily="34" charset="0"/>
                        <a:cs typeface="Arial" pitchFamily="34" charset="0"/>
                      </a:endParaRP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fontAlgn="b"/>
                      <a:r>
                        <a:rPr lang="ru-RU" sz="900" b="0" i="0" u="none" strike="noStrike" dirty="0" smtClean="0">
                          <a:solidFill>
                            <a:srgbClr val="167878"/>
                          </a:solidFill>
                          <a:latin typeface="Arial" pitchFamily="34" charset="0"/>
                          <a:cs typeface="Arial" pitchFamily="34" charset="0"/>
                        </a:rPr>
                        <a:t>89,7</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just" fontAlgn="b"/>
                      <a:endParaRPr lang="ru-RU" sz="8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0"/>
                  </a:ext>
                </a:extLst>
              </a:tr>
              <a:tr h="2159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900" b="0" i="0" u="sng" strike="noStrike" cap="none" normalizeH="0" baseline="0" dirty="0" smtClean="0">
                          <a:ln>
                            <a:noFill/>
                          </a:ln>
                          <a:solidFill>
                            <a:srgbClr val="167878"/>
                          </a:solidFill>
                          <a:effectLst/>
                          <a:latin typeface="Arial" pitchFamily="34" charset="0"/>
                          <a:cs typeface="Arial" pitchFamily="34" charset="0"/>
                        </a:rPr>
                        <a:t>Субсидии бюджетам на софинансирование капитальных вложений в объекты муниципальной собственности</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sng" strike="noStrike" cap="none" normalizeH="0" baseline="0" dirty="0" smtClean="0">
                          <a:ln>
                            <a:noFill/>
                          </a:ln>
                          <a:solidFill>
                            <a:srgbClr val="167878"/>
                          </a:solidFill>
                          <a:effectLst/>
                          <a:latin typeface="Arial" pitchFamily="34" charset="0"/>
                          <a:cs typeface="Arial" pitchFamily="34" charset="0"/>
                        </a:rPr>
                        <a:t>287,7</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sng" strike="noStrike" cap="none" normalizeH="0" baseline="0" dirty="0" smtClean="0">
                          <a:ln>
                            <a:noFill/>
                          </a:ln>
                          <a:solidFill>
                            <a:srgbClr val="167878"/>
                          </a:solidFill>
                          <a:effectLst/>
                          <a:latin typeface="Arial" pitchFamily="34" charset="0"/>
                          <a:cs typeface="Arial" pitchFamily="34" charset="0"/>
                        </a:rPr>
                        <a:t>179,3</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fontAlgn="b"/>
                      <a:r>
                        <a:rPr lang="ru-RU" sz="900" b="0" i="0" u="sng" strike="noStrike" dirty="0" smtClean="0">
                          <a:solidFill>
                            <a:srgbClr val="167878"/>
                          </a:solidFill>
                          <a:latin typeface="Arial" pitchFamily="34" charset="0"/>
                          <a:cs typeface="Arial" pitchFamily="34" charset="0"/>
                        </a:rPr>
                        <a:t>62,3</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indent="0" algn="just" defTabSz="914400" rtl="0" eaLnBrk="1" fontAlgn="b" latinLnBrk="0" hangingPunct="1">
                        <a:lnSpc>
                          <a:spcPct val="100000"/>
                        </a:lnSpc>
                        <a:spcBef>
                          <a:spcPts val="0"/>
                        </a:spcBef>
                        <a:spcAft>
                          <a:spcPts val="0"/>
                        </a:spcAft>
                        <a:buClrTx/>
                        <a:buSzTx/>
                        <a:buFontTx/>
                        <a:buNone/>
                        <a:tabLst/>
                        <a:defRPr/>
                      </a:pPr>
                      <a:r>
                        <a:rPr lang="ru-RU" sz="800" b="0" i="0" u="none" strike="noStrike" dirty="0" smtClean="0">
                          <a:solidFill>
                            <a:srgbClr val="167878"/>
                          </a:solidFill>
                          <a:latin typeface="Arial" pitchFamily="34" charset="0"/>
                          <a:cs typeface="Arial" pitchFamily="34" charset="0"/>
                        </a:rPr>
                        <a:t>Уменьшение показателя объема субсидии обусловлено изменением плановых показателей окружного бюджета. </a:t>
                      </a:r>
                    </a:p>
                    <a:p>
                      <a:pPr algn="just" fontAlgn="b"/>
                      <a:endParaRPr lang="ru-RU" sz="8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r>
              <a:tr h="2159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900" b="0" i="0" u="sng" strike="noStrike" cap="none" normalizeH="0" baseline="0" dirty="0" smtClean="0">
                          <a:ln>
                            <a:noFill/>
                          </a:ln>
                          <a:solidFill>
                            <a:srgbClr val="167878"/>
                          </a:solidFill>
                          <a:effectLst/>
                          <a:latin typeface="Arial" pitchFamily="34" charset="0"/>
                          <a:cs typeface="Arial" pitchFamily="34" charset="0"/>
                        </a:rPr>
                        <a:t>Субсидии на обеспечение мероприятий по модернизации систем коммунальной инфраструктуры за счет средств,  "Фонда развития территорий"</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sng" strike="noStrike" cap="none" normalizeH="0" baseline="0" dirty="0" smtClean="0">
                          <a:ln>
                            <a:noFill/>
                          </a:ln>
                          <a:solidFill>
                            <a:srgbClr val="167878"/>
                          </a:solidFill>
                          <a:effectLst/>
                          <a:latin typeface="Arial" pitchFamily="34" charset="0"/>
                          <a:cs typeface="Arial" pitchFamily="34" charset="0"/>
                        </a:rPr>
                        <a:t>0,0</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sng" strike="noStrike" cap="none" normalizeH="0" baseline="0" dirty="0" smtClean="0">
                          <a:ln>
                            <a:noFill/>
                          </a:ln>
                          <a:solidFill>
                            <a:srgbClr val="167878"/>
                          </a:solidFill>
                          <a:effectLst/>
                          <a:latin typeface="Arial" pitchFamily="34" charset="0"/>
                          <a:cs typeface="Arial" pitchFamily="34" charset="0"/>
                        </a:rPr>
                        <a:t>18,7</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fontAlgn="b"/>
                      <a:r>
                        <a:rPr lang="ru-RU" sz="900" b="0" i="0" u="none" strike="noStrike" dirty="0" smtClean="0">
                          <a:solidFill>
                            <a:srgbClr val="167878"/>
                          </a:solidFill>
                          <a:latin typeface="Arial" pitchFamily="34" charset="0"/>
                          <a:cs typeface="Arial" pitchFamily="34" charset="0"/>
                        </a:rPr>
                        <a:t>-</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just" fontAlgn="b"/>
                      <a:r>
                        <a:rPr lang="ru-RU" sz="800" b="0" i="0" u="none" strike="noStrike" dirty="0" smtClean="0">
                          <a:solidFill>
                            <a:srgbClr val="167878"/>
                          </a:solidFill>
                          <a:latin typeface="Arial" pitchFamily="34" charset="0"/>
                          <a:cs typeface="Arial" pitchFamily="34" charset="0"/>
                        </a:rPr>
                        <a:t>Предоставление субсидии бюджетам муниципальных образований на обеспечение мероприятий по модернизации систем коммунальной инфраструктуры за счет средств, поступивших от публично-правовой компании "Фонд развития территорий" обусловлено изменением плановых показателей окружного бюджета. Объем субсидии освоен на 90,4 % исходя из фактически произведенных расходов </a:t>
                      </a:r>
                      <a:endParaRPr lang="ru-RU" sz="8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r>
              <a:tr h="2159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900" b="0" i="0" u="sng" strike="noStrike" cap="none" normalizeH="0" baseline="0" dirty="0" smtClean="0">
                          <a:ln>
                            <a:noFill/>
                          </a:ln>
                          <a:solidFill>
                            <a:srgbClr val="167878"/>
                          </a:solidFill>
                          <a:effectLst/>
                          <a:latin typeface="Arial" pitchFamily="34" charset="0"/>
                          <a:cs typeface="Arial" pitchFamily="34" charset="0"/>
                        </a:rPr>
                        <a:t>Субсидии на обеспечение мероприятий по модернизации систем коммунальной инфраструктуры за счет средств бюджетов</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sng" strike="noStrike" cap="none" normalizeH="0" baseline="0" dirty="0" smtClean="0">
                          <a:ln>
                            <a:noFill/>
                          </a:ln>
                          <a:solidFill>
                            <a:srgbClr val="167878"/>
                          </a:solidFill>
                          <a:effectLst/>
                          <a:latin typeface="Arial" pitchFamily="34" charset="0"/>
                          <a:cs typeface="Arial" pitchFamily="34" charset="0"/>
                        </a:rPr>
                        <a:t>0,0</a:t>
                      </a: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sng" strike="noStrike" cap="none" normalizeH="0" baseline="0" dirty="0" smtClean="0">
                          <a:ln>
                            <a:noFill/>
                          </a:ln>
                          <a:solidFill>
                            <a:srgbClr val="167878"/>
                          </a:solidFill>
                          <a:effectLst/>
                          <a:latin typeface="Arial" pitchFamily="34" charset="0"/>
                          <a:cs typeface="Arial" pitchFamily="34" charset="0"/>
                        </a:rPr>
                        <a:t>15,0</a:t>
                      </a:r>
                      <a:endParaRPr kumimoji="0" lang="ru-RU" sz="900" b="0" i="0" u="sng" strike="noStrike" cap="none" normalizeH="0" baseline="0" dirty="0" smtClean="0">
                        <a:ln>
                          <a:noFill/>
                        </a:ln>
                        <a:solidFill>
                          <a:srgbClr val="167878"/>
                        </a:solidFill>
                        <a:effectLst/>
                        <a:latin typeface="Arial" pitchFamily="34" charset="0"/>
                        <a:cs typeface="Arial" pitchFamily="34" charset="0"/>
                      </a:endParaRPr>
                    </a:p>
                  </a:txBody>
                  <a:tcPr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ctr" fontAlgn="b"/>
                      <a:r>
                        <a:rPr lang="ru-RU" sz="900" b="0" i="0" u="none" strike="noStrike" dirty="0" smtClean="0">
                          <a:solidFill>
                            <a:srgbClr val="167878"/>
                          </a:solidFill>
                          <a:latin typeface="Arial" pitchFamily="34" charset="0"/>
                          <a:cs typeface="Arial" pitchFamily="34" charset="0"/>
                        </a:rPr>
                        <a:t>-</a:t>
                      </a: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c>
                  <a:txBody>
                    <a:bodyPr/>
                    <a:lstStyle/>
                    <a:p>
                      <a:pPr algn="just" fontAlgn="b"/>
                      <a:r>
                        <a:rPr lang="ru-RU" sz="800" b="0" i="0" u="none" strike="noStrike" dirty="0" smtClean="0">
                          <a:solidFill>
                            <a:srgbClr val="167878"/>
                          </a:solidFill>
                          <a:latin typeface="Arial" pitchFamily="34" charset="0"/>
                          <a:cs typeface="Arial" pitchFamily="34" charset="0"/>
                        </a:rPr>
                        <a:t>Предоставление субсидии бюджетам муниципальных образований на обеспечение мероприятий по модернизации систем коммунальной инфраструктуры за счет средств бюджетов обусловлено изменением плановых показателей окружного бюджета. Объем субсидии освоен на 93,0 % исходя из фактически произведенных расходов </a:t>
                      </a:r>
                      <a:endParaRPr lang="ru-RU" sz="800" b="0" i="0" u="none" strike="noStrike" dirty="0">
                        <a:solidFill>
                          <a:srgbClr val="167878"/>
                        </a:solidFill>
                        <a:latin typeface="Arial" pitchFamily="34" charset="0"/>
                        <a:cs typeface="Arial" pitchFamily="34" charset="0"/>
                      </a:endParaRPr>
                    </a:p>
                  </a:txBody>
                  <a:tcPr marL="9525" marR="9525" marT="71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DCF0F0"/>
                      </a:solidFill>
                      <a:prstDash val="solid"/>
                      <a:round/>
                      <a:headEnd type="none" w="med" len="med"/>
                      <a:tailEnd type="none" w="med" len="med"/>
                    </a:lnT>
                    <a:lnB w="12700" cap="flat" cmpd="sng" algn="ctr">
                      <a:solidFill>
                        <a:srgbClr val="DCF0F0"/>
                      </a:solidFill>
                      <a:prstDash val="solid"/>
                      <a:round/>
                      <a:headEnd type="none" w="med" len="med"/>
                      <a:tailEnd type="none" w="med" len="med"/>
                    </a:lnB>
                    <a:lnTlToBr>
                      <a:noFill/>
                    </a:lnTlToBr>
                    <a:lnBlToTr>
                      <a:noFill/>
                    </a:lnBlToTr>
                    <a:noFill/>
                  </a:tcPr>
                </a:tc>
              </a:tr>
            </a:tbl>
          </a:graphicData>
        </a:graphic>
      </p:graphicFrame>
      <p:sp>
        <p:nvSpPr>
          <p:cNvPr id="2" name="Номер слайда 1"/>
          <p:cNvSpPr>
            <a:spLocks noGrp="1"/>
          </p:cNvSpPr>
          <p:nvPr>
            <p:ph type="sldNum" sz="quarter" idx="12"/>
          </p:nvPr>
        </p:nvSpPr>
        <p:spPr>
          <a:xfrm>
            <a:off x="6995470" y="4869656"/>
            <a:ext cx="2133600" cy="273844"/>
          </a:xfrm>
        </p:spPr>
        <p:txBody>
          <a:bodyPr/>
          <a:lstStyle/>
          <a:p>
            <a:pPr>
              <a:defRPr/>
            </a:pPr>
            <a:fld id="{F2C2D5CA-DBF4-4FAE-83D1-3629217261EF}" type="slidenum">
              <a:rPr lang="ru-RU" smtClean="0"/>
              <a:pPr>
                <a:defRPr/>
              </a:pPr>
              <a:t>9</a:t>
            </a:fld>
            <a:endParaRPr lang="ru-RU" dirty="0"/>
          </a:p>
        </p:txBody>
      </p:sp>
      <p:sp>
        <p:nvSpPr>
          <p:cNvPr id="6" name="TextBox 5"/>
          <p:cNvSpPr txBox="1"/>
          <p:nvPr/>
        </p:nvSpPr>
        <p:spPr>
          <a:xfrm>
            <a:off x="0" y="-411"/>
            <a:ext cx="9108504" cy="707886"/>
          </a:xfrm>
          <a:prstGeom prst="rect">
            <a:avLst/>
          </a:prstGeom>
          <a:noFill/>
        </p:spPr>
        <p:txBody>
          <a:bodyPr wrap="square" rtlCol="0">
            <a:spAutoFit/>
          </a:bodyPr>
          <a:lstStyle/>
          <a:p>
            <a:pPr algn="ctr"/>
            <a:r>
              <a:rPr lang="ru-RU" sz="2000" b="1" dirty="0" smtClean="0">
                <a:solidFill>
                  <a:srgbClr val="055A5A"/>
                </a:solidFill>
                <a:latin typeface="Arial" pitchFamily="34" charset="0"/>
                <a:cs typeface="Arial" pitchFamily="34" charset="0"/>
              </a:rPr>
              <a:t>Доходы в разрезе видов доходов за 2023 год с объяснением причины отклонения </a:t>
            </a:r>
            <a:r>
              <a:rPr lang="ru-RU" sz="2000" b="1" dirty="0">
                <a:solidFill>
                  <a:srgbClr val="055A5A"/>
                </a:solidFill>
                <a:latin typeface="Arial" pitchFamily="34" charset="0"/>
                <a:cs typeface="Arial" pitchFamily="34" charset="0"/>
              </a:rPr>
              <a:t>от первоначального плана</a:t>
            </a:r>
          </a:p>
        </p:txBody>
      </p:sp>
    </p:spTree>
    <p:extLst>
      <p:ext uri="{BB962C8B-B14F-4D97-AF65-F5344CB8AC3E}">
        <p14:creationId xmlns:p14="http://schemas.microsoft.com/office/powerpoint/2010/main" val="190905554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34423</TotalTime>
  <Words>4995</Words>
  <Application>Microsoft Office PowerPoint</Application>
  <PresentationFormat>Экран (16:9)</PresentationFormat>
  <Paragraphs>1001</Paragraphs>
  <Slides>37</Slides>
  <Notes>3</Notes>
  <HiddenSlides>0</HiddenSlides>
  <MMClips>0</MMClips>
  <ScaleCrop>false</ScaleCrop>
  <HeadingPairs>
    <vt:vector size="4" baseType="variant">
      <vt:variant>
        <vt:lpstr>Тема</vt:lpstr>
      </vt:variant>
      <vt:variant>
        <vt:i4>2</vt:i4>
      </vt:variant>
      <vt:variant>
        <vt:lpstr>Заголовки слайдов</vt:lpstr>
      </vt:variant>
      <vt:variant>
        <vt:i4>37</vt:i4>
      </vt:variant>
    </vt:vector>
  </HeadingPairs>
  <TitlesOfParts>
    <vt:vector size="39" baseType="lpstr">
      <vt:lpstr>Тема Office</vt:lpstr>
      <vt:lpstr>1_Тема Office</vt:lpstr>
      <vt:lpstr>Презентация PowerPoint</vt:lpstr>
      <vt:lpstr>ПАРАМЕТРЫ ГОРОДСКОГО БЮДЖЕТА В 2023 ГОДУ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Основные термины и понятия</dc:title>
  <dc:creator>Alex</dc:creator>
  <cp:lastModifiedBy>Касаткина Ирина Сергеевна</cp:lastModifiedBy>
  <cp:revision>2335</cp:revision>
  <cp:lastPrinted>2024-05-27T06:01:11Z</cp:lastPrinted>
  <dcterms:created xsi:type="dcterms:W3CDTF">2016-02-18T11:57:44Z</dcterms:created>
  <dcterms:modified xsi:type="dcterms:W3CDTF">2024-05-27T06:07:19Z</dcterms:modified>
</cp:coreProperties>
</file>