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61" r:id="rId2"/>
    <p:sldId id="299" r:id="rId3"/>
    <p:sldId id="301" r:id="rId4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3529" autoAdjust="0"/>
  </p:normalViewPr>
  <p:slideViewPr>
    <p:cSldViewPr>
      <p:cViewPr varScale="1">
        <p:scale>
          <a:sx n="102" d="100"/>
          <a:sy n="102" d="100"/>
        </p:scale>
        <p:origin x="-11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90E9-7001-4D91-8296-A9CF3172EA65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F0567-74EF-470B-B8CD-2A7233514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8776-4ED0-4BB6-828C-F370D4429B21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D1771-3435-4148-AF20-C3376165E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B666-C47C-40FE-B8A5-211A0A9D2D20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02B8-EEB9-4CFC-A49B-91CB941AF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786D7-3363-47C9-8F25-3A4F50069166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A4EB4-B6E3-4D92-A94C-28D95A579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50A5-51D0-4161-9EEC-1901DB18B470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08E8-65B4-4C37-B555-5D9B385A7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592D1-37C3-4A6D-8E6E-4BE7742C44DD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0398E-29E1-4375-814B-6C4BF9B08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23249-F785-4FB9-A6B0-F2C14B019E43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249D5-615F-4D56-B751-BF4692C40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ADC5-B494-467A-ADC2-16C95AB76C22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7EF7-0D57-4E93-869E-BD84BC9A0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27AAA-ACB3-4EBD-B5FC-B9B0A31BF0AC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7E45A-C016-414D-82F8-C7B375980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5488-3D1F-45B9-AB88-D7383A9A5E33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65986-CC05-4E7A-9EAD-3635B0F9A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A61B2-9C9B-4971-99E2-6A6C149A4BD2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7A3DE-AE2D-47AA-BC28-61F3BA1D0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1B5D47-0482-480F-9D52-7A9388501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56" r:id="rId4"/>
    <p:sldLayoutId id="2147483760" r:id="rId5"/>
    <p:sldLayoutId id="2147483755" r:id="rId6"/>
    <p:sldLayoutId id="2147483761" r:id="rId7"/>
    <p:sldLayoutId id="2147483762" r:id="rId8"/>
    <p:sldLayoutId id="2147483763" r:id="rId9"/>
    <p:sldLayoutId id="2147483754" r:id="rId10"/>
    <p:sldLayoutId id="21474837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072438" y="785813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>
                <a:solidFill>
                  <a:schemeClr val="tx2"/>
                </a:solidFill>
                <a:latin typeface="Calibri" pitchFamily="34" charset="0"/>
              </a:rPr>
              <a:t>млн. руб.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14313" y="1000125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1"/>
            <a:ext cx="8640762" cy="692696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/>
              <a:t>ИНФОРМАЦИЯ ПО ДОХОДАМ В РАЗРЕЗЕ ВИДОВ ДОХОДОВ ЗА  2018 год</a:t>
            </a:r>
            <a:endParaRPr lang="ru-RU" sz="20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11" name="Group 68"/>
          <p:cNvGraphicFramePr>
            <a:graphicFrameLocks noGrp="1"/>
          </p:cNvGraphicFramePr>
          <p:nvPr/>
        </p:nvGraphicFramePr>
        <p:xfrm>
          <a:off x="251520" y="692697"/>
          <a:ext cx="8712967" cy="601521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61542"/>
                <a:gridCol w="679118"/>
                <a:gridCol w="808681"/>
                <a:gridCol w="1249779"/>
                <a:gridCol w="3713847"/>
              </a:tblGrid>
              <a:tr h="260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 отклонения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7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46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7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8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Поступление данного налога в отчетном финансовом году увеличилось,</a:t>
                      </a:r>
                      <a:r>
                        <a:rPr kumimoji="0"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связи с исчислением налога на территории Ненецкого автономного округа от кадастровой стоимости объектов, начиная с 2017 года и тем, что на 2018 год приходится два срока уплаты 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76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СОВОКУПНЫЙ ДОХОД, 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46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46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ЕНВД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46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ЕСХН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5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Патентная система налогообложения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55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</a:t>
                      </a:r>
                      <a:r>
                        <a:rPr kumimoji="0"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 сдачи в аренду имущества, находящегося в оперативном управлении органов управления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8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Увеличение поступлений связано с увеличением правонарушений  и поступлением средств 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вырубку зеленых насаждений на территории г. Нарьян-Мара.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5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072438" y="785813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>
                <a:solidFill>
                  <a:schemeClr val="tx2"/>
                </a:solidFill>
                <a:latin typeface="Calibri" pitchFamily="34" charset="0"/>
              </a:rPr>
              <a:t>млн. руб.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14313" y="1000125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ИНФОРМАЦИЯ ПО ДОХОДАМ В РАЗРЕЗЕ ВИДОВ ДОХОДОВ ЗА  2018 год</a:t>
            </a:r>
            <a:endParaRPr lang="ru-RU" sz="20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Group 68"/>
          <p:cNvGraphicFramePr>
            <a:graphicFrameLocks noGrp="1"/>
          </p:cNvGraphicFramePr>
          <p:nvPr/>
        </p:nvGraphicFramePr>
        <p:xfrm>
          <a:off x="467544" y="1196753"/>
          <a:ext cx="8496943" cy="51928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05471"/>
                <a:gridCol w="662280"/>
                <a:gridCol w="788631"/>
                <a:gridCol w="1218793"/>
                <a:gridCol w="3621768"/>
              </a:tblGrid>
              <a:tr h="34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 отклонения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0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07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43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показателя связано с тем, что не в полном объеме 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использована 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субсидия</a:t>
                      </a:r>
                      <a:r>
                        <a:rPr kumimoji="0"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местным бюджетам на реализацию проекта по поддержке местных инициатив, а также субсидия местным бюджетам на организацию в границах поселения электро-, тепло-, газа- и водоснабжения населения, водоотведения в части подготовки объектов коммунальной инфраструктуры к осенне-зимнему периоду 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02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Снижения показателя связано с тем, что не поступила субвенция местным бюджетам на осуществление государственного полномочия Ненецкого автономного округа по предоставлению единовременной выплаты пенсионерам на капитальный ремонт находящегося в их собственности жилого </a:t>
                      </a:r>
                      <a:r>
                        <a:rPr kumimoji="0"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помещения, т.к. выплата носит заявительный характер.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5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40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59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и иных межбюджетных  трансфертов, имеющих целевое назначение, прошлых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ctrTitle"/>
          </p:nvPr>
        </p:nvSpPr>
        <p:spPr>
          <a:xfrm>
            <a:off x="403196" y="46014"/>
            <a:ext cx="8458200" cy="7143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Информация по расходам  по разделам классификации расходов бюджета за 2018 год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631" name="Text Box 87"/>
          <p:cNvSpPr txBox="1">
            <a:spLocks noChangeArrowheads="1"/>
          </p:cNvSpPr>
          <p:nvPr/>
        </p:nvSpPr>
        <p:spPr bwMode="auto">
          <a:xfrm>
            <a:off x="7643813" y="500063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>
                <a:solidFill>
                  <a:schemeClr val="tx2"/>
                </a:solidFill>
                <a:latin typeface="Calibri" pitchFamily="34" charset="0"/>
              </a:rPr>
              <a:t>млн. руб.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14313" y="714375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86" name="Group 78"/>
          <p:cNvGraphicFramePr>
            <a:graphicFrameLocks noGrp="1"/>
          </p:cNvGraphicFramePr>
          <p:nvPr/>
        </p:nvGraphicFramePr>
        <p:xfrm>
          <a:off x="285750" y="784604"/>
          <a:ext cx="8606730" cy="5860936"/>
        </p:xfrm>
        <a:graphic>
          <a:graphicData uri="http://schemas.openxmlformats.org/drawingml/2006/table">
            <a:tbl>
              <a:tblPr/>
              <a:tblGrid>
                <a:gridCol w="752436"/>
                <a:gridCol w="2347193"/>
                <a:gridCol w="917850"/>
                <a:gridCol w="917850"/>
                <a:gridCol w="1223800"/>
                <a:gridCol w="2447601"/>
              </a:tblGrid>
              <a:tr h="714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 отклонения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6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32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13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снижен, в связи с тем  что запланированное устройство проезжей части  и тротуаров в районе ул. Ленина д.29 не выполнено , торги не объявлены. А также в связи со снижением цены памятных знаков в результате торгов на поощрение  субъектов малого и среднего предпринимательства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364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356,9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предусмотренные в рамках проекта по поддержке местных инициатив не освоены на реализацию мероприятий: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«Благоустройство 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территории в районе д. № 42 по ул. им. 60 лет 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Октября»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«Устройство 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автостоянки в районе д. № 33 по ул. </a:t>
                      </a:r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Полярная». Н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 в полном объеме освоена субсидия по осенне-зимнему периоду.</a:t>
                      </a:r>
                      <a:endParaRPr kumimoji="0" lang="ru-RU" sz="1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70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70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6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51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6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842,0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799,8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3627</TotalTime>
  <Words>530</Words>
  <Application>Microsoft Office PowerPoint</Application>
  <PresentationFormat>Экран (4:3)</PresentationFormat>
  <Paragraphs>153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Слайд 1</vt:lpstr>
      <vt:lpstr>Слайд 2</vt:lpstr>
      <vt:lpstr>Информация по расходам  по разделам классификации расходов бюджета за 2018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Finkon4</cp:lastModifiedBy>
  <cp:revision>427</cp:revision>
  <dcterms:created xsi:type="dcterms:W3CDTF">2016-02-18T11:57:44Z</dcterms:created>
  <dcterms:modified xsi:type="dcterms:W3CDTF">2019-06-13T12:58:45Z</dcterms:modified>
</cp:coreProperties>
</file>